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presentation.xml" ContentType="application/vnd.openxmlformats-officedocument.presentationml.presentation.main+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14.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notesSlides/notesSlide45.xml" ContentType="application/vnd.openxmlformats-officedocument.presentationml.notesSlide+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theme/theme3.xml" ContentType="application/vnd.openxmlformats-officedocument.theme+xml"/>
  <Override PartName="/ppt/theme/theme2.xml" ContentType="application/vnd.openxmlformats-officedocument.theme+xml"/>
  <Override PartName="/ppt/theme/theme1.xml" ContentType="application/vnd.openxmlformats-officedocument.theme+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ppt/tags/tag1.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841" r:id="rId1"/>
  </p:sldMasterIdLst>
  <p:notesMasterIdLst>
    <p:notesMasterId r:id="rId52"/>
  </p:notesMasterIdLst>
  <p:handoutMasterIdLst>
    <p:handoutMasterId r:id="rId53"/>
  </p:handoutMasterIdLst>
  <p:sldIdLst>
    <p:sldId id="256" r:id="rId2"/>
    <p:sldId id="257" r:id="rId3"/>
    <p:sldId id="258" r:id="rId4"/>
    <p:sldId id="259" r:id="rId5"/>
    <p:sldId id="260" r:id="rId6"/>
    <p:sldId id="305" r:id="rId7"/>
    <p:sldId id="261" r:id="rId8"/>
    <p:sldId id="262" r:id="rId9"/>
    <p:sldId id="321" r:id="rId10"/>
    <p:sldId id="322" r:id="rId11"/>
    <p:sldId id="306" r:id="rId12"/>
    <p:sldId id="264" r:id="rId13"/>
    <p:sldId id="307" r:id="rId14"/>
    <p:sldId id="265" r:id="rId15"/>
    <p:sldId id="267" r:id="rId16"/>
    <p:sldId id="308" r:id="rId17"/>
    <p:sldId id="309" r:id="rId18"/>
    <p:sldId id="268" r:id="rId19"/>
    <p:sldId id="310" r:id="rId20"/>
    <p:sldId id="311" r:id="rId21"/>
    <p:sldId id="271" r:id="rId22"/>
    <p:sldId id="312" r:id="rId23"/>
    <p:sldId id="313" r:id="rId24"/>
    <p:sldId id="314" r:id="rId25"/>
    <p:sldId id="315" r:id="rId26"/>
    <p:sldId id="316" r:id="rId27"/>
    <p:sldId id="323" r:id="rId28"/>
    <p:sldId id="277" r:id="rId29"/>
    <p:sldId id="317" r:id="rId30"/>
    <p:sldId id="327" r:id="rId31"/>
    <p:sldId id="328" r:id="rId32"/>
    <p:sldId id="329" r:id="rId33"/>
    <p:sldId id="330" r:id="rId34"/>
    <p:sldId id="331" r:id="rId35"/>
    <p:sldId id="324" r:id="rId36"/>
    <p:sldId id="325" r:id="rId37"/>
    <p:sldId id="326" r:id="rId38"/>
    <p:sldId id="318" r:id="rId39"/>
    <p:sldId id="332" r:id="rId40"/>
    <p:sldId id="333" r:id="rId41"/>
    <p:sldId id="334" r:id="rId42"/>
    <p:sldId id="335" r:id="rId43"/>
    <p:sldId id="320" r:id="rId44"/>
    <p:sldId id="297" r:id="rId45"/>
    <p:sldId id="298" r:id="rId46"/>
    <p:sldId id="299" r:id="rId47"/>
    <p:sldId id="300" r:id="rId48"/>
    <p:sldId id="301" r:id="rId49"/>
    <p:sldId id="302" r:id="rId50"/>
    <p:sldId id="303" r:id="rId51"/>
  </p:sldIdLst>
  <p:sldSz cx="12192000" cy="6858000"/>
  <p:notesSz cx="6797675" cy="9926638"/>
  <p:defaultTex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5" pos="279" userDrawn="1">
          <p15:clr>
            <a:srgbClr val="A4A3A4"/>
          </p15:clr>
        </p15:guide>
        <p15:guide id="6" orient="horz" pos="2341" userDrawn="1">
          <p15:clr>
            <a:srgbClr val="A4A3A4"/>
          </p15:clr>
        </p15:guide>
        <p15:guide id="7" pos="3840" userDrawn="1">
          <p15:clr>
            <a:srgbClr val="A4A3A4"/>
          </p15:clr>
        </p15:guide>
      </p15:sldGuideLst>
    </p:ext>
    <p:ext uri="{2D200454-40CA-4A62-9FC3-DE9A4176ACB9}">
      <p15:notesGuideLst xmlns:p15="http://schemas.microsoft.com/office/powerpoint/2012/main">
        <p15:guide id="1" orient="horz" userDrawn="1">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hangchenchenzjhw (chenchen, chang )" initials="C(c)" lastIdx="35" clrIdx="0">
    <p:extLst>
      <p:ext uri="{19B8F6BF-5375-455C-9EA6-DF929625EA0E}">
        <p15:presenceInfo xmlns:p15="http://schemas.microsoft.com/office/powerpoint/2012/main" userId="S-1-5-21-147214757-305610072-1517763936-5758566" providerId="AD"/>
      </p:ext>
    </p:extLst>
  </p:cmAuthor>
  <p:cmAuthor id="2" name="Zhanglinruizjhw (Leroy)" initials="Z(" lastIdx="67" clrIdx="1">
    <p:extLst>
      <p:ext uri="{19B8F6BF-5375-455C-9EA6-DF929625EA0E}">
        <p15:presenceInfo xmlns:p15="http://schemas.microsoft.com/office/powerpoint/2012/main" userId="S-1-5-21-147214757-305610072-1517763936-5615262" providerId="AD"/>
      </p:ext>
    </p:extLst>
  </p:cmAuthor>
  <p:cmAuthor id="3" name="Wuyuezjhw (Monk)" initials="W(" lastIdx="5" clrIdx="2">
    <p:extLst>
      <p:ext uri="{19B8F6BF-5375-455C-9EA6-DF929625EA0E}">
        <p15:presenceInfo xmlns:p15="http://schemas.microsoft.com/office/powerpoint/2012/main" userId="S-1-5-21-147214757-305610072-1517763936-3193612"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8BC9A0"/>
    <a:srgbClr val="EC7061"/>
    <a:srgbClr val="00B0F0"/>
    <a:srgbClr val="FFD17D"/>
    <a:srgbClr val="BDE7F6"/>
    <a:srgbClr val="F4FBFE"/>
    <a:srgbClr val="99DFF9"/>
    <a:srgbClr val="F3FBFE"/>
    <a:srgbClr val="FFF2CC"/>
    <a:srgbClr val="15151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72833802-FEF1-4C79-8D5D-14CF1EAF98D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85419" autoAdjust="0"/>
  </p:normalViewPr>
  <p:slideViewPr>
    <p:cSldViewPr snapToGrid="0" snapToObjects="1">
      <p:cViewPr varScale="1">
        <p:scale>
          <a:sx n="97" d="100"/>
          <a:sy n="97" d="100"/>
        </p:scale>
        <p:origin x="558" y="90"/>
      </p:cViewPr>
      <p:guideLst>
        <p:guide pos="279"/>
        <p:guide orient="horz" pos="2341"/>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snapToObjects="1">
      <p:cViewPr>
        <p:scale>
          <a:sx n="80" d="100"/>
          <a:sy n="80" d="100"/>
        </p:scale>
        <p:origin x="3456" y="60"/>
      </p:cViewPr>
      <p:guideLst>
        <p:guide orient="horz"/>
        <p:guide pos="2141"/>
      </p:guideLst>
    </p:cSldViewPr>
  </p:notesViewPr>
  <p:gridSpacing cx="72000" cy="720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handoutMaster" Target="handoutMasters/handoutMaster1.xml"/><Relationship Id="rId58" Type="http://schemas.openxmlformats.org/officeDocument/2006/relationships/tableStyles" Target="tableStyles.xml"/><Relationship Id="rId5" Type="http://schemas.openxmlformats.org/officeDocument/2006/relationships/slide" Target="slides/slide4.xml"/><Relationship Id="rId61" Type="http://schemas.openxmlformats.org/officeDocument/2006/relationships/customXml" Target="../customXml/item3.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customXml" Target="../customXml/item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heme" Target="theme/theme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notesMaster" Target="notesMasters/notesMaster1.xml"/><Relationship Id="rId60" Type="http://schemas.openxmlformats.org/officeDocument/2006/relationships/customXml" Target="../customXml/item2.xml"/><Relationship Id="rId4" Type="http://schemas.openxmlformats.org/officeDocument/2006/relationships/slide" Target="slides/slide3.xml"/><Relationship Id="rId9" Type="http://schemas.openxmlformats.org/officeDocument/2006/relationships/slide" Target="slides/slide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CC198DB-AFBD-584A-8986-364FF2B03F46}"/>
              </a:ext>
            </a:extLst>
          </p:cNvPr>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US">
              <a:latin typeface="Huawei Sans" panose="020C0503030203020204" pitchFamily="34" charset="0"/>
            </a:endParaRPr>
          </a:p>
        </p:txBody>
      </p:sp>
      <p:sp>
        <p:nvSpPr>
          <p:cNvPr id="3" name="Date Placeholder 2">
            <a:extLst>
              <a:ext uri="{FF2B5EF4-FFF2-40B4-BE49-F238E27FC236}">
                <a16:creationId xmlns:a16="http://schemas.microsoft.com/office/drawing/2014/main" id="{AD01315C-523F-A043-8029-B9921497126E}"/>
              </a:ext>
            </a:extLst>
          </p:cNvPr>
          <p:cNvSpPr>
            <a:spLocks noGrp="1"/>
          </p:cNvSpPr>
          <p:nvPr>
            <p:ph type="dt" sz="quarter" idx="1"/>
          </p:nvPr>
        </p:nvSpPr>
        <p:spPr>
          <a:xfrm>
            <a:off x="3850443" y="0"/>
            <a:ext cx="2945659" cy="498056"/>
          </a:xfrm>
          <a:prstGeom prst="rect">
            <a:avLst/>
          </a:prstGeom>
        </p:spPr>
        <p:txBody>
          <a:bodyPr vert="horz" lIns="91440" tIns="45720" rIns="91440" bIns="45720" rtlCol="0"/>
          <a:lstStyle>
            <a:lvl1pPr algn="r">
              <a:defRPr sz="1200"/>
            </a:lvl1pPr>
          </a:lstStyle>
          <a:p>
            <a:fld id="{E8CF71B8-DF2A-2E41-BE66-2E18A767DA8A}" type="datetimeFigureOut">
              <a:rPr lang="en-US" smtClean="0">
                <a:latin typeface="Huawei Sans" panose="020C0503030203020204" pitchFamily="34" charset="0"/>
              </a:rPr>
              <a:t>8/17/2020</a:t>
            </a:fld>
            <a:endParaRPr lang="en-US">
              <a:latin typeface="Huawei Sans" panose="020C0503030203020204" pitchFamily="34" charset="0"/>
            </a:endParaRPr>
          </a:p>
        </p:txBody>
      </p:sp>
      <p:sp>
        <p:nvSpPr>
          <p:cNvPr id="4" name="Footer Placeholder 3">
            <a:extLst>
              <a:ext uri="{FF2B5EF4-FFF2-40B4-BE49-F238E27FC236}">
                <a16:creationId xmlns:a16="http://schemas.microsoft.com/office/drawing/2014/main" id="{B9601424-70F4-1643-8E3A-557A0258D6B6}"/>
              </a:ext>
            </a:extLst>
          </p:cNvPr>
          <p:cNvSpPr>
            <a:spLocks noGrp="1"/>
          </p:cNvSpPr>
          <p:nvPr>
            <p:ph type="ftr" sz="quarter" idx="2"/>
          </p:nvPr>
        </p:nvSpPr>
        <p:spPr>
          <a:xfrm>
            <a:off x="0" y="9428584"/>
            <a:ext cx="2945659" cy="498055"/>
          </a:xfrm>
          <a:prstGeom prst="rect">
            <a:avLst/>
          </a:prstGeom>
        </p:spPr>
        <p:txBody>
          <a:bodyPr vert="horz" lIns="91440" tIns="45720" rIns="91440" bIns="45720" rtlCol="0" anchor="b"/>
          <a:lstStyle>
            <a:lvl1pPr algn="l">
              <a:defRPr sz="1200"/>
            </a:lvl1pPr>
          </a:lstStyle>
          <a:p>
            <a:endParaRPr lang="en-US">
              <a:latin typeface="Huawei Sans" panose="020C0503030203020204" pitchFamily="34" charset="0"/>
            </a:endParaRPr>
          </a:p>
        </p:txBody>
      </p:sp>
      <p:sp>
        <p:nvSpPr>
          <p:cNvPr id="5" name="Slide Number Placeholder 4">
            <a:extLst>
              <a:ext uri="{FF2B5EF4-FFF2-40B4-BE49-F238E27FC236}">
                <a16:creationId xmlns:a16="http://schemas.microsoft.com/office/drawing/2014/main" id="{E85BF48A-FF5C-8145-95A7-EE66A87C73DF}"/>
              </a:ext>
            </a:extLst>
          </p:cNvPr>
          <p:cNvSpPr>
            <a:spLocks noGrp="1"/>
          </p:cNvSpPr>
          <p:nvPr>
            <p:ph type="sldNum" sz="quarter" idx="3"/>
          </p:nvPr>
        </p:nvSpPr>
        <p:spPr>
          <a:xfrm>
            <a:off x="3850443" y="9428584"/>
            <a:ext cx="2945659" cy="498055"/>
          </a:xfrm>
          <a:prstGeom prst="rect">
            <a:avLst/>
          </a:prstGeom>
        </p:spPr>
        <p:txBody>
          <a:bodyPr vert="horz" lIns="91440" tIns="45720" rIns="91440" bIns="45720" rtlCol="0" anchor="b"/>
          <a:lstStyle>
            <a:lvl1pPr algn="r">
              <a:defRPr sz="1200"/>
            </a:lvl1pPr>
          </a:lstStyle>
          <a:p>
            <a:fld id="{A35F0CC5-85BE-A64A-BD47-54C66F7E93E3}" type="slidenum">
              <a:rPr lang="en-US" smtClean="0">
                <a:latin typeface="Huawei Sans" panose="020C0503030203020204" pitchFamily="34" charset="0"/>
              </a:rPr>
              <a:t>‹#›</a:t>
            </a:fld>
            <a:endParaRPr lang="en-US">
              <a:latin typeface="Huawei Sans" panose="020C0503030203020204" pitchFamily="34" charset="0"/>
            </a:endParaRPr>
          </a:p>
        </p:txBody>
      </p:sp>
    </p:spTree>
    <p:extLst>
      <p:ext uri="{BB962C8B-B14F-4D97-AF65-F5344CB8AC3E}">
        <p14:creationId xmlns:p14="http://schemas.microsoft.com/office/powerpoint/2010/main" val="401909529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432437" y="779463"/>
            <a:ext cx="5932800" cy="3337748"/>
          </a:xfrm>
          <a:prstGeom prst="rect">
            <a:avLst/>
          </a:prstGeom>
          <a:noFill/>
          <a:ln w="12700">
            <a:solidFill>
              <a:prstClr val="black"/>
            </a:solidFill>
          </a:ln>
        </p:spPr>
        <p:txBody>
          <a:bodyPr vert="horz" lIns="91440" tIns="45720" rIns="91440" bIns="45720" rtlCol="0" anchor="ctr"/>
          <a:lstStyle/>
          <a:p>
            <a:endParaRPr lang="en-US">
              <a:latin typeface="Huawei Sans" panose="020C0503030203020204" pitchFamily="34" charset="0"/>
            </a:endParaRPr>
          </a:p>
        </p:txBody>
      </p:sp>
      <p:sp>
        <p:nvSpPr>
          <p:cNvPr id="5" name="Notes Placeholder 4"/>
          <p:cNvSpPr>
            <a:spLocks noGrp="1"/>
          </p:cNvSpPr>
          <p:nvPr>
            <p:ph type="body" sz="quarter" idx="3"/>
          </p:nvPr>
        </p:nvSpPr>
        <p:spPr>
          <a:xfrm>
            <a:off x="432437" y="4596397"/>
            <a:ext cx="5932800" cy="5108400"/>
          </a:xfrm>
          <a:prstGeom prst="rect">
            <a:avLst/>
          </a:prstGeom>
        </p:spPr>
        <p:txBody>
          <a:bodyPr vert="horz" lIns="91440" tIns="45720" rIns="91440" bIns="45720" rtlCol="0"/>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744632111"/>
      </p:ext>
    </p:extLst>
  </p:cSld>
  <p:clrMap bg1="lt1" tx1="dk1" bg2="lt2" tx2="dk2" accent1="accent1" accent2="accent2" accent3="accent3" accent4="accent4" accent5="accent5" accent6="accent6" hlink="hlink" folHlink="folHlink"/>
  <p:notesStyle>
    <a:lvl1pPr marL="180000" indent="-180000" algn="l" defTabSz="1219304" rtl="0" eaLnBrk="1" latinLnBrk="0" hangingPunct="1">
      <a:lnSpc>
        <a:spcPct val="125000"/>
      </a:lnSpc>
      <a:spcAft>
        <a:spcPts val="600"/>
      </a:spcAft>
      <a:buFont typeface="Huawei Sans" panose="020C0503030203020204" pitchFamily="34" charset="0"/>
      <a:buChar char="•"/>
      <a:defRPr sz="1100" kern="1200">
        <a:solidFill>
          <a:schemeClr val="tx1"/>
        </a:solidFill>
        <a:latin typeface="+mn-lt"/>
        <a:ea typeface="+mn-ea"/>
        <a:cs typeface="+mn-cs"/>
      </a:defRPr>
    </a:lvl1pPr>
    <a:lvl2pPr marL="540000" indent="-180000" algn="l" defTabSz="1219304" rtl="0" eaLnBrk="1" latinLnBrk="0" hangingPunct="1">
      <a:lnSpc>
        <a:spcPct val="125000"/>
      </a:lnSpc>
      <a:spcAft>
        <a:spcPts val="600"/>
      </a:spcAft>
      <a:buClrTx/>
      <a:buFont typeface="Huawei Sans" panose="020C0503030203020204" pitchFamily="34" charset="0"/>
      <a:buChar char="▫"/>
      <a:defRPr sz="1100" kern="1200">
        <a:solidFill>
          <a:schemeClr val="tx1"/>
        </a:solidFill>
        <a:latin typeface="+mn-lt"/>
        <a:ea typeface="+mn-ea"/>
        <a:cs typeface="+mn-cs"/>
      </a:defRPr>
    </a:lvl2pPr>
    <a:lvl3pPr marL="900000" indent="-180000" algn="l" defTabSz="1219304" rtl="0" eaLnBrk="1" latinLnBrk="0" hangingPunct="1">
      <a:lnSpc>
        <a:spcPct val="125000"/>
      </a:lnSpc>
      <a:spcAft>
        <a:spcPts val="600"/>
      </a:spcAft>
      <a:buFont typeface="微软雅黑" panose="020B0503020204020204" pitchFamily="34" charset="-122"/>
      <a:buChar char="▪"/>
      <a:defRPr sz="1100" kern="1200">
        <a:solidFill>
          <a:schemeClr val="tx1"/>
        </a:solidFill>
        <a:latin typeface="+mn-lt"/>
        <a:ea typeface="+mn-ea"/>
        <a:cs typeface="+mn-cs"/>
      </a:defRPr>
    </a:lvl3pPr>
    <a:lvl4pPr marL="1260000" indent="-180000" algn="l" defTabSz="1219304" rtl="0" eaLnBrk="1" latinLnBrk="0" hangingPunct="1">
      <a:lnSpc>
        <a:spcPct val="125000"/>
      </a:lnSpc>
      <a:spcAft>
        <a:spcPts val="600"/>
      </a:spcAft>
      <a:buFont typeface="Huawei Sans" panose="020C0503030203020204" pitchFamily="34" charset="0"/>
      <a:buChar char="−"/>
      <a:defRPr sz="1100" kern="1200">
        <a:solidFill>
          <a:schemeClr val="tx1"/>
        </a:solidFill>
        <a:latin typeface="+mn-lt"/>
        <a:ea typeface="+mn-ea"/>
        <a:cs typeface="+mn-cs"/>
      </a:defRPr>
    </a:lvl4pPr>
    <a:lvl5pPr marL="1620000" indent="-180000" algn="l" defTabSz="1219304" rtl="0" eaLnBrk="1" latinLnBrk="0" hangingPunct="1">
      <a:lnSpc>
        <a:spcPct val="125000"/>
      </a:lnSpc>
      <a:spcAft>
        <a:spcPts val="600"/>
      </a:spcAft>
      <a:buFont typeface="Huawei Sans" panose="020C0503030203020204" pitchFamily="34" charset="0"/>
      <a:buChar char="~"/>
      <a:defRPr sz="1100" kern="1200">
        <a:solidFill>
          <a:schemeClr val="tx1"/>
        </a:solidFill>
        <a:latin typeface="+mn-lt"/>
        <a:ea typeface="+mn-ea"/>
        <a:cs typeface="+mn-cs"/>
      </a:defRPr>
    </a:lvl5pPr>
    <a:lvl6pPr marL="3048261" algn="l" defTabSz="1219304" rtl="0" eaLnBrk="1" latinLnBrk="0" hangingPunct="1">
      <a:defRPr sz="1600" kern="1200">
        <a:solidFill>
          <a:schemeClr val="tx1"/>
        </a:solidFill>
        <a:latin typeface="+mn-lt"/>
        <a:ea typeface="+mn-ea"/>
        <a:cs typeface="+mn-cs"/>
      </a:defRPr>
    </a:lvl6pPr>
    <a:lvl7pPr marL="3657913" algn="l" defTabSz="1219304" rtl="0" eaLnBrk="1" latinLnBrk="0" hangingPunct="1">
      <a:defRPr sz="1600" kern="1200">
        <a:solidFill>
          <a:schemeClr val="tx1"/>
        </a:solidFill>
        <a:latin typeface="+mn-lt"/>
        <a:ea typeface="+mn-ea"/>
        <a:cs typeface="+mn-cs"/>
      </a:defRPr>
    </a:lvl7pPr>
    <a:lvl8pPr marL="4267566" algn="l" defTabSz="1219304" rtl="0" eaLnBrk="1" latinLnBrk="0" hangingPunct="1">
      <a:defRPr sz="1600" kern="1200">
        <a:solidFill>
          <a:schemeClr val="tx1"/>
        </a:solidFill>
        <a:latin typeface="+mn-lt"/>
        <a:ea typeface="+mn-ea"/>
        <a:cs typeface="+mn-cs"/>
      </a:defRPr>
    </a:lvl8pPr>
    <a:lvl9pPr marL="4877219" algn="l" defTabSz="1219304" rtl="0" eaLnBrk="1" latinLnBrk="0" hangingPunct="1">
      <a:defRPr sz="1600" kern="1200">
        <a:solidFill>
          <a:schemeClr val="tx1"/>
        </a:solidFill>
        <a:latin typeface="+mn-lt"/>
        <a:ea typeface="+mn-ea"/>
        <a:cs typeface="+mn-cs"/>
      </a:defRPr>
    </a:lvl9pPr>
  </p:notesStyle>
  <p:extLst>
    <p:ext uri="{620B2872-D7B9-4A21-9093-7833F8D536E1}">
      <p15:sldGuideLst xmlns:p15="http://schemas.microsoft.com/office/powerpoint/2012/main">
        <p15:guide id="2" orient="horz" pos="2886" userDrawn="1">
          <p15:clr>
            <a:srgbClr val="F26B43"/>
          </p15:clr>
        </p15:guide>
        <p15:guide id="3" orient="horz" pos="482" userDrawn="1">
          <p15:clr>
            <a:srgbClr val="F26B43"/>
          </p15:clr>
        </p15:guide>
        <p15:guide id="4" orient="horz" pos="2591" userDrawn="1">
          <p15:clr>
            <a:srgbClr val="F26B43"/>
          </p15:clr>
        </p15:guide>
        <p15:guide id="5" orient="horz" pos="2160"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31800" y="779463"/>
            <a:ext cx="5934075" cy="3338512"/>
          </a:xfrm>
        </p:spPr>
      </p:sp>
      <p:sp>
        <p:nvSpPr>
          <p:cNvPr id="5" name="备注占位符 4"/>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291591473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1800" y="779463"/>
            <a:ext cx="5934075" cy="3338512"/>
          </a:xfrm>
        </p:spPr>
      </p:sp>
      <p:sp>
        <p:nvSpPr>
          <p:cNvPr id="3" name="Notes Placeholder 2"/>
          <p:cNvSpPr>
            <a:spLocks noGrp="1"/>
          </p:cNvSpPr>
          <p:nvPr>
            <p:ph type="body" idx="1"/>
          </p:nvPr>
        </p:nvSpPr>
        <p:spPr/>
        <p:txBody>
          <a:bodyPr/>
          <a:lstStyle/>
          <a:p>
            <a:r>
              <a:rPr lang="en-US" dirty="0">
                <a:latin typeface="Huawei Sans" panose="020C0503030203020204" pitchFamily="34" charset="0"/>
              </a:rPr>
              <a:t>For details about the PIM protocol, see </a:t>
            </a:r>
            <a:r>
              <a:rPr lang="en-US" b="1" dirty="0">
                <a:latin typeface="Huawei Sans" panose="020C0503030203020204" pitchFamily="34" charset="0"/>
              </a:rPr>
              <a:t>PIM Implementation and Configurations</a:t>
            </a:r>
            <a:r>
              <a:rPr lang="en-US" dirty="0">
                <a:latin typeface="Huawei Sans" panose="020C0503030203020204" pitchFamily="34" charset="0"/>
              </a:rPr>
              <a:t>.</a:t>
            </a:r>
          </a:p>
        </p:txBody>
      </p:sp>
    </p:spTree>
    <p:extLst>
      <p:ext uri="{BB962C8B-B14F-4D97-AF65-F5344CB8AC3E}">
        <p14:creationId xmlns:p14="http://schemas.microsoft.com/office/powerpoint/2010/main" val="202190493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202409656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383148991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91755256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marL="180000" marR="0" lvl="0" indent="-180000" algn="l" defTabSz="1219304" rtl="0" eaLnBrk="1" fontAlgn="auto" latinLnBrk="0" hangingPunct="1">
              <a:lnSpc>
                <a:spcPct val="100000"/>
              </a:lnSpc>
              <a:spcBef>
                <a:spcPts val="0"/>
              </a:spcBef>
              <a:spcAft>
                <a:spcPts val="600"/>
              </a:spcAft>
              <a:buClrTx/>
              <a:buSzTx/>
              <a:buFont typeface="Huawei Sans" panose="020C0503030203020204" pitchFamily="34" charset="0"/>
              <a:buChar char="•"/>
              <a:tabLst/>
              <a:defRPr/>
            </a:pPr>
            <a:r>
              <a:rPr lang="en-US" sz="1100" dirty="0">
                <a:latin typeface="Huawei Sans" panose="020C0503030203020204" pitchFamily="34" charset="0"/>
              </a:rPr>
              <a:t>The General Query and Report process is as follows:</a:t>
            </a:r>
          </a:p>
          <a:p>
            <a:pPr marL="540000" marR="0" lvl="1" indent="-180000" algn="l" defTabSz="1219304" rtl="0" eaLnBrk="1" fontAlgn="auto" latinLnBrk="0" hangingPunct="1">
              <a:lnSpc>
                <a:spcPct val="100000"/>
              </a:lnSpc>
              <a:spcBef>
                <a:spcPts val="0"/>
              </a:spcBef>
              <a:spcAft>
                <a:spcPts val="600"/>
              </a:spcAft>
              <a:buClrTx/>
              <a:buSzTx/>
              <a:buFont typeface="Huawei Sans" panose="020C0503030203020204" pitchFamily="34" charset="0"/>
              <a:buChar char="▫"/>
              <a:tabLst/>
              <a:defRPr/>
            </a:pPr>
            <a:r>
              <a:rPr lang="en-US" sz="1100" dirty="0">
                <a:solidFill>
                  <a:schemeClr val="tx1"/>
                </a:solidFill>
                <a:latin typeface="Huawei Sans" panose="020C0503030203020204" pitchFamily="34" charset="0"/>
                <a:ea typeface="+mn-ea"/>
                <a:cs typeface="+mn-cs"/>
              </a:rPr>
              <a:t>The IGMP </a:t>
            </a:r>
            <a:r>
              <a:rPr lang="en-US" sz="1100" dirty="0" err="1">
                <a:solidFill>
                  <a:schemeClr val="tx1"/>
                </a:solidFill>
                <a:latin typeface="Huawei Sans" panose="020C0503030203020204" pitchFamily="34" charset="0"/>
                <a:ea typeface="+mn-ea"/>
                <a:cs typeface="+mn-cs"/>
              </a:rPr>
              <a:t>querier</a:t>
            </a:r>
            <a:r>
              <a:rPr lang="en-US" sz="1100" dirty="0">
                <a:solidFill>
                  <a:schemeClr val="tx1"/>
                </a:solidFill>
                <a:latin typeface="Huawei Sans" panose="020C0503030203020204" pitchFamily="34" charset="0"/>
                <a:ea typeface="+mn-ea"/>
                <a:cs typeface="+mn-cs"/>
              </a:rPr>
              <a:t> sends a General Query message, with destination address 224.0.0.1 (indicating all hosts and routers on the network segment). All group members start a timer when they receive the General Query message. The IGMP </a:t>
            </a:r>
            <a:r>
              <a:rPr lang="en-US" sz="1100" dirty="0" err="1">
                <a:solidFill>
                  <a:schemeClr val="tx1"/>
                </a:solidFill>
                <a:latin typeface="Huawei Sans" panose="020C0503030203020204" pitchFamily="34" charset="0"/>
                <a:ea typeface="+mn-ea"/>
                <a:cs typeface="+mn-cs"/>
              </a:rPr>
              <a:t>querier</a:t>
            </a:r>
            <a:r>
              <a:rPr lang="en-US" sz="1100" dirty="0">
                <a:solidFill>
                  <a:schemeClr val="tx1"/>
                </a:solidFill>
                <a:latin typeface="Huawei Sans" panose="020C0503030203020204" pitchFamily="34" charset="0"/>
                <a:ea typeface="+mn-ea"/>
                <a:cs typeface="+mn-cs"/>
              </a:rPr>
              <a:t> sends General Query messages at intervals. The interval is configurable, and the default interval is 60 seconds. Group members 1 and 2 are members of G1, and start Timer-G1 upon reception of the General Query message. By default, the value of the timer is a random value ranging from 0 to 10, in seconds.</a:t>
            </a:r>
          </a:p>
          <a:p>
            <a:pPr marL="540000" marR="0" lvl="1" indent="-180000" algn="l" defTabSz="1219304" rtl="0" eaLnBrk="1" fontAlgn="auto" latinLnBrk="0" hangingPunct="1">
              <a:lnSpc>
                <a:spcPct val="100000"/>
              </a:lnSpc>
              <a:spcBef>
                <a:spcPts val="0"/>
              </a:spcBef>
              <a:spcAft>
                <a:spcPts val="600"/>
              </a:spcAft>
              <a:buClrTx/>
              <a:buSzTx/>
              <a:buFont typeface="Huawei Sans" panose="020C0503030203020204" pitchFamily="34" charset="0"/>
              <a:buChar char="▫"/>
              <a:tabLst/>
              <a:defRPr/>
            </a:pPr>
            <a:r>
              <a:rPr lang="en-US" sz="1100" b="0" i="0" dirty="0">
                <a:solidFill>
                  <a:schemeClr val="tx1"/>
                </a:solidFill>
                <a:latin typeface="Huawei Sans" panose="020C0503030203020204" pitchFamily="34" charset="0"/>
                <a:ea typeface="+mn-ea"/>
                <a:cs typeface="+mn-cs"/>
              </a:rPr>
              <a:t>The group member whose timer expires first sends a Report message for the group.</a:t>
            </a:r>
          </a:p>
          <a:p>
            <a:pPr marL="540000" marR="0" lvl="1" indent="-180000" algn="l" defTabSz="1219304" rtl="0" eaLnBrk="1" fontAlgn="auto" latinLnBrk="0" hangingPunct="1">
              <a:lnSpc>
                <a:spcPct val="100000"/>
              </a:lnSpc>
              <a:spcBef>
                <a:spcPts val="0"/>
              </a:spcBef>
              <a:spcAft>
                <a:spcPts val="600"/>
              </a:spcAft>
              <a:buClrTx/>
              <a:buSzTx/>
              <a:buFont typeface="Huawei Sans" panose="020C0503030203020204" pitchFamily="34" charset="0"/>
              <a:buChar char="▫"/>
              <a:tabLst/>
              <a:defRPr/>
            </a:pPr>
            <a:r>
              <a:rPr lang="en-US" sz="1100" b="0" i="0" dirty="0">
                <a:solidFill>
                  <a:schemeClr val="tx1"/>
                </a:solidFill>
                <a:latin typeface="Huawei Sans" panose="020C0503030203020204" pitchFamily="34" charset="0"/>
                <a:ea typeface="+mn-ea"/>
                <a:cs typeface="+mn-cs"/>
              </a:rPr>
              <a:t>After receiving the Report message from group member 1, the IGMP </a:t>
            </a:r>
            <a:r>
              <a:rPr lang="en-US" sz="1100" b="0" i="0" dirty="0" err="1">
                <a:solidFill>
                  <a:schemeClr val="tx1"/>
                </a:solidFill>
                <a:latin typeface="Huawei Sans" panose="020C0503030203020204" pitchFamily="34" charset="0"/>
                <a:ea typeface="+mn-ea"/>
                <a:cs typeface="+mn-cs"/>
              </a:rPr>
              <a:t>querier</a:t>
            </a:r>
            <a:r>
              <a:rPr lang="en-US" sz="1100" b="0" i="0" dirty="0">
                <a:solidFill>
                  <a:schemeClr val="tx1"/>
                </a:solidFill>
                <a:latin typeface="Huawei Sans" panose="020C0503030203020204" pitchFamily="34" charset="0"/>
                <a:ea typeface="+mn-ea"/>
                <a:cs typeface="+mn-cs"/>
              </a:rPr>
              <a:t> knows that members of G1 exist on the local network segment. Then, the IGMP </a:t>
            </a:r>
            <a:r>
              <a:rPr lang="en-US" sz="1100" b="0" i="0" dirty="0" err="1">
                <a:solidFill>
                  <a:schemeClr val="tx1"/>
                </a:solidFill>
                <a:latin typeface="Huawei Sans" panose="020C0503030203020204" pitchFamily="34" charset="0"/>
                <a:ea typeface="+mn-ea"/>
                <a:cs typeface="+mn-cs"/>
              </a:rPr>
              <a:t>querier</a:t>
            </a:r>
            <a:r>
              <a:rPr lang="en-US" sz="1100" b="0" i="0" dirty="0">
                <a:solidFill>
                  <a:schemeClr val="tx1"/>
                </a:solidFill>
                <a:latin typeface="Huawei Sans" panose="020C0503030203020204" pitchFamily="34" charset="0"/>
                <a:ea typeface="+mn-ea"/>
                <a:cs typeface="+mn-cs"/>
              </a:rPr>
              <a:t> generates an IGMP group entry and (*, G1) IGMP routing entry. The asterisk (*) indicates any multicast source. Once the IGMP </a:t>
            </a:r>
            <a:r>
              <a:rPr lang="en-US" sz="1100" b="0" i="0" dirty="0" err="1">
                <a:solidFill>
                  <a:schemeClr val="tx1"/>
                </a:solidFill>
                <a:latin typeface="Huawei Sans" panose="020C0503030203020204" pitchFamily="34" charset="0"/>
                <a:ea typeface="+mn-ea"/>
                <a:cs typeface="+mn-cs"/>
              </a:rPr>
              <a:t>querier</a:t>
            </a:r>
            <a:r>
              <a:rPr lang="en-US" sz="1100" b="0" i="0" dirty="0">
                <a:solidFill>
                  <a:schemeClr val="tx1"/>
                </a:solidFill>
                <a:latin typeface="Huawei Sans" panose="020C0503030203020204" pitchFamily="34" charset="0"/>
                <a:ea typeface="+mn-ea"/>
                <a:cs typeface="+mn-cs"/>
              </a:rPr>
              <a:t> receives data of G1, it forwards the data to this network segment.</a:t>
            </a:r>
          </a:p>
          <a:p>
            <a:pPr marL="180000" marR="0" lvl="0" indent="-180000" algn="l" defTabSz="1219304" rtl="0" eaLnBrk="1" fontAlgn="auto" latinLnBrk="0" hangingPunct="1">
              <a:lnSpc>
                <a:spcPct val="100000"/>
              </a:lnSpc>
              <a:spcBef>
                <a:spcPts val="0"/>
              </a:spcBef>
              <a:spcAft>
                <a:spcPts val="600"/>
              </a:spcAft>
              <a:buClrTx/>
              <a:buSzTx/>
              <a:buFont typeface="Huawei Sans" panose="020C0503030203020204" pitchFamily="34" charset="0"/>
              <a:buChar char="•"/>
              <a:tabLst/>
              <a:defRPr/>
            </a:pPr>
            <a:r>
              <a:rPr lang="en-US" sz="1100" dirty="0">
                <a:latin typeface="Huawei Sans" panose="020C0503030203020204" pitchFamily="34" charset="0"/>
              </a:rPr>
              <a:t>Report message suppression mechanism:</a:t>
            </a:r>
          </a:p>
          <a:p>
            <a:pPr marL="540000" marR="0" lvl="1" indent="-180000" algn="l" defTabSz="1219304" rtl="0" eaLnBrk="1" fontAlgn="auto" latinLnBrk="0" hangingPunct="1">
              <a:lnSpc>
                <a:spcPct val="100000"/>
              </a:lnSpc>
              <a:spcBef>
                <a:spcPts val="0"/>
              </a:spcBef>
              <a:spcAft>
                <a:spcPts val="600"/>
              </a:spcAft>
              <a:buClrTx/>
              <a:buSzTx/>
              <a:buFont typeface="Huawei Sans" panose="020C0503030203020204" pitchFamily="34" charset="0"/>
              <a:buChar char="▫"/>
              <a:tabLst/>
              <a:defRPr/>
            </a:pPr>
            <a:r>
              <a:rPr lang="en-US" sz="1100" dirty="0">
                <a:solidFill>
                  <a:schemeClr val="tx1"/>
                </a:solidFill>
                <a:latin typeface="Huawei Sans" panose="020C0503030203020204" pitchFamily="34" charset="0"/>
                <a:ea typeface="+mn-ea"/>
                <a:cs typeface="+mn-cs"/>
              </a:rPr>
              <a:t>The IGMP </a:t>
            </a:r>
            <a:r>
              <a:rPr lang="en-US" sz="1100" dirty="0" err="1">
                <a:solidFill>
                  <a:schemeClr val="tx1"/>
                </a:solidFill>
                <a:latin typeface="Huawei Sans" panose="020C0503030203020204" pitchFamily="34" charset="0"/>
                <a:ea typeface="+mn-ea"/>
                <a:cs typeface="+mn-cs"/>
              </a:rPr>
              <a:t>querier</a:t>
            </a:r>
            <a:r>
              <a:rPr lang="en-US" sz="1100" dirty="0">
                <a:solidFill>
                  <a:schemeClr val="tx1"/>
                </a:solidFill>
                <a:latin typeface="Huawei Sans" panose="020C0503030203020204" pitchFamily="34" charset="0"/>
                <a:ea typeface="+mn-ea"/>
                <a:cs typeface="+mn-cs"/>
              </a:rPr>
              <a:t> sends General Query messages at intervals. The interval is configurable, and the default interval is 60 seconds. Group members 1 and 2 are members of G1, and start Timer-G1 upon reception of the General Query message. By default, the value of the timer is a random value ranging from 0 to 10, in seconds.</a:t>
            </a:r>
          </a:p>
          <a:p>
            <a:pPr lvl="1">
              <a:lnSpc>
                <a:spcPct val="100000"/>
              </a:lnSpc>
            </a:pPr>
            <a:r>
              <a:rPr lang="en-US" dirty="0">
                <a:latin typeface="Huawei Sans" panose="020C0503030203020204" pitchFamily="34" charset="0"/>
              </a:rPr>
              <a:t>Assuming that Timer-G1 on group member 1 expires first, group member 1 sends a Report message with G1 address as the destination address to the network segment. When group member 2 receives the Report message from group member 1, it stops Timer-G1 and does not send a Report message for G1. This mechanism reduces the number of Report messages transmitted on the network segment.</a:t>
            </a:r>
          </a:p>
        </p:txBody>
      </p:sp>
      <p:sp>
        <p:nvSpPr>
          <p:cNvPr id="5" name="幻灯片图像占位符 4"/>
          <p:cNvSpPr>
            <a:spLocks noGrp="1" noRot="1" noChangeAspect="1"/>
          </p:cNvSpPr>
          <p:nvPr>
            <p:ph type="sldImg"/>
          </p:nvPr>
        </p:nvSpPr>
        <p:spPr>
          <a:xfrm>
            <a:off x="431800" y="779463"/>
            <a:ext cx="5934075" cy="3338512"/>
          </a:xfrm>
        </p:spPr>
      </p:sp>
    </p:spTree>
    <p:extLst>
      <p:ext uri="{BB962C8B-B14F-4D97-AF65-F5344CB8AC3E}">
        <p14:creationId xmlns:p14="http://schemas.microsoft.com/office/powerpoint/2010/main" val="287999246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z="1100">
                <a:solidFill>
                  <a:schemeClr val="tx1"/>
                </a:solidFill>
                <a:latin typeface="Huawei Sans" panose="020C0503030203020204" pitchFamily="34" charset="0"/>
              </a:rPr>
              <a:t>The assert winner or DR is used to forward multicast traffic.</a:t>
            </a:r>
          </a:p>
          <a:p>
            <a:r>
              <a:rPr lang="en-US">
                <a:latin typeface="Huawei Sans" panose="020C0503030203020204" pitchFamily="34" charset="0"/>
              </a:rPr>
              <a:t>Detailed functions of the assert winner or DR will be covered in the course of </a:t>
            </a:r>
            <a:r>
              <a:rPr lang="en-US" b="1">
                <a:latin typeface="Huawei Sans" panose="020C0503030203020204" pitchFamily="34" charset="0"/>
              </a:rPr>
              <a:t>PIM Implementation and Configurations</a:t>
            </a:r>
            <a:r>
              <a:rPr lang="en-US">
                <a:latin typeface="Huawei Sans" panose="020C0503030203020204" pitchFamily="34" charset="0"/>
              </a:rPr>
              <a:t>.</a:t>
            </a:r>
          </a:p>
          <a:p>
            <a:endParaRPr lang="zh-CN" altLang="en-US" dirty="0">
              <a:latin typeface="Huawei Sans" panose="020C0503030203020204" pitchFamily="34" charset="0"/>
            </a:endParaRPr>
          </a:p>
        </p:txBody>
      </p:sp>
      <p:sp>
        <p:nvSpPr>
          <p:cNvPr id="5" name="幻灯片图像占位符 4"/>
          <p:cNvSpPr>
            <a:spLocks noGrp="1" noRot="1" noChangeAspect="1"/>
          </p:cNvSpPr>
          <p:nvPr>
            <p:ph type="sldImg"/>
          </p:nvPr>
        </p:nvSpPr>
        <p:spPr>
          <a:xfrm>
            <a:off x="431800" y="779463"/>
            <a:ext cx="5934075" cy="3338512"/>
          </a:xfrm>
        </p:spPr>
      </p:sp>
    </p:spTree>
    <p:extLst>
      <p:ext uri="{BB962C8B-B14F-4D97-AF65-F5344CB8AC3E}">
        <p14:creationId xmlns:p14="http://schemas.microsoft.com/office/powerpoint/2010/main" val="187880682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1800" y="779463"/>
            <a:ext cx="5934075" cy="3338512"/>
          </a:xfrm>
        </p:spPr>
      </p:sp>
      <p:sp>
        <p:nvSpPr>
          <p:cNvPr id="3" name="Notes Placeholder 2"/>
          <p:cNvSpPr>
            <a:spLocks noGrp="1"/>
          </p:cNvSpPr>
          <p:nvPr>
            <p:ph type="body" idx="1"/>
          </p:nvPr>
        </p:nvSpPr>
        <p:spPr/>
        <p:txBody>
          <a:bodyPr/>
          <a:lstStyle/>
          <a:p>
            <a:r>
              <a:rPr lang="en-US">
                <a:latin typeface="Huawei Sans" panose="020C0503030203020204" pitchFamily="34" charset="0"/>
              </a:rPr>
              <a:t>Group Leaving Mechanism</a:t>
            </a:r>
          </a:p>
          <a:p>
            <a:pPr lvl="1"/>
            <a:r>
              <a:rPr lang="en-US" sz="1100" b="0" i="0">
                <a:solidFill>
                  <a:schemeClr val="tx1"/>
                </a:solidFill>
                <a:latin typeface="Huawei Sans" panose="020C0503030203020204" pitchFamily="34" charset="0"/>
                <a:ea typeface="+mn-ea"/>
                <a:cs typeface="+mn-cs"/>
              </a:rPr>
              <a:t>Assume that group member 2 wants to leave multicast group G2.</a:t>
            </a:r>
          </a:p>
          <a:p>
            <a:pPr lvl="2"/>
            <a:r>
              <a:rPr lang="en-US" sz="1100" b="0" i="0">
                <a:solidFill>
                  <a:schemeClr val="tx1"/>
                </a:solidFill>
                <a:latin typeface="Huawei Sans" panose="020C0503030203020204" pitchFamily="34" charset="0"/>
                <a:ea typeface="+mn-ea"/>
                <a:cs typeface="+mn-cs"/>
              </a:rPr>
              <a:t>When group member 2 receives the General Query messages from the IGMP querier, it does not respond with Report messages for G2. Because G2 no longer has members on this network segment, the IGMP querier will not receive Report messages for G2. After a certain period (130 seconds by default), the IGMP querier </a:t>
            </a:r>
            <a:r>
              <a:rPr lang="en-US" sz="1100" b="1" i="0">
                <a:solidFill>
                  <a:srgbClr val="EC7061"/>
                </a:solidFill>
                <a:latin typeface="Huawei Sans" panose="020C0503030203020204" pitchFamily="34" charset="0"/>
                <a:ea typeface="+mn-ea"/>
                <a:cs typeface="+mn-cs"/>
              </a:rPr>
              <a:t>deletes the IGMP routing entry of G2</a:t>
            </a:r>
            <a:r>
              <a:rPr lang="en-US" sz="1100" b="0" i="0">
                <a:solidFill>
                  <a:schemeClr val="tx1"/>
                </a:solidFill>
                <a:latin typeface="Huawei Sans" panose="020C0503030203020204" pitchFamily="34" charset="0"/>
                <a:ea typeface="+mn-ea"/>
                <a:cs typeface="+mn-cs"/>
              </a:rPr>
              <a:t>.</a:t>
            </a:r>
          </a:p>
          <a:p>
            <a:pPr lvl="2"/>
            <a:r>
              <a:rPr lang="en-US" sz="1100" b="0" i="0">
                <a:solidFill>
                  <a:schemeClr val="tx1"/>
                </a:solidFill>
                <a:latin typeface="Huawei Sans" panose="020C0503030203020204" pitchFamily="34" charset="0"/>
                <a:ea typeface="+mn-ea"/>
                <a:cs typeface="+mn-cs"/>
              </a:rPr>
              <a:t>When group member 1 receives the General Query messages from the IGMP querier, it responds with Report messages for G1. The IGMP querier then retains the corresponding IGMP routing entry of G1.</a:t>
            </a:r>
          </a:p>
        </p:txBody>
      </p:sp>
    </p:spTree>
    <p:extLst>
      <p:ext uri="{BB962C8B-B14F-4D97-AF65-F5344CB8AC3E}">
        <p14:creationId xmlns:p14="http://schemas.microsoft.com/office/powerpoint/2010/main" val="161538436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58751546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a:lnSpc>
                <a:spcPct val="100000"/>
              </a:lnSpc>
            </a:pPr>
            <a:r>
              <a:rPr lang="en-US" dirty="0">
                <a:latin typeface="Huawei Sans" panose="020C0503030203020204" pitchFamily="34" charset="0"/>
              </a:rPr>
              <a:t>Fields in an IGMPv2 message:</a:t>
            </a:r>
          </a:p>
          <a:p>
            <a:pPr lvl="1">
              <a:lnSpc>
                <a:spcPct val="100000"/>
              </a:lnSpc>
            </a:pPr>
            <a:r>
              <a:rPr lang="en-US" dirty="0">
                <a:latin typeface="Huawei Sans" panose="020C0503030203020204" pitchFamily="34" charset="0"/>
              </a:rPr>
              <a:t>Type</a:t>
            </a:r>
          </a:p>
          <a:p>
            <a:pPr lvl="2">
              <a:lnSpc>
                <a:spcPct val="100000"/>
              </a:lnSpc>
            </a:pPr>
            <a:r>
              <a:rPr lang="en-US" dirty="0">
                <a:latin typeface="Huawei Sans" panose="020C0503030203020204" pitchFamily="34" charset="0"/>
              </a:rPr>
              <a:t>Message type. The four message type options are:</a:t>
            </a:r>
          </a:p>
          <a:p>
            <a:pPr lvl="2">
              <a:lnSpc>
                <a:spcPct val="100000"/>
              </a:lnSpc>
            </a:pPr>
            <a:r>
              <a:rPr lang="en-US" dirty="0">
                <a:latin typeface="Huawei Sans" panose="020C0503030203020204" pitchFamily="34" charset="0"/>
              </a:rPr>
              <a:t>0x11: Query message. IGMPv2 Query messages include General Query and Group-Specific Query messages.</a:t>
            </a:r>
          </a:p>
          <a:p>
            <a:pPr lvl="2">
              <a:lnSpc>
                <a:spcPct val="100000"/>
              </a:lnSpc>
            </a:pPr>
            <a:r>
              <a:rPr lang="en-US" dirty="0">
                <a:latin typeface="Huawei Sans" panose="020C0503030203020204" pitchFamily="34" charset="0"/>
              </a:rPr>
              <a:t>0x12: IGMPv1 Report message.</a:t>
            </a:r>
          </a:p>
          <a:p>
            <a:pPr lvl="2">
              <a:lnSpc>
                <a:spcPct val="100000"/>
              </a:lnSpc>
            </a:pPr>
            <a:r>
              <a:rPr lang="en-US" dirty="0">
                <a:latin typeface="Huawei Sans" panose="020C0503030203020204" pitchFamily="34" charset="0"/>
              </a:rPr>
              <a:t>0x16: IGMPv2 Report message.</a:t>
            </a:r>
          </a:p>
          <a:p>
            <a:pPr lvl="2">
              <a:lnSpc>
                <a:spcPct val="100000"/>
              </a:lnSpc>
            </a:pPr>
            <a:r>
              <a:rPr lang="en-US" dirty="0">
                <a:latin typeface="Huawei Sans" panose="020C0503030203020204" pitchFamily="34" charset="0"/>
              </a:rPr>
              <a:t>0x17: Leave message.</a:t>
            </a:r>
          </a:p>
          <a:p>
            <a:pPr lvl="1">
              <a:lnSpc>
                <a:spcPct val="100000"/>
              </a:lnSpc>
            </a:pPr>
            <a:r>
              <a:rPr lang="en-US" dirty="0">
                <a:latin typeface="Huawei Sans" panose="020C0503030203020204" pitchFamily="34" charset="0"/>
              </a:rPr>
              <a:t>Max Response Time: maximum time for a member to respond to a Query message with a Report message.</a:t>
            </a:r>
          </a:p>
          <a:p>
            <a:pPr lvl="2">
              <a:lnSpc>
                <a:spcPct val="100000"/>
              </a:lnSpc>
            </a:pPr>
            <a:r>
              <a:rPr lang="en-US" dirty="0">
                <a:latin typeface="Huawei Sans" panose="020C0503030203020204" pitchFamily="34" charset="0"/>
              </a:rPr>
              <a:t>For a General Query message, the default maximum response time is </a:t>
            </a:r>
            <a:r>
              <a:rPr lang="en-US">
                <a:latin typeface="Huawei Sans" panose="020C0503030203020204" pitchFamily="34" charset="0"/>
              </a:rPr>
              <a:t>10 seconds.</a:t>
            </a:r>
            <a:endParaRPr lang="en-US" dirty="0">
              <a:latin typeface="Huawei Sans" panose="020C0503030203020204" pitchFamily="34" charset="0"/>
            </a:endParaRPr>
          </a:p>
          <a:p>
            <a:pPr lvl="2">
              <a:lnSpc>
                <a:spcPct val="100000"/>
              </a:lnSpc>
            </a:pPr>
            <a:r>
              <a:rPr lang="en-US" dirty="0">
                <a:latin typeface="Huawei Sans" panose="020C0503030203020204" pitchFamily="34" charset="0"/>
              </a:rPr>
              <a:t>For a Group-Specific Query message, the default maximum response time is 1 second.</a:t>
            </a:r>
          </a:p>
          <a:p>
            <a:pPr lvl="1">
              <a:lnSpc>
                <a:spcPct val="100000"/>
              </a:lnSpc>
            </a:pPr>
            <a:r>
              <a:rPr lang="en-US" dirty="0">
                <a:latin typeface="Huawei Sans" panose="020C0503030203020204" pitchFamily="34" charset="0"/>
              </a:rPr>
              <a:t>Group Address:</a:t>
            </a:r>
          </a:p>
          <a:p>
            <a:pPr lvl="2">
              <a:lnSpc>
                <a:spcPct val="100000"/>
              </a:lnSpc>
            </a:pPr>
            <a:r>
              <a:rPr lang="en-US" dirty="0">
                <a:latin typeface="Huawei Sans" panose="020C0503030203020204" pitchFamily="34" charset="0"/>
              </a:rPr>
              <a:t>In a General Query message, the group address is set </a:t>
            </a:r>
            <a:r>
              <a:rPr lang="en-US">
                <a:latin typeface="Huawei Sans" panose="020C0503030203020204" pitchFamily="34" charset="0"/>
              </a:rPr>
              <a:t>to 0s.</a:t>
            </a:r>
            <a:endParaRPr lang="en-US" dirty="0">
              <a:latin typeface="Huawei Sans" panose="020C0503030203020204" pitchFamily="34" charset="0"/>
            </a:endParaRPr>
          </a:p>
          <a:p>
            <a:pPr lvl="2">
              <a:lnSpc>
                <a:spcPct val="100000"/>
              </a:lnSpc>
            </a:pPr>
            <a:r>
              <a:rPr lang="en-US" dirty="0">
                <a:latin typeface="Huawei Sans" panose="020C0503030203020204" pitchFamily="34" charset="0"/>
              </a:rPr>
              <a:t>In a Group-Specific Query message, the group address is the address of the queried group.</a:t>
            </a:r>
          </a:p>
          <a:p>
            <a:pPr lvl="2">
              <a:lnSpc>
                <a:spcPct val="100000"/>
              </a:lnSpc>
            </a:pPr>
            <a:r>
              <a:rPr lang="en-US" dirty="0">
                <a:latin typeface="Huawei Sans" panose="020C0503030203020204" pitchFamily="34" charset="0"/>
              </a:rPr>
              <a:t>In a Report or Leave message, the group address is the address of the group that a member has joined or left.</a:t>
            </a:r>
          </a:p>
        </p:txBody>
      </p:sp>
      <p:sp>
        <p:nvSpPr>
          <p:cNvPr id="5" name="幻灯片图像占位符 4"/>
          <p:cNvSpPr>
            <a:spLocks noGrp="1" noRot="1" noChangeAspect="1"/>
          </p:cNvSpPr>
          <p:nvPr>
            <p:ph type="sldImg"/>
          </p:nvPr>
        </p:nvSpPr>
        <p:spPr>
          <a:xfrm>
            <a:off x="431800" y="779463"/>
            <a:ext cx="5934075" cy="3338512"/>
          </a:xfrm>
        </p:spPr>
      </p:sp>
    </p:spTree>
    <p:extLst>
      <p:ext uri="{BB962C8B-B14F-4D97-AF65-F5344CB8AC3E}">
        <p14:creationId xmlns:p14="http://schemas.microsoft.com/office/powerpoint/2010/main" val="18179416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1800" y="779463"/>
            <a:ext cx="5934075" cy="3338512"/>
          </a:xfrm>
        </p:spPr>
      </p:sp>
      <p:sp>
        <p:nvSpPr>
          <p:cNvPr id="3" name="Notes Placeholder 2"/>
          <p:cNvSpPr>
            <a:spLocks noGrp="1"/>
          </p:cNvSpPr>
          <p:nvPr>
            <p:ph type="body" idx="1"/>
          </p:nvPr>
        </p:nvSpPr>
        <p:spPr/>
        <p:txBody>
          <a:bodyPr/>
          <a:lstStyle/>
          <a:p>
            <a:r>
              <a:rPr lang="en-US">
                <a:latin typeface="Huawei Sans" panose="020C0503030203020204" pitchFamily="34" charset="0"/>
              </a:rPr>
              <a:t>Each non-querier starts a timer (Other Querier Present Timer). If a non-querier receives a Query message from the querier before the timer expires, it resets the timer; otherwise, it triggers a new round of querier election.</a:t>
            </a:r>
          </a:p>
        </p:txBody>
      </p:sp>
    </p:spTree>
    <p:extLst>
      <p:ext uri="{BB962C8B-B14F-4D97-AF65-F5344CB8AC3E}">
        <p14:creationId xmlns:p14="http://schemas.microsoft.com/office/powerpoint/2010/main" val="366238540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31800" y="779463"/>
            <a:ext cx="5934075" cy="3338512"/>
          </a:xfrm>
        </p:spPr>
      </p:sp>
      <p:sp>
        <p:nvSpPr>
          <p:cNvPr id="5" name="备注占位符 4"/>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94118086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1800" y="779463"/>
            <a:ext cx="5934075" cy="3338512"/>
          </a:xfrm>
        </p:spPr>
      </p:sp>
      <p:sp>
        <p:nvSpPr>
          <p:cNvPr id="3" name="Notes Placeholder 2"/>
          <p:cNvSpPr>
            <a:spLocks noGrp="1"/>
          </p:cNvSpPr>
          <p:nvPr>
            <p:ph type="body" idx="1"/>
          </p:nvPr>
        </p:nvSpPr>
        <p:spPr/>
        <p:txBody>
          <a:bodyPr/>
          <a:lstStyle/>
          <a:p>
            <a:r>
              <a:rPr lang="en-US">
                <a:latin typeface="Huawei Sans" panose="020C0503030203020204" pitchFamily="34" charset="0"/>
              </a:rPr>
              <a:t>A member sends a Leave message for G1 to all multicast routers on the local network segment. The destination address of the Leave message is 224.0.0.2.</a:t>
            </a:r>
          </a:p>
          <a:p>
            <a:pPr lvl="1"/>
            <a:r>
              <a:rPr lang="en-US">
                <a:latin typeface="Huawei Sans" panose="020C0503030203020204" pitchFamily="34" charset="0"/>
              </a:rPr>
              <a:t>When the querier receives the Leave message, it sends Group-Specific Query messages for G1 to check whether G1 has other members on the network segment. The Group-Specific Query interval and Count are configurable. By default, the querier sends Group-Specific Query messages twice, at an interval of 1s. In addition, the querier starts the group membership timer (Timer-Membership). The value of the timer is the Group-Specific Query interval multiplied by Count.</a:t>
            </a:r>
          </a:p>
          <a:p>
            <a:pPr lvl="1"/>
            <a:r>
              <a:rPr lang="en-US">
                <a:latin typeface="Huawei Sans" panose="020C0503030203020204" pitchFamily="34" charset="0"/>
              </a:rPr>
              <a:t>If G1 still has other members on the network segment, when receiving a Group-Specific Query message from the querier, they immediately respond with a Report message for G1. The querier then keeps maintaining the membership of G1 after receiving the Report message.</a:t>
            </a:r>
          </a:p>
          <a:p>
            <a:pPr lvl="1"/>
            <a:r>
              <a:rPr lang="en-US">
                <a:latin typeface="Huawei Sans" panose="020C0503030203020204" pitchFamily="34" charset="0"/>
              </a:rPr>
              <a:t>If G1 has no members on the network segment, the querier will not receive any Report message for G1. When the Timer-Membership expires, the querier deletes the (*, G1) entry. Thereafter, if the querier receives multicast data of G1, it does not forward the data downstream.</a:t>
            </a:r>
          </a:p>
        </p:txBody>
      </p:sp>
    </p:spTree>
    <p:extLst>
      <p:ext uri="{BB962C8B-B14F-4D97-AF65-F5344CB8AC3E}">
        <p14:creationId xmlns:p14="http://schemas.microsoft.com/office/powerpoint/2010/main" val="313823340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latin typeface="Huawei Sans" panose="020C0503030203020204" pitchFamily="34" charset="0"/>
              </a:rPr>
              <a:t>In the SSM model, multicast addresses range from 232.0.0.0 to 232.255.255.255.</a:t>
            </a:r>
          </a:p>
          <a:p>
            <a:r>
              <a:rPr lang="en-US">
                <a:latin typeface="Huawei Sans" panose="020C0503030203020204" pitchFamily="34" charset="0"/>
              </a:rPr>
              <a:t>For details about SSM mapping, see the chapter of "IGMP Features."</a:t>
            </a:r>
          </a:p>
        </p:txBody>
      </p:sp>
      <p:sp>
        <p:nvSpPr>
          <p:cNvPr id="5" name="幻灯片图像占位符 4"/>
          <p:cNvSpPr>
            <a:spLocks noGrp="1" noRot="1" noChangeAspect="1"/>
          </p:cNvSpPr>
          <p:nvPr>
            <p:ph type="sldImg"/>
          </p:nvPr>
        </p:nvSpPr>
        <p:spPr>
          <a:xfrm>
            <a:off x="431800" y="779463"/>
            <a:ext cx="5934075" cy="3338512"/>
          </a:xfrm>
        </p:spPr>
      </p:sp>
    </p:spTree>
    <p:extLst>
      <p:ext uri="{BB962C8B-B14F-4D97-AF65-F5344CB8AC3E}">
        <p14:creationId xmlns:p14="http://schemas.microsoft.com/office/powerpoint/2010/main" val="269350837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4328267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1800" y="779463"/>
            <a:ext cx="5934075" cy="3338512"/>
          </a:xfrm>
        </p:spPr>
      </p:sp>
      <p:sp>
        <p:nvSpPr>
          <p:cNvPr id="3" name="Notes Placeholder 2"/>
          <p:cNvSpPr>
            <a:spLocks noGrp="1"/>
          </p:cNvSpPr>
          <p:nvPr>
            <p:ph type="body" idx="1"/>
          </p:nvPr>
        </p:nvSpPr>
        <p:spPr/>
        <p:txBody>
          <a:bodyPr/>
          <a:lstStyle/>
          <a:p>
            <a:r>
              <a:rPr lang="en-US">
                <a:latin typeface="Huawei Sans" panose="020C0503030203020204" pitchFamily="34" charset="0"/>
              </a:rPr>
              <a:t>Key fields in an IGMPv3 Query message:</a:t>
            </a:r>
          </a:p>
          <a:p>
            <a:pPr lvl="1"/>
            <a:r>
              <a:rPr lang="en-US">
                <a:latin typeface="Huawei Sans" panose="020C0503030203020204" pitchFamily="34" charset="0"/>
              </a:rPr>
              <a:t>Type: message type. In IGMPv3 Query messages, this field is set to 0x11.</a:t>
            </a:r>
          </a:p>
          <a:p>
            <a:pPr lvl="1"/>
            <a:r>
              <a:rPr lang="en-US">
                <a:latin typeface="Huawei Sans" panose="020C0503030203020204" pitchFamily="34" charset="0"/>
              </a:rPr>
              <a:t>Max Response Time: maximum response time. After receiving a General Query message, hosts must respond with a Report message within the maximum response time.</a:t>
            </a:r>
          </a:p>
          <a:p>
            <a:pPr lvl="1"/>
            <a:r>
              <a:rPr lang="en-US">
                <a:latin typeface="Huawei Sans" panose="020C0503030203020204" pitchFamily="34" charset="0"/>
              </a:rPr>
              <a:t>Group Address: address of a multicast group. In a General Query message, this field is set to 0. In a Group-Specific Query or Group-and-Source-Specific Query message, this field is set to the IP address of the queried group.</a:t>
            </a:r>
          </a:p>
          <a:p>
            <a:pPr lvl="1"/>
            <a:r>
              <a:rPr lang="en-US">
                <a:latin typeface="Huawei Sans" panose="020C0503030203020204" pitchFamily="34" charset="0"/>
              </a:rPr>
              <a:t>Number of Sources: number of multicast sources contained in the message. In a General Query or Group-Specific Query message, this field is set to 0. In a Group-and-Source-Specific Query message, this field is not 0. This number is limited by the maximum transmission unit (MTU) of the network over which the Query message is transmitted.</a:t>
            </a:r>
          </a:p>
          <a:p>
            <a:pPr lvl="1"/>
            <a:r>
              <a:rPr lang="en-US">
                <a:latin typeface="Huawei Sans" panose="020C0503030203020204" pitchFamily="34" charset="0"/>
              </a:rPr>
              <a:t>Source Address: address of the multicast source. The value is subject to the Number of Sources field.</a:t>
            </a:r>
          </a:p>
        </p:txBody>
      </p:sp>
    </p:spTree>
    <p:extLst>
      <p:ext uri="{BB962C8B-B14F-4D97-AF65-F5344CB8AC3E}">
        <p14:creationId xmlns:p14="http://schemas.microsoft.com/office/powerpoint/2010/main" val="113497417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1800" y="779463"/>
            <a:ext cx="5934075" cy="3338512"/>
          </a:xfrm>
        </p:spPr>
      </p:sp>
      <p:sp>
        <p:nvSpPr>
          <p:cNvPr id="3" name="Notes Placeholder 2"/>
          <p:cNvSpPr>
            <a:spLocks noGrp="1"/>
          </p:cNvSpPr>
          <p:nvPr>
            <p:ph type="body" idx="1"/>
          </p:nvPr>
        </p:nvSpPr>
        <p:spPr/>
        <p:txBody>
          <a:bodyPr/>
          <a:lstStyle/>
          <a:p>
            <a:pPr marL="180000" marR="0" lvl="0" indent="-180000" algn="l" defTabSz="1219304" rtl="0" eaLnBrk="1" fontAlgn="auto" latinLnBrk="0" hangingPunct="1">
              <a:lnSpc>
                <a:spcPct val="100000"/>
              </a:lnSpc>
              <a:spcBef>
                <a:spcPts val="0"/>
              </a:spcBef>
              <a:spcAft>
                <a:spcPts val="600"/>
              </a:spcAft>
              <a:buClrTx/>
              <a:buSzTx/>
              <a:buFont typeface="Huawei Sans" panose="020C0503030203020204" pitchFamily="34" charset="0"/>
              <a:buChar char="•"/>
              <a:tabLst/>
              <a:defRPr/>
            </a:pPr>
            <a:r>
              <a:rPr lang="en-US" sz="1100" dirty="0">
                <a:latin typeface="Huawei Sans" panose="020C0503030203020204" pitchFamily="34" charset="0"/>
              </a:rPr>
              <a:t>An IGMPv3 Report message can carry multiple groups, whereas an IGMPv1 or IGMPv2 Report message can carry only one group. Therefore, the number of IGMPv3 messages needed is greatly reduced.</a:t>
            </a:r>
          </a:p>
          <a:p>
            <a:pPr>
              <a:lnSpc>
                <a:spcPct val="100000"/>
              </a:lnSpc>
            </a:pPr>
            <a:r>
              <a:rPr lang="en-US" dirty="0">
                <a:latin typeface="Huawei Sans" panose="020C0503030203020204" pitchFamily="34" charset="0"/>
              </a:rPr>
              <a:t>The key fields in an IGMPv3 Report message are described as follows:</a:t>
            </a:r>
          </a:p>
          <a:p>
            <a:pPr lvl="1">
              <a:lnSpc>
                <a:spcPct val="100000"/>
              </a:lnSpc>
            </a:pPr>
            <a:r>
              <a:rPr lang="en-US" dirty="0">
                <a:latin typeface="Huawei Sans" panose="020C0503030203020204" pitchFamily="34" charset="0"/>
              </a:rPr>
              <a:t>Type: message type. In IGMPv3 Report messages, this field is set to 0x22.</a:t>
            </a:r>
          </a:p>
          <a:p>
            <a:pPr lvl="1">
              <a:lnSpc>
                <a:spcPct val="100000"/>
              </a:lnSpc>
            </a:pPr>
            <a:r>
              <a:rPr lang="en-US" dirty="0">
                <a:latin typeface="Huawei Sans" panose="020C0503030203020204" pitchFamily="34" charset="0"/>
              </a:rPr>
              <a:t>Number of Group Records: number of group records contained in a message.</a:t>
            </a:r>
          </a:p>
          <a:p>
            <a:pPr lvl="1">
              <a:lnSpc>
                <a:spcPct val="100000"/>
              </a:lnSpc>
            </a:pPr>
            <a:r>
              <a:rPr lang="en-US" dirty="0">
                <a:latin typeface="Huawei Sans" panose="020C0503030203020204" pitchFamily="34" charset="0"/>
              </a:rPr>
              <a:t>Group Record: group record.</a:t>
            </a:r>
          </a:p>
          <a:p>
            <a:pPr lvl="0">
              <a:lnSpc>
                <a:spcPct val="100000"/>
              </a:lnSpc>
            </a:pPr>
            <a:r>
              <a:rPr lang="en-US" dirty="0">
                <a:latin typeface="Huawei Sans" panose="020C0503030203020204" pitchFamily="34" charset="0"/>
              </a:rPr>
              <a:t>Key fields in Group Record are described as follows:</a:t>
            </a:r>
          </a:p>
          <a:p>
            <a:pPr lvl="1">
              <a:lnSpc>
                <a:spcPct val="100000"/>
              </a:lnSpc>
            </a:pPr>
            <a:r>
              <a:rPr lang="en-US" dirty="0">
                <a:latin typeface="Huawei Sans" panose="020C0503030203020204" pitchFamily="34" charset="0"/>
              </a:rPr>
              <a:t>Record Type: type of a group record. There are three group record types.</a:t>
            </a:r>
          </a:p>
          <a:p>
            <a:pPr lvl="2">
              <a:lnSpc>
                <a:spcPct val="100000"/>
              </a:lnSpc>
            </a:pPr>
            <a:r>
              <a:rPr lang="en-US" dirty="0">
                <a:latin typeface="Huawei Sans" panose="020C0503030203020204" pitchFamily="34" charset="0"/>
              </a:rPr>
              <a:t>Current-State Record. It is used to respond to Query messages and advertise its current state. There are two types of states. One of the states is MODE_IS_INCLUDE, indicating that the member wants to receive only the multicast data sent from the sources in the source address list to the group. If the specified source address list is empty, the message is invalid. The other state is MODE_IS_EXCLUDE, indicating that the member rejects the multicast data sent from the sources in the source address list to the group.</a:t>
            </a:r>
          </a:p>
          <a:p>
            <a:pPr lvl="2">
              <a:lnSpc>
                <a:spcPct val="100000"/>
              </a:lnSpc>
            </a:pPr>
            <a:r>
              <a:rPr lang="en-US" dirty="0">
                <a:latin typeface="Huawei Sans" panose="020C0503030203020204" pitchFamily="34" charset="0"/>
              </a:rPr>
              <a:t>Filter-Mode-Change Record. In the case of a switchover between INCLUDE and EXCLUDE, the </a:t>
            </a:r>
            <a:r>
              <a:rPr lang="en-US" dirty="0" err="1">
                <a:latin typeface="Huawei Sans" panose="020C0503030203020204" pitchFamily="34" charset="0"/>
              </a:rPr>
              <a:t>querier</a:t>
            </a:r>
            <a:r>
              <a:rPr lang="en-US" dirty="0">
                <a:latin typeface="Huawei Sans" panose="020C0503030203020204" pitchFamily="34" charset="0"/>
              </a:rPr>
              <a:t> is notified of the filtering mode change. There are two filtering mode changes. One is CHANGE_TO_INCLUDE_MODE, indicating that the filtering mode is changed from EXCLUDE to INCLUDE; in this case, the member wants to receive the data sent by the multicast sources in the source address list to the multicast group. If the specified source address list is empty, the member will leave the multicast group. The other change is CHANGE_TO_EXCLUDE_MODE, indicating that the filtering mode is changed from INCLUDE to EXCLUDE; in this case, the member rejects the multicast data sent from the multicast sources in the source address list to the multicast group.</a:t>
            </a:r>
          </a:p>
        </p:txBody>
      </p:sp>
    </p:spTree>
    <p:extLst>
      <p:ext uri="{BB962C8B-B14F-4D97-AF65-F5344CB8AC3E}">
        <p14:creationId xmlns:p14="http://schemas.microsoft.com/office/powerpoint/2010/main" val="18310298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432437" y="765175"/>
            <a:ext cx="5932800" cy="8939622"/>
          </a:xfrm>
        </p:spPr>
        <p:txBody>
          <a:bodyPr/>
          <a:lstStyle/>
          <a:p>
            <a:pPr lvl="2"/>
            <a:r>
              <a:rPr lang="en-US">
                <a:latin typeface="Huawei Sans" panose="020C0503030203020204" pitchFamily="34" charset="0"/>
              </a:rPr>
              <a:t>Source-List-Change Record. When the specified sources change, the Source-List-Change Record is notified. There are two types of source list changes. One is ALLOW_NEW_SOURCES, indicating that the member wants to have the multicast source list updated. If the current mode is INCLUDE, the specified sources are added to the current source list. If the current mode is EXCLUDE, the specified sources are deleted from the current source list. The other source list change is BLOCK_OLD_SOURCES, indicating that the member wants to have the multicast source list updated in another way. If the current mode is INCLUDE, the specified sources are deleted from the current source list. If the current mode is EXCLUDE, the specified sources are added to the current source list.</a:t>
            </a:r>
          </a:p>
          <a:p>
            <a:pPr lvl="1"/>
            <a:r>
              <a:rPr lang="en-US">
                <a:latin typeface="Huawei Sans" panose="020C0503030203020204" pitchFamily="34" charset="0"/>
              </a:rPr>
              <a:t>Number of Sources: number of source addresses contained in the record.</a:t>
            </a:r>
          </a:p>
          <a:p>
            <a:pPr lvl="1"/>
            <a:r>
              <a:rPr lang="en-US">
                <a:latin typeface="Huawei Sans" panose="020C0503030203020204" pitchFamily="34" charset="0"/>
              </a:rPr>
              <a:t>Multicast Address: address of a multicast group.</a:t>
            </a:r>
          </a:p>
          <a:p>
            <a:pPr lvl="1"/>
            <a:r>
              <a:rPr lang="en-US">
                <a:latin typeface="Huawei Sans" panose="020C0503030203020204" pitchFamily="34" charset="0"/>
              </a:rPr>
              <a:t>Sources Address: address of the multicast source.</a:t>
            </a:r>
          </a:p>
        </p:txBody>
      </p:sp>
    </p:spTree>
    <p:extLst>
      <p:ext uri="{BB962C8B-B14F-4D97-AF65-F5344CB8AC3E}">
        <p14:creationId xmlns:p14="http://schemas.microsoft.com/office/powerpoint/2010/main" val="268005642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1800" y="779463"/>
            <a:ext cx="5934075" cy="3338512"/>
          </a:xfrm>
        </p:spPr>
      </p:sp>
      <p:sp>
        <p:nvSpPr>
          <p:cNvPr id="3" name="Notes Placeholder 2"/>
          <p:cNvSpPr>
            <a:spLocks noGrp="1"/>
          </p:cNvSpPr>
          <p:nvPr>
            <p:ph type="body" idx="1"/>
          </p:nvPr>
        </p:nvSpPr>
        <p:spPr/>
        <p:txBody>
          <a:bodyPr/>
          <a:lstStyle/>
          <a:p>
            <a:endParaRPr lang="en-US" dirty="0">
              <a:latin typeface="Huawei Sans" panose="020C0503030203020204" pitchFamily="34" charset="0"/>
            </a:endParaRPr>
          </a:p>
        </p:txBody>
      </p:sp>
    </p:spTree>
    <p:extLst>
      <p:ext uri="{BB962C8B-B14F-4D97-AF65-F5344CB8AC3E}">
        <p14:creationId xmlns:p14="http://schemas.microsoft.com/office/powerpoint/2010/main" val="304290169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1800" y="779463"/>
            <a:ext cx="5934075" cy="3338512"/>
          </a:xfrm>
        </p:spPr>
      </p:sp>
      <p:sp>
        <p:nvSpPr>
          <p:cNvPr id="3" name="Notes Placeholder 2"/>
          <p:cNvSpPr>
            <a:spLocks noGrp="1"/>
          </p:cNvSpPr>
          <p:nvPr>
            <p:ph type="body" idx="1"/>
          </p:nvPr>
        </p:nvSpPr>
        <p:spPr/>
        <p:txBody>
          <a:bodyPr/>
          <a:lstStyle/>
          <a:p>
            <a:r>
              <a:rPr lang="en-US">
                <a:latin typeface="Huawei Sans" panose="020C0503030203020204" pitchFamily="34" charset="0"/>
              </a:rPr>
              <a:t>Various Report messages can be used to update source-group mapping. For example:</a:t>
            </a:r>
          </a:p>
          <a:p>
            <a:pPr lvl="1"/>
            <a:r>
              <a:rPr lang="en-US">
                <a:latin typeface="Huawei Sans" panose="020C0503030203020204" pitchFamily="34" charset="0"/>
              </a:rPr>
              <a:t>A member used to receive multicast data from S1. It can send a (G1, EXCLUDE, S1) or (G1, CHANGE_TO_EXCLUDE_MODE, S1) message to update source-group mapping.</a:t>
            </a:r>
          </a:p>
        </p:txBody>
      </p:sp>
    </p:spTree>
    <p:extLst>
      <p:ext uri="{BB962C8B-B14F-4D97-AF65-F5344CB8AC3E}">
        <p14:creationId xmlns:p14="http://schemas.microsoft.com/office/powerpoint/2010/main" val="130741334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31800" y="779463"/>
            <a:ext cx="5934075" cy="3338512"/>
          </a:xfrm>
        </p:spPr>
      </p:sp>
      <p:sp>
        <p:nvSpPr>
          <p:cNvPr id="5" name="备注占位符 4"/>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308624574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215949939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31800" y="779463"/>
            <a:ext cx="5934075" cy="3338512"/>
          </a:xfrm>
        </p:spPr>
      </p:sp>
      <p:sp>
        <p:nvSpPr>
          <p:cNvPr id="5" name="备注占位符 4"/>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330891633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1800" y="779463"/>
            <a:ext cx="5934075" cy="3338512"/>
          </a:xfrm>
        </p:spPr>
      </p:sp>
      <p:sp>
        <p:nvSpPr>
          <p:cNvPr id="3" name="Notes Placeholder 2"/>
          <p:cNvSpPr>
            <a:spLocks noGrp="1"/>
          </p:cNvSpPr>
          <p:nvPr>
            <p:ph type="body" idx="1"/>
          </p:nvPr>
        </p:nvSpPr>
        <p:spPr/>
        <p:txBody>
          <a:bodyPr/>
          <a:lstStyle/>
          <a:p>
            <a:r>
              <a:rPr lang="en-US" sz="1100" b="0" i="0">
                <a:solidFill>
                  <a:schemeClr val="tx1"/>
                </a:solidFill>
                <a:latin typeface="Huawei Sans" panose="020C0503030203020204" pitchFamily="34" charset="0"/>
                <a:ea typeface="+mn-ea"/>
                <a:cs typeface="+mn-cs"/>
              </a:rPr>
              <a:t>After receiving multicast data packets from the router, the switch forwards the packets to the group members. Destination addresses of multicast packets are multicast group addresses and cannot be learned by a Layer 2 switch. Therefore, when a Layer 2 switch receives multicast packets from a router, it broadcasts the packets in the broadcast domain. All hosts in the broadcast domain receive the multicast packets, regardless of whether they are group members. This wastes network bandwidth and poses security risks.</a:t>
            </a:r>
          </a:p>
          <a:p>
            <a:r>
              <a:rPr lang="en-US" sz="1100" b="0" i="0">
                <a:solidFill>
                  <a:schemeClr val="tx1"/>
                </a:solidFill>
                <a:latin typeface="Huawei Sans" panose="020C0503030203020204" pitchFamily="34" charset="0"/>
                <a:ea typeface="+mn-ea"/>
                <a:cs typeface="+mn-cs"/>
              </a:rPr>
              <a:t>IGMP snooping solves this preceding problem. With IGMP snooping configured, the Layer 2 multicast switch listens to and analyzes IGMP messages exchanged between multicast users and the upstream router, and creates Layer 2 multicast forwarding entries accordingly. Multicast data packets are then forwarded based on the Layer 2 multicast forwarding entries. This prevents multicast data packets from being broadcast on the Layer 2 network.</a:t>
            </a:r>
          </a:p>
        </p:txBody>
      </p:sp>
    </p:spTree>
    <p:extLst>
      <p:ext uri="{BB962C8B-B14F-4D97-AF65-F5344CB8AC3E}">
        <p14:creationId xmlns:p14="http://schemas.microsoft.com/office/powerpoint/2010/main" val="128239315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1800" y="779463"/>
            <a:ext cx="5934075" cy="3338512"/>
          </a:xfrm>
        </p:spPr>
      </p:sp>
      <p:sp>
        <p:nvSpPr>
          <p:cNvPr id="3" name="Notes Placeholder 2"/>
          <p:cNvSpPr>
            <a:spLocks noGrp="1"/>
          </p:cNvSpPr>
          <p:nvPr>
            <p:ph type="body" idx="1"/>
          </p:nvPr>
        </p:nvSpPr>
        <p:spPr/>
        <p:txBody>
          <a:bodyPr/>
          <a:lstStyle/>
          <a:p>
            <a:endParaRPr lang="en-US" dirty="0">
              <a:latin typeface="Huawei Sans" panose="020C0503030203020204" pitchFamily="34" charset="0"/>
            </a:endParaRPr>
          </a:p>
        </p:txBody>
      </p:sp>
    </p:spTree>
    <p:extLst>
      <p:ext uri="{BB962C8B-B14F-4D97-AF65-F5344CB8AC3E}">
        <p14:creationId xmlns:p14="http://schemas.microsoft.com/office/powerpoint/2010/main" val="15073139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1800" y="779463"/>
            <a:ext cx="5934075" cy="3338512"/>
          </a:xfrm>
        </p:spPr>
      </p:sp>
      <p:sp>
        <p:nvSpPr>
          <p:cNvPr id="3" name="Notes Placeholder 2"/>
          <p:cNvSpPr>
            <a:spLocks noGrp="1"/>
          </p:cNvSpPr>
          <p:nvPr>
            <p:ph type="body" idx="1"/>
          </p:nvPr>
        </p:nvSpPr>
        <p:spPr/>
        <p:txBody>
          <a:bodyPr/>
          <a:lstStyle/>
          <a:p>
            <a:r>
              <a:rPr lang="en-US" dirty="0">
                <a:latin typeface="Huawei Sans" panose="020C0503030203020204" pitchFamily="34" charset="0"/>
              </a:rPr>
              <a:t>Router port:</a:t>
            </a:r>
          </a:p>
          <a:p>
            <a:pPr lvl="1"/>
            <a:r>
              <a:rPr lang="en-US" sz="1100" b="0" i="0" dirty="0">
                <a:solidFill>
                  <a:schemeClr val="tx1"/>
                </a:solidFill>
                <a:latin typeface="Huawei Sans" panose="020C0503030203020204" pitchFamily="34" charset="0"/>
                <a:ea typeface="+mn-ea"/>
                <a:cs typeface="+mn-cs"/>
              </a:rPr>
              <a:t>A router port generated by a protocol is called a dynamic router port. A port becomes a dynamic router port when it receives an IGMP General Query message or PIM Hello message with any source address except 0.0.0.0. The PIM Hello messages are sent from the PIM port on a Layer 3 multicast device to discover and maintain neighbor relationships.</a:t>
            </a:r>
          </a:p>
          <a:p>
            <a:pPr lvl="1"/>
            <a:r>
              <a:rPr lang="en-US" sz="1100" b="0" i="0" dirty="0">
                <a:solidFill>
                  <a:schemeClr val="tx1"/>
                </a:solidFill>
                <a:latin typeface="Huawei Sans" panose="020C0503030203020204" pitchFamily="34" charset="0"/>
                <a:ea typeface="+mn-ea"/>
                <a:cs typeface="+mn-cs"/>
              </a:rPr>
              <a:t>A manually configured router port is called a static router port.</a:t>
            </a:r>
          </a:p>
          <a:p>
            <a:pPr lvl="0"/>
            <a:r>
              <a:rPr lang="en-US" dirty="0">
                <a:latin typeface="Huawei Sans" panose="020C0503030203020204" pitchFamily="34" charset="0"/>
              </a:rPr>
              <a:t>Member port:</a:t>
            </a:r>
          </a:p>
          <a:p>
            <a:pPr lvl="1"/>
            <a:r>
              <a:rPr lang="en-US" sz="1100" b="0" i="0" dirty="0">
                <a:solidFill>
                  <a:schemeClr val="tx1"/>
                </a:solidFill>
                <a:latin typeface="Huawei Sans" panose="020C0503030203020204" pitchFamily="34" charset="0"/>
                <a:ea typeface="+mn-ea"/>
                <a:cs typeface="+mn-cs"/>
              </a:rPr>
              <a:t>A member port generated by a protocol is called a dynamic member port. A Layer 2 multicast device sets a port as a dynamic member port when the port receives an IGMP Report message.</a:t>
            </a:r>
          </a:p>
          <a:p>
            <a:pPr lvl="1"/>
            <a:r>
              <a:rPr lang="en-US" sz="1100" b="0" i="0" dirty="0">
                <a:solidFill>
                  <a:schemeClr val="tx1"/>
                </a:solidFill>
                <a:latin typeface="Huawei Sans" panose="020C0503030203020204" pitchFamily="34" charset="0"/>
                <a:ea typeface="+mn-ea"/>
                <a:cs typeface="+mn-cs"/>
              </a:rPr>
              <a:t>A manually configured member port is called a static member port.</a:t>
            </a:r>
          </a:p>
        </p:txBody>
      </p:sp>
    </p:spTree>
    <p:extLst>
      <p:ext uri="{BB962C8B-B14F-4D97-AF65-F5344CB8AC3E}">
        <p14:creationId xmlns:p14="http://schemas.microsoft.com/office/powerpoint/2010/main" val="141093852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1800" y="779463"/>
            <a:ext cx="5934075" cy="3338512"/>
          </a:xfrm>
        </p:spPr>
      </p:sp>
      <p:sp>
        <p:nvSpPr>
          <p:cNvPr id="3" name="Notes Placeholder 2"/>
          <p:cNvSpPr>
            <a:spLocks noGrp="1"/>
          </p:cNvSpPr>
          <p:nvPr>
            <p:ph type="body" idx="1"/>
          </p:nvPr>
        </p:nvSpPr>
        <p:spPr/>
        <p:txBody>
          <a:bodyPr/>
          <a:lstStyle/>
          <a:p>
            <a:r>
              <a:rPr lang="en-US">
                <a:latin typeface="Huawei Sans" panose="020C0503030203020204" pitchFamily="34" charset="0"/>
              </a:rPr>
              <a:t>When a router port takes effect, an aging timer (180s by default) is started. When the router port receives a new General Query message, it updates the timer.</a:t>
            </a:r>
          </a:p>
          <a:p>
            <a:r>
              <a:rPr lang="en-US">
                <a:latin typeface="Huawei Sans" panose="020C0503030203020204" pitchFamily="34" charset="0"/>
              </a:rPr>
              <a:t>When a member port takes effect, an aging timer (180s by default) is started. When the member port receives a new Report message, it updates the timer.</a:t>
            </a:r>
          </a:p>
          <a:p>
            <a:r>
              <a:rPr lang="en-US">
                <a:latin typeface="Huawei Sans" panose="020C0503030203020204" pitchFamily="34" charset="0"/>
              </a:rPr>
              <a:t>IGMP snooping no longer uses the Report message suppression mechanism.</a:t>
            </a:r>
          </a:p>
          <a:p>
            <a:pPr lvl="1"/>
            <a:r>
              <a:rPr lang="en-US">
                <a:latin typeface="Huawei Sans" panose="020C0503030203020204" pitchFamily="34" charset="0"/>
              </a:rPr>
              <a:t>IGMP snooping needs to listen for IGMP messages to determine the port role and guide packet forwarding. Therefore, all group members need to send Report messages.</a:t>
            </a:r>
          </a:p>
          <a:p>
            <a:pPr lvl="1"/>
            <a:r>
              <a:rPr lang="en-US">
                <a:latin typeface="Huawei Sans" panose="020C0503030203020204" pitchFamily="34" charset="0"/>
              </a:rPr>
              <a:t>After receiving a Report message, the IGMP snooping-enabled device forwards the Report message only through the router port. This prevents other group members in this group from receiving the Report message, which will not trigger Report message suppression.</a:t>
            </a:r>
          </a:p>
        </p:txBody>
      </p:sp>
    </p:spTree>
    <p:extLst>
      <p:ext uri="{BB962C8B-B14F-4D97-AF65-F5344CB8AC3E}">
        <p14:creationId xmlns:p14="http://schemas.microsoft.com/office/powerpoint/2010/main" val="195835879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1800" y="779463"/>
            <a:ext cx="5934075" cy="3338512"/>
          </a:xfrm>
        </p:spPr>
      </p:sp>
      <p:sp>
        <p:nvSpPr>
          <p:cNvPr id="3" name="Notes Placeholder 2"/>
          <p:cNvSpPr>
            <a:spLocks noGrp="1"/>
          </p:cNvSpPr>
          <p:nvPr>
            <p:ph type="body" idx="1"/>
          </p:nvPr>
        </p:nvSpPr>
        <p:spPr/>
        <p:txBody>
          <a:bodyPr/>
          <a:lstStyle/>
          <a:p>
            <a:r>
              <a:rPr lang="en-US">
                <a:latin typeface="Huawei Sans" panose="020C0503030203020204" pitchFamily="34" charset="0"/>
              </a:rPr>
              <a:t>After receiving an IGMP Leave message, the switch uses the following formula to calculate the aging timer of member ports: Aging timer = Robustness variable (2 by default) x Group-Specific Query interval (1s by default).</a:t>
            </a:r>
          </a:p>
        </p:txBody>
      </p:sp>
    </p:spTree>
    <p:extLst>
      <p:ext uri="{BB962C8B-B14F-4D97-AF65-F5344CB8AC3E}">
        <p14:creationId xmlns:p14="http://schemas.microsoft.com/office/powerpoint/2010/main" val="82694399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378802268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1800" y="779463"/>
            <a:ext cx="5934075" cy="3338512"/>
          </a:xfrm>
        </p:spPr>
      </p:sp>
      <p:sp>
        <p:nvSpPr>
          <p:cNvPr id="3" name="Notes Placeholder 2"/>
          <p:cNvSpPr>
            <a:spLocks noGrp="1"/>
          </p:cNvSpPr>
          <p:nvPr>
            <p:ph type="body" idx="1"/>
          </p:nvPr>
        </p:nvSpPr>
        <p:spPr/>
        <p:txBody>
          <a:bodyPr/>
          <a:lstStyle/>
          <a:p>
            <a:r>
              <a:rPr lang="en-US">
                <a:latin typeface="Huawei Sans" panose="020C0503030203020204" pitchFamily="34" charset="0"/>
              </a:rPr>
              <a:t>The SSM group addresses range from 232.0.0.0 to 232.255.255.255, regardless of whether IGMPv1, IGMPv2, or IGMPv3 is used.</a:t>
            </a:r>
          </a:p>
        </p:txBody>
      </p:sp>
    </p:spTree>
    <p:extLst>
      <p:ext uri="{BB962C8B-B14F-4D97-AF65-F5344CB8AC3E}">
        <p14:creationId xmlns:p14="http://schemas.microsoft.com/office/powerpoint/2010/main" val="417188071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1800" y="779463"/>
            <a:ext cx="5934075" cy="3338512"/>
          </a:xfrm>
        </p:spPr>
      </p:sp>
      <p:sp>
        <p:nvSpPr>
          <p:cNvPr id="3" name="Notes Placeholder 2"/>
          <p:cNvSpPr>
            <a:spLocks noGrp="1"/>
          </p:cNvSpPr>
          <p:nvPr>
            <p:ph type="body" idx="1"/>
          </p:nvPr>
        </p:nvSpPr>
        <p:spPr/>
        <p:txBody>
          <a:bodyPr/>
          <a:lstStyle/>
          <a:p>
            <a:r>
              <a:rPr lang="en-US" sz="1100" b="0" i="0">
                <a:solidFill>
                  <a:schemeClr val="tx1"/>
                </a:solidFill>
                <a:latin typeface="Huawei Sans" panose="020C0503030203020204" pitchFamily="34" charset="0"/>
                <a:ea typeface="+mn-ea"/>
                <a:cs typeface="+mn-cs"/>
              </a:rPr>
              <a:t>With SSM mapping entries configured, an IGMP querier checks the group address G in each IGMPv1 or IGMPv2 Report message received, and processes the message based on the check result:</a:t>
            </a:r>
          </a:p>
          <a:p>
            <a:pPr lvl="1"/>
            <a:r>
              <a:rPr lang="en-US" sz="1100" b="0" i="0">
                <a:solidFill>
                  <a:schemeClr val="tx1"/>
                </a:solidFill>
                <a:latin typeface="Huawei Sans" panose="020C0503030203020204" pitchFamily="34" charset="0"/>
                <a:ea typeface="+mn-ea"/>
                <a:cs typeface="+mn-cs"/>
              </a:rPr>
              <a:t>If G is in the any-source multicast (ASM) group address range, the router provides the ASM service for the corresponding group member.</a:t>
            </a:r>
          </a:p>
          <a:p>
            <a:pPr lvl="1"/>
            <a:r>
              <a:rPr lang="en-US" sz="1100" b="0" i="0">
                <a:solidFill>
                  <a:schemeClr val="tx1"/>
                </a:solidFill>
                <a:latin typeface="Huawei Sans" panose="020C0503030203020204" pitchFamily="34" charset="0"/>
                <a:ea typeface="+mn-ea"/>
                <a:cs typeface="+mn-cs"/>
              </a:rPr>
              <a:t>If G is in the SSM group address range (232.0.0.0 to 232.255.255.255 by default):</a:t>
            </a:r>
          </a:p>
          <a:p>
            <a:pPr lvl="2"/>
            <a:r>
              <a:rPr lang="en-US" sz="1100" b="0" i="0">
                <a:solidFill>
                  <a:schemeClr val="tx1"/>
                </a:solidFill>
                <a:latin typeface="Huawei Sans" panose="020C0503030203020204" pitchFamily="34" charset="0"/>
                <a:ea typeface="+mn-ea"/>
                <a:cs typeface="+mn-cs"/>
              </a:rPr>
              <a:t>When the IGMP querier has no SSM mapping entry matching G, it does not provide the SSM service and drops the Report message.</a:t>
            </a:r>
          </a:p>
          <a:p>
            <a:pPr lvl="2"/>
            <a:r>
              <a:rPr lang="en-US" sz="1100" b="0" i="0">
                <a:solidFill>
                  <a:schemeClr val="tx1"/>
                </a:solidFill>
                <a:latin typeface="Huawei Sans" panose="020C0503030203020204" pitchFamily="34" charset="0"/>
                <a:ea typeface="+mn-ea"/>
                <a:cs typeface="+mn-cs"/>
              </a:rPr>
              <a:t>If the IGMP querier has an SSM mapping entry matching G, it converts (*, G) information in the Report message into (G, INCLUDE, (S1, S2...)) information and provides the SSM service for the corresponding group member.</a:t>
            </a:r>
          </a:p>
          <a:p>
            <a:pPr lvl="0"/>
            <a:r>
              <a:rPr lang="en-US" sz="1100" b="0" i="0">
                <a:solidFill>
                  <a:schemeClr val="tx1"/>
                </a:solidFill>
                <a:latin typeface="Huawei Sans" panose="020C0503030203020204" pitchFamily="34" charset="0"/>
                <a:ea typeface="+mn-ea"/>
                <a:cs typeface="+mn-cs"/>
              </a:rPr>
              <a:t>IGMP SSM mapping does not apply to IGMPv3 Report messages. To enable hosts running any IGMP version on a network segment to obtain the SSM service, IGMPv3 must run on interfaces of multicast routers on the network segment.</a:t>
            </a:r>
          </a:p>
        </p:txBody>
      </p:sp>
    </p:spTree>
    <p:extLst>
      <p:ext uri="{BB962C8B-B14F-4D97-AF65-F5344CB8AC3E}">
        <p14:creationId xmlns:p14="http://schemas.microsoft.com/office/powerpoint/2010/main" val="182545151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183365140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63475149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31800" y="779463"/>
            <a:ext cx="5934075" cy="3338512"/>
          </a:xfrm>
        </p:spPr>
      </p:sp>
      <p:sp>
        <p:nvSpPr>
          <p:cNvPr id="5" name="备注占位符 4"/>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208811425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84691737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1800" y="779463"/>
            <a:ext cx="5934075" cy="3338512"/>
          </a:xfrm>
        </p:spPr>
      </p:sp>
      <p:sp>
        <p:nvSpPr>
          <p:cNvPr id="3" name="Notes Placeholder 2"/>
          <p:cNvSpPr>
            <a:spLocks noGrp="1"/>
          </p:cNvSpPr>
          <p:nvPr>
            <p:ph type="body" idx="1"/>
          </p:nvPr>
        </p:nvSpPr>
        <p:spPr/>
        <p:txBody>
          <a:bodyPr/>
          <a:lstStyle/>
          <a:p>
            <a:r>
              <a:rPr lang="en-US" dirty="0">
                <a:latin typeface="Huawei Sans" panose="020C0503030203020204" pitchFamily="34" charset="0"/>
              </a:rPr>
              <a:t>When the IGMP proxy-capable device receives a Report message for a group, it searches the multicast forwarding table for the group.</a:t>
            </a:r>
          </a:p>
          <a:p>
            <a:pPr lvl="1"/>
            <a:r>
              <a:rPr lang="en-US" dirty="0">
                <a:latin typeface="Huawei Sans" panose="020C0503030203020204" pitchFamily="34" charset="0"/>
              </a:rPr>
              <a:t>If the group is not found in the multicast forwarding table, the IGMP proxy-capable device sends a Report message for the group to the access device and adds the group to the multicast forwarding table.</a:t>
            </a:r>
          </a:p>
          <a:p>
            <a:pPr lvl="1"/>
            <a:r>
              <a:rPr lang="en-US" dirty="0">
                <a:latin typeface="Huawei Sans" panose="020C0503030203020204" pitchFamily="34" charset="0"/>
              </a:rPr>
              <a:t>If the group is found in the multicast forwarding table, the IGMP proxy device does not send a Report message to the access device.</a:t>
            </a:r>
          </a:p>
          <a:p>
            <a:pPr lvl="0"/>
            <a:r>
              <a:rPr lang="en-US" dirty="0">
                <a:latin typeface="Huawei Sans" panose="020C0503030203020204" pitchFamily="34" charset="0"/>
              </a:rPr>
              <a:t>IGMPv1, IGMPv2, and IGMPv3 group joining mechanisms are not described here.</a:t>
            </a:r>
          </a:p>
        </p:txBody>
      </p:sp>
    </p:spTree>
    <p:extLst>
      <p:ext uri="{BB962C8B-B14F-4D97-AF65-F5344CB8AC3E}">
        <p14:creationId xmlns:p14="http://schemas.microsoft.com/office/powerpoint/2010/main" val="85698029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1800" y="779463"/>
            <a:ext cx="5934075" cy="3338512"/>
          </a:xfrm>
        </p:spPr>
      </p:sp>
      <p:sp>
        <p:nvSpPr>
          <p:cNvPr id="3" name="Notes Placeholder 2"/>
          <p:cNvSpPr>
            <a:spLocks noGrp="1"/>
          </p:cNvSpPr>
          <p:nvPr>
            <p:ph type="body" idx="1"/>
          </p:nvPr>
        </p:nvSpPr>
        <p:spPr/>
        <p:txBody>
          <a:bodyPr/>
          <a:lstStyle/>
          <a:p>
            <a:r>
              <a:rPr lang="en-US" sz="1100" b="0" i="0">
                <a:solidFill>
                  <a:schemeClr val="tx1"/>
                </a:solidFill>
                <a:latin typeface="Huawei Sans" panose="020C0503030203020204" pitchFamily="34" charset="0"/>
                <a:ea typeface="+mn-ea"/>
                <a:cs typeface="+mn-cs"/>
              </a:rPr>
              <a:t>When the IGMP proxy-capable device receives a Leave message for G1, it sends a Group-Specific Query message through the interface where the Leave message was received, to check whether G1 has other members attached to the interface.</a:t>
            </a:r>
          </a:p>
          <a:p>
            <a:pPr lvl="1"/>
            <a:r>
              <a:rPr lang="en-US" sz="1100" b="0" i="0">
                <a:solidFill>
                  <a:schemeClr val="tx1"/>
                </a:solidFill>
                <a:latin typeface="Huawei Sans" panose="020C0503030203020204" pitchFamily="34" charset="0"/>
                <a:ea typeface="+mn-ea"/>
                <a:cs typeface="+mn-cs"/>
              </a:rPr>
              <a:t>If there are no other members of G1 attached to the interface, the IGMP proxy-capable device deletes the interface from the forwarding entry of G1. The IGMP proxy-capable device then checks whether G1 has members on other interfaces.</a:t>
            </a:r>
          </a:p>
          <a:p>
            <a:pPr lvl="2"/>
            <a:r>
              <a:rPr lang="en-US" sz="1100" b="0" i="0">
                <a:solidFill>
                  <a:schemeClr val="tx1"/>
                </a:solidFill>
                <a:latin typeface="Huawei Sans" panose="020C0503030203020204" pitchFamily="34" charset="0"/>
                <a:ea typeface="+mn-ea"/>
                <a:cs typeface="+mn-cs"/>
              </a:rPr>
              <a:t>If G1 has no members on other interfaces, the IGMP proxy-capable device sends a Leave message for G1 to the access device.</a:t>
            </a:r>
          </a:p>
          <a:p>
            <a:pPr lvl="2"/>
            <a:r>
              <a:rPr lang="en-US" sz="1100" b="0" i="0">
                <a:solidFill>
                  <a:schemeClr val="tx1"/>
                </a:solidFill>
                <a:latin typeface="Huawei Sans" panose="020C0503030203020204" pitchFamily="34" charset="0"/>
                <a:ea typeface="+mn-ea"/>
                <a:cs typeface="+mn-cs"/>
              </a:rPr>
              <a:t>If G1 has members on other interfaces, the IGMP proxy-capable device does not send a Leave message for G1 to the access device.</a:t>
            </a:r>
          </a:p>
          <a:p>
            <a:pPr lvl="1"/>
            <a:r>
              <a:rPr lang="en-US" sz="1100" b="0" i="0">
                <a:solidFill>
                  <a:schemeClr val="tx1"/>
                </a:solidFill>
                <a:latin typeface="Huawei Sans" panose="020C0503030203020204" pitchFamily="34" charset="0"/>
                <a:ea typeface="+mn-ea"/>
                <a:cs typeface="+mn-cs"/>
              </a:rPr>
              <a:t>If the group has other members attached to the interface, the IGMP proxy-capable device continues forwarding multicast data to the interface.</a:t>
            </a:r>
          </a:p>
          <a:p>
            <a:pPr marL="180000" marR="0" lvl="0" indent="-180000" algn="l" defTabSz="1219304" rtl="0" eaLnBrk="1" fontAlgn="auto" latinLnBrk="0" hangingPunct="1">
              <a:lnSpc>
                <a:spcPct val="125000"/>
              </a:lnSpc>
              <a:spcBef>
                <a:spcPts val="0"/>
              </a:spcBef>
              <a:spcAft>
                <a:spcPts val="600"/>
              </a:spcAft>
              <a:buClrTx/>
              <a:buSzTx/>
              <a:buFont typeface="Huawei Sans" panose="020C0503030203020204" pitchFamily="34" charset="0"/>
              <a:buChar char="•"/>
              <a:tabLst/>
              <a:defRPr/>
            </a:pPr>
            <a:r>
              <a:rPr lang="en-US">
                <a:latin typeface="Huawei Sans" panose="020C0503030203020204" pitchFamily="34" charset="0"/>
              </a:rPr>
              <a:t>IGMPv1, IGMPv2, and IGMPv3 group leaving mechanisms are not described here.</a:t>
            </a:r>
          </a:p>
          <a:p>
            <a:endParaRPr lang="en-US" dirty="0">
              <a:latin typeface="Huawei Sans" panose="020C0503030203020204" pitchFamily="34" charset="0"/>
            </a:endParaRPr>
          </a:p>
        </p:txBody>
      </p:sp>
    </p:spTree>
    <p:extLst>
      <p:ext uri="{BB962C8B-B14F-4D97-AF65-F5344CB8AC3E}">
        <p14:creationId xmlns:p14="http://schemas.microsoft.com/office/powerpoint/2010/main" val="91958601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1649284692"/>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4975" y="765175"/>
            <a:ext cx="5930900" cy="3336925"/>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2463383349"/>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幻灯片图像占位符 5"/>
          <p:cNvSpPr>
            <a:spLocks noGrp="1" noRot="1" noChangeAspect="1"/>
          </p:cNvSpPr>
          <p:nvPr>
            <p:ph type="sldImg"/>
          </p:nvPr>
        </p:nvSpPr>
        <p:spPr>
          <a:xfrm>
            <a:off x="431800" y="779463"/>
            <a:ext cx="5934075" cy="3338512"/>
          </a:xfrm>
        </p:spPr>
      </p:sp>
      <p:sp>
        <p:nvSpPr>
          <p:cNvPr id="7" name="备注占位符 6"/>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2451469320"/>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31800" y="779463"/>
            <a:ext cx="5934075" cy="3338512"/>
          </a:xfrm>
        </p:spPr>
      </p:sp>
      <p:sp>
        <p:nvSpPr>
          <p:cNvPr id="5" name="备注占位符 4"/>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4172778256"/>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31800" y="779463"/>
            <a:ext cx="5934075" cy="3338512"/>
          </a:xfrm>
        </p:spPr>
      </p:sp>
      <p:sp>
        <p:nvSpPr>
          <p:cNvPr id="5" name="备注占位符 4"/>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2533179167"/>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marL="228600" indent="-228600">
              <a:buFont typeface="+mj-lt"/>
              <a:buAutoNum type="arabicPeriod"/>
            </a:pPr>
            <a:r>
              <a:rPr lang="en-US" dirty="0">
                <a:latin typeface="Huawei Sans" panose="020C0503030203020204" pitchFamily="34" charset="0"/>
              </a:rPr>
              <a:t>60 x 2 + 10 = 130s</a:t>
            </a:r>
          </a:p>
          <a:p>
            <a:pPr marL="228600" indent="-228600">
              <a:buFont typeface="+mj-lt"/>
              <a:buAutoNum type="arabicPeriod"/>
            </a:pPr>
            <a:r>
              <a:rPr lang="en-US" dirty="0">
                <a:latin typeface="Huawei Sans" panose="020C0503030203020204" pitchFamily="34" charset="0"/>
              </a:rPr>
              <a:t>No. The destination IP address of a Group-Specific Query message is the IP address of the group to be queried.</a:t>
            </a:r>
          </a:p>
          <a:p>
            <a:pPr marL="228600" indent="-228600">
              <a:buFont typeface="+mj-lt"/>
              <a:buAutoNum type="arabicPeriod"/>
            </a:pPr>
            <a:r>
              <a:rPr lang="en-US" dirty="0">
                <a:latin typeface="Huawei Sans" panose="020C0503030203020204" pitchFamily="34" charset="0"/>
              </a:rPr>
              <a:t>D</a:t>
            </a:r>
          </a:p>
          <a:p>
            <a:endParaRPr lang="zh-CN" altLang="en-US" dirty="0">
              <a:latin typeface="Huawei Sans" panose="020C0503030203020204" pitchFamily="34" charset="0"/>
            </a:endParaRPr>
          </a:p>
        </p:txBody>
      </p:sp>
      <p:sp>
        <p:nvSpPr>
          <p:cNvPr id="5" name="幻灯片图像占位符 4"/>
          <p:cNvSpPr>
            <a:spLocks noGrp="1" noRot="1" noChangeAspect="1"/>
          </p:cNvSpPr>
          <p:nvPr>
            <p:ph type="sldImg"/>
          </p:nvPr>
        </p:nvSpPr>
        <p:spPr>
          <a:xfrm>
            <a:off x="431800" y="779463"/>
            <a:ext cx="5934075" cy="3338512"/>
          </a:xfrm>
        </p:spPr>
      </p:sp>
    </p:spTree>
    <p:extLst>
      <p:ext uri="{BB962C8B-B14F-4D97-AF65-F5344CB8AC3E}">
        <p14:creationId xmlns:p14="http://schemas.microsoft.com/office/powerpoint/2010/main" val="2465292346"/>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31800" y="779463"/>
            <a:ext cx="5934075" cy="3338512"/>
          </a:xfrm>
        </p:spPr>
      </p:sp>
      <p:sp>
        <p:nvSpPr>
          <p:cNvPr id="5" name="备注占位符 4"/>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86858705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3159447155"/>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31800" y="779463"/>
            <a:ext cx="5934075" cy="3338512"/>
          </a:xfrm>
        </p:spPr>
      </p:sp>
      <p:sp>
        <p:nvSpPr>
          <p:cNvPr id="5" name="备注占位符 4"/>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100490660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1800" y="779463"/>
            <a:ext cx="5934075" cy="3338512"/>
          </a:xfrm>
        </p:spPr>
      </p:sp>
      <p:sp>
        <p:nvSpPr>
          <p:cNvPr id="3" name="Notes Placeholder 2"/>
          <p:cNvSpPr>
            <a:spLocks noGrp="1"/>
          </p:cNvSpPr>
          <p:nvPr>
            <p:ph type="body" idx="1"/>
          </p:nvPr>
        </p:nvSpPr>
        <p:spPr/>
        <p:txBody>
          <a:bodyPr/>
          <a:lstStyle/>
          <a:p>
            <a:endParaRPr lang="en-US" dirty="0">
              <a:latin typeface="Huawei Sans" panose="020C0503030203020204" pitchFamily="34" charset="0"/>
            </a:endParaRPr>
          </a:p>
        </p:txBody>
      </p:sp>
    </p:spTree>
    <p:extLst>
      <p:ext uri="{BB962C8B-B14F-4D97-AF65-F5344CB8AC3E}">
        <p14:creationId xmlns:p14="http://schemas.microsoft.com/office/powerpoint/2010/main" val="182337751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latin typeface="Huawei Sans" panose="020C0503030203020204" pitchFamily="34" charset="0"/>
              </a:rPr>
              <a:t>Multicast packet forwarding on a multicast network depends on an MDT. For details about the MDT, see </a:t>
            </a:r>
            <a:r>
              <a:rPr lang="en-US" b="1">
                <a:latin typeface="Huawei Sans" panose="020C0503030203020204" pitchFamily="34" charset="0"/>
              </a:rPr>
              <a:t>PIM Implementation and Configurations</a:t>
            </a:r>
            <a:r>
              <a:rPr lang="en-US">
                <a:latin typeface="Huawei Sans" panose="020C0503030203020204" pitchFamily="34" charset="0"/>
              </a:rPr>
              <a:t>.</a:t>
            </a:r>
          </a:p>
        </p:txBody>
      </p:sp>
      <p:sp>
        <p:nvSpPr>
          <p:cNvPr id="5" name="幻灯片图像占位符 4"/>
          <p:cNvSpPr>
            <a:spLocks noGrp="1" noRot="1" noChangeAspect="1"/>
          </p:cNvSpPr>
          <p:nvPr>
            <p:ph type="sldImg"/>
          </p:nvPr>
        </p:nvSpPr>
        <p:spPr>
          <a:xfrm>
            <a:off x="431800" y="779463"/>
            <a:ext cx="5934075" cy="3338512"/>
          </a:xfrm>
        </p:spPr>
      </p:sp>
    </p:spTree>
    <p:extLst>
      <p:ext uri="{BB962C8B-B14F-4D97-AF65-F5344CB8AC3E}">
        <p14:creationId xmlns:p14="http://schemas.microsoft.com/office/powerpoint/2010/main" val="377462247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31800" y="779463"/>
            <a:ext cx="5934075" cy="3338512"/>
          </a:xfrm>
        </p:spPr>
      </p:sp>
      <p:sp>
        <p:nvSpPr>
          <p:cNvPr id="5" name="备注占位符 4"/>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304055400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809076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修订记录">
    <p:spTree>
      <p:nvGrpSpPr>
        <p:cNvPr id="1" name=""/>
        <p:cNvGrpSpPr/>
        <p:nvPr/>
      </p:nvGrpSpPr>
      <p:grpSpPr>
        <a:xfrm>
          <a:off x="0" y="0"/>
          <a:ext cx="0" cy="0"/>
          <a:chOff x="0" y="0"/>
          <a:chExt cx="0" cy="0"/>
        </a:xfrm>
      </p:grpSpPr>
      <p:sp>
        <p:nvSpPr>
          <p:cNvPr id="31" name="Rectangle 2"/>
          <p:cNvSpPr>
            <a:spLocks noChangeArrowheads="1"/>
          </p:cNvSpPr>
          <p:nvPr userDrawn="1"/>
        </p:nvSpPr>
        <p:spPr bwMode="auto">
          <a:xfrm>
            <a:off x="952501" y="368660"/>
            <a:ext cx="4207395" cy="479425"/>
          </a:xfrm>
          <a:prstGeom prst="rect">
            <a:avLst/>
          </a:prstGeom>
          <a:noFill/>
          <a:ln w="9525">
            <a:noFill/>
            <a:miter lim="800000"/>
            <a:headEnd/>
            <a:tailEnd/>
          </a:ln>
        </p:spPr>
        <p:txBody>
          <a:bodyPr lIns="78258" tIns="39127" rIns="78258" bIns="39127" anchor="ctr"/>
          <a:lstStyle/>
          <a:p>
            <a:pPr marL="0" marR="0" lvl="0" indent="0" algn="l" defTabSz="1001624" rtl="0" eaLnBrk="0" fontAlgn="ctr" latinLnBrk="0" hangingPunct="0">
              <a:lnSpc>
                <a:spcPct val="100000"/>
              </a:lnSpc>
              <a:spcBef>
                <a:spcPct val="0"/>
              </a:spcBef>
              <a:spcAft>
                <a:spcPct val="0"/>
              </a:spcAft>
              <a:buClrTx/>
              <a:buSzTx/>
              <a:buFontTx/>
              <a:buNone/>
              <a:tabLst/>
              <a:defRPr/>
            </a:pPr>
            <a:r>
              <a:rPr lang="en-US" altLang="zh-CN" sz="3500" b="1" baseline="0" dirty="0">
                <a:solidFill>
                  <a:schemeClr val="tx1"/>
                </a:solidFill>
                <a:latin typeface="Huawei Sans" panose="020C0503030203020204" pitchFamily="34" charset="0"/>
                <a:ea typeface="方正兰亭黑简体" panose="02000000000000000000" pitchFamily="2" charset="-122"/>
              </a:rPr>
              <a:t>Revision Record</a:t>
            </a:r>
            <a:endParaRPr lang="zh-CN" altLang="en-US" sz="3500" b="1" baseline="0" dirty="0">
              <a:solidFill>
                <a:schemeClr val="tx1"/>
              </a:solidFill>
              <a:latin typeface="Huawei Sans" panose="020C0503030203020204" pitchFamily="34" charset="0"/>
              <a:ea typeface="方正兰亭黑简体" panose="02000000000000000000" pitchFamily="2" charset="-122"/>
            </a:endParaRPr>
          </a:p>
        </p:txBody>
      </p:sp>
      <p:sp>
        <p:nvSpPr>
          <p:cNvPr id="32" name="Text Box 58"/>
          <p:cNvSpPr txBox="1">
            <a:spLocks noChangeArrowheads="1"/>
          </p:cNvSpPr>
          <p:nvPr userDrawn="1"/>
        </p:nvSpPr>
        <p:spPr bwMode="auto">
          <a:xfrm>
            <a:off x="7487791" y="368660"/>
            <a:ext cx="3996445" cy="523220"/>
          </a:xfrm>
          <a:prstGeom prst="rect">
            <a:avLst/>
          </a:prstGeom>
          <a:noFill/>
          <a:ln w="9525" algn="ctr">
            <a:noFill/>
            <a:miter lim="800000"/>
            <a:headEnd/>
            <a:tailEnd/>
          </a:ln>
        </p:spPr>
        <p:txBody>
          <a:bodyPr wrap="square">
            <a:spAutoFit/>
          </a:bodyPr>
          <a:lstStyle/>
          <a:p>
            <a:pPr fontAlgn="ctr">
              <a:spcBef>
                <a:spcPct val="50000"/>
              </a:spcBef>
            </a:pPr>
            <a:r>
              <a:rPr lang="en-US" altLang="zh-CN" sz="2800" kern="1200" baseline="0" dirty="0">
                <a:solidFill>
                  <a:srgbClr val="4D4D4D"/>
                </a:solidFill>
                <a:latin typeface="Huawei Sans" panose="020C0503030203020204" pitchFamily="34" charset="0"/>
                <a:ea typeface="方正兰亭黑简体" panose="02000000000000000000" pitchFamily="2" charset="-122"/>
                <a:cs typeface="+mn-cs"/>
              </a:rPr>
              <a:t>Do Not Print this Page</a:t>
            </a:r>
            <a:endParaRPr lang="zh-CN" altLang="en-US" sz="2800" kern="1200" baseline="0" dirty="0">
              <a:solidFill>
                <a:srgbClr val="4D4D4D"/>
              </a:solidFill>
              <a:latin typeface="Huawei Sans" panose="020C0503030203020204" pitchFamily="34" charset="0"/>
              <a:ea typeface="方正兰亭黑简体" panose="02000000000000000000" pitchFamily="2" charset="-122"/>
              <a:cs typeface="+mn-cs"/>
            </a:endParaRPr>
          </a:p>
        </p:txBody>
      </p:sp>
      <p:graphicFrame>
        <p:nvGraphicFramePr>
          <p:cNvPr id="33" name="Group 3"/>
          <p:cNvGraphicFramePr>
            <a:graphicFrameLocks noGrp="1"/>
          </p:cNvGraphicFramePr>
          <p:nvPr userDrawn="1">
            <p:extLst>
              <p:ext uri="{D42A27DB-BD31-4B8C-83A1-F6EECF244321}">
                <p14:modId xmlns:p14="http://schemas.microsoft.com/office/powerpoint/2010/main" val="2244923947"/>
              </p:ext>
            </p:extLst>
          </p:nvPr>
        </p:nvGraphicFramePr>
        <p:xfrm>
          <a:off x="1007534" y="1232756"/>
          <a:ext cx="10464802" cy="1082675"/>
        </p:xfrm>
        <a:graphic>
          <a:graphicData uri="http://schemas.openxmlformats.org/drawingml/2006/table">
            <a:tbl>
              <a:tblPr/>
              <a:tblGrid>
                <a:gridCol w="3059004">
                  <a:extLst>
                    <a:ext uri="{9D8B030D-6E8A-4147-A177-3AD203B41FA5}">
                      <a16:colId xmlns:a16="http://schemas.microsoft.com/office/drawing/2014/main" val="20000"/>
                    </a:ext>
                  </a:extLst>
                </a:gridCol>
                <a:gridCol w="2155444">
                  <a:extLst>
                    <a:ext uri="{9D8B030D-6E8A-4147-A177-3AD203B41FA5}">
                      <a16:colId xmlns:a16="http://schemas.microsoft.com/office/drawing/2014/main" val="20001"/>
                    </a:ext>
                  </a:extLst>
                </a:gridCol>
                <a:gridCol w="2873927">
                  <a:extLst>
                    <a:ext uri="{9D8B030D-6E8A-4147-A177-3AD203B41FA5}">
                      <a16:colId xmlns:a16="http://schemas.microsoft.com/office/drawing/2014/main" val="20002"/>
                    </a:ext>
                  </a:extLst>
                </a:gridCol>
                <a:gridCol w="2376427">
                  <a:extLst>
                    <a:ext uri="{9D8B030D-6E8A-4147-A177-3AD203B41FA5}">
                      <a16:colId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Code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 Version</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8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Version</a:t>
                      </a: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34" name="Group 21"/>
          <p:cNvGraphicFramePr>
            <a:graphicFrameLocks noGrp="1"/>
          </p:cNvGraphicFramePr>
          <p:nvPr userDrawn="1">
            <p:extLst>
              <p:ext uri="{D42A27DB-BD31-4B8C-83A1-F6EECF244321}">
                <p14:modId xmlns:p14="http://schemas.microsoft.com/office/powerpoint/2010/main" val="1872303569"/>
              </p:ext>
            </p:extLst>
          </p:nvPr>
        </p:nvGraphicFramePr>
        <p:xfrm>
          <a:off x="1007533" y="2529867"/>
          <a:ext cx="10464800" cy="3527425"/>
        </p:xfrm>
        <a:graphic>
          <a:graphicData uri="http://schemas.openxmlformats.org/drawingml/2006/table">
            <a:tbl>
              <a:tblPr/>
              <a:tblGrid>
                <a:gridCol w="3085809">
                  <a:extLst>
                    <a:ext uri="{9D8B030D-6E8A-4147-A177-3AD203B41FA5}">
                      <a16:colId xmlns:a16="http://schemas.microsoft.com/office/drawing/2014/main" val="20000"/>
                    </a:ext>
                  </a:extLst>
                </a:gridCol>
                <a:gridCol w="2155920">
                  <a:extLst>
                    <a:ext uri="{9D8B030D-6E8A-4147-A177-3AD203B41FA5}">
                      <a16:colId xmlns:a16="http://schemas.microsoft.com/office/drawing/2014/main" val="20001"/>
                    </a:ext>
                  </a:extLst>
                </a:gridCol>
                <a:gridCol w="2912127">
                  <a:extLst>
                    <a:ext uri="{9D8B030D-6E8A-4147-A177-3AD203B41FA5}">
                      <a16:colId xmlns:a16="http://schemas.microsoft.com/office/drawing/2014/main" val="20002"/>
                    </a:ext>
                  </a:extLst>
                </a:gridCol>
                <a:gridCol w="2310944">
                  <a:extLst>
                    <a:ext uri="{9D8B030D-6E8A-4147-A177-3AD203B41FA5}">
                      <a16:colId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Author/ID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Reviewer/ID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New</a:t>
                      </a:r>
                      <a:r>
                        <a:rPr kumimoji="1" lang="zh-CN"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t>
                      </a: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 Update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470491851"/>
                  </a:ext>
                </a:extLst>
              </a:tr>
            </a:tbl>
          </a:graphicData>
        </a:graphic>
      </p:graphicFrame>
      <p:sp>
        <p:nvSpPr>
          <p:cNvPr id="35" name="文本占位符 7"/>
          <p:cNvSpPr>
            <a:spLocks noGrp="1"/>
          </p:cNvSpPr>
          <p:nvPr>
            <p:ph type="body" sz="quarter" idx="17" hasCustomPrompt="1"/>
          </p:nvPr>
        </p:nvSpPr>
        <p:spPr>
          <a:xfrm>
            <a:off x="1007535" y="1803960"/>
            <a:ext cx="3024237"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Course Code</a:t>
            </a:r>
          </a:p>
        </p:txBody>
      </p:sp>
      <p:sp>
        <p:nvSpPr>
          <p:cNvPr id="36" name="文本占位符 7"/>
          <p:cNvSpPr>
            <a:spLocks noGrp="1"/>
          </p:cNvSpPr>
          <p:nvPr>
            <p:ph type="body" sz="quarter" idx="18" hasCustomPrompt="1"/>
          </p:nvPr>
        </p:nvSpPr>
        <p:spPr>
          <a:xfrm>
            <a:off x="4079776" y="1803960"/>
            <a:ext cx="21100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Product</a:t>
            </a:r>
          </a:p>
        </p:txBody>
      </p:sp>
      <p:sp>
        <p:nvSpPr>
          <p:cNvPr id="37" name="文本占位符 7"/>
          <p:cNvSpPr>
            <a:spLocks noGrp="1"/>
          </p:cNvSpPr>
          <p:nvPr>
            <p:ph type="body" sz="quarter" idx="19" hasCustomPrompt="1"/>
          </p:nvPr>
        </p:nvSpPr>
        <p:spPr>
          <a:xfrm>
            <a:off x="6239934" y="1803960"/>
            <a:ext cx="284439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38" name="文本占位符 7"/>
          <p:cNvSpPr>
            <a:spLocks noGrp="1"/>
          </p:cNvSpPr>
          <p:nvPr>
            <p:ph type="body" sz="quarter" idx="20" hasCustomPrompt="1"/>
          </p:nvPr>
        </p:nvSpPr>
        <p:spPr>
          <a:xfrm>
            <a:off x="9084332" y="1803960"/>
            <a:ext cx="2388001"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39" name="文本占位符 7"/>
          <p:cNvSpPr>
            <a:spLocks noGrp="1"/>
          </p:cNvSpPr>
          <p:nvPr>
            <p:ph type="body" sz="quarter" idx="13" hasCustomPrompt="1"/>
          </p:nvPr>
        </p:nvSpPr>
        <p:spPr>
          <a:xfrm>
            <a:off x="1007533" y="3089025"/>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0" name="文本占位符 7"/>
          <p:cNvSpPr>
            <a:spLocks noGrp="1"/>
          </p:cNvSpPr>
          <p:nvPr>
            <p:ph type="body" sz="quarter" idx="14" hasCustomPrompt="1"/>
          </p:nvPr>
        </p:nvSpPr>
        <p:spPr>
          <a:xfrm>
            <a:off x="4079776" y="3089025"/>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1" name="文本占位符 7"/>
          <p:cNvSpPr>
            <a:spLocks noGrp="1"/>
          </p:cNvSpPr>
          <p:nvPr>
            <p:ph type="body" sz="quarter" idx="15" hasCustomPrompt="1"/>
          </p:nvPr>
        </p:nvSpPr>
        <p:spPr>
          <a:xfrm>
            <a:off x="6239933" y="3089025"/>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2" name="文本占位符 7"/>
          <p:cNvSpPr>
            <a:spLocks noGrp="1"/>
          </p:cNvSpPr>
          <p:nvPr>
            <p:ph type="body" sz="quarter" idx="16" hasCustomPrompt="1"/>
          </p:nvPr>
        </p:nvSpPr>
        <p:spPr>
          <a:xfrm>
            <a:off x="9168341" y="3089025"/>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3" name="文本占位符 7">
            <a:extLst>
              <a:ext uri="{FF2B5EF4-FFF2-40B4-BE49-F238E27FC236}">
                <a16:creationId xmlns:a16="http://schemas.microsoft.com/office/drawing/2014/main" id="{44F86C3E-C49E-485B-8EB0-960F41282238}"/>
              </a:ext>
            </a:extLst>
          </p:cNvPr>
          <p:cNvSpPr>
            <a:spLocks noGrp="1"/>
          </p:cNvSpPr>
          <p:nvPr>
            <p:ph type="body" sz="quarter" idx="21" hasCustomPrompt="1"/>
          </p:nvPr>
        </p:nvSpPr>
        <p:spPr>
          <a:xfrm>
            <a:off x="1019436" y="3608189"/>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4" name="文本占位符 7">
            <a:extLst>
              <a:ext uri="{FF2B5EF4-FFF2-40B4-BE49-F238E27FC236}">
                <a16:creationId xmlns:a16="http://schemas.microsoft.com/office/drawing/2014/main" id="{DB3D228B-4BFD-4782-B68D-12F66EA8C589}"/>
              </a:ext>
            </a:extLst>
          </p:cNvPr>
          <p:cNvSpPr>
            <a:spLocks noGrp="1"/>
          </p:cNvSpPr>
          <p:nvPr>
            <p:ph type="body" sz="quarter" idx="22" hasCustomPrompt="1"/>
          </p:nvPr>
        </p:nvSpPr>
        <p:spPr>
          <a:xfrm>
            <a:off x="4091679" y="3608189"/>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5" name="文本占位符 7">
            <a:extLst>
              <a:ext uri="{FF2B5EF4-FFF2-40B4-BE49-F238E27FC236}">
                <a16:creationId xmlns:a16="http://schemas.microsoft.com/office/drawing/2014/main" id="{FECCD724-6B1F-4104-8A9B-6B6764A3F859}"/>
              </a:ext>
            </a:extLst>
          </p:cNvPr>
          <p:cNvSpPr>
            <a:spLocks noGrp="1"/>
          </p:cNvSpPr>
          <p:nvPr>
            <p:ph type="body" sz="quarter" idx="23" hasCustomPrompt="1"/>
          </p:nvPr>
        </p:nvSpPr>
        <p:spPr>
          <a:xfrm>
            <a:off x="6251836" y="3608189"/>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6" name="文本占位符 7">
            <a:extLst>
              <a:ext uri="{FF2B5EF4-FFF2-40B4-BE49-F238E27FC236}">
                <a16:creationId xmlns:a16="http://schemas.microsoft.com/office/drawing/2014/main" id="{57E1C633-41F6-4A25-9DB3-D6799CE610DD}"/>
              </a:ext>
            </a:extLst>
          </p:cNvPr>
          <p:cNvSpPr>
            <a:spLocks noGrp="1"/>
          </p:cNvSpPr>
          <p:nvPr>
            <p:ph type="body" sz="quarter" idx="24" hasCustomPrompt="1"/>
          </p:nvPr>
        </p:nvSpPr>
        <p:spPr>
          <a:xfrm>
            <a:off x="9180244" y="3608189"/>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7" name="文本占位符 7">
            <a:extLst>
              <a:ext uri="{FF2B5EF4-FFF2-40B4-BE49-F238E27FC236}">
                <a16:creationId xmlns:a16="http://schemas.microsoft.com/office/drawing/2014/main" id="{C68CBD59-B896-4217-9781-389A1B11CE8D}"/>
              </a:ext>
            </a:extLst>
          </p:cNvPr>
          <p:cNvSpPr>
            <a:spLocks noGrp="1"/>
          </p:cNvSpPr>
          <p:nvPr>
            <p:ph type="body" sz="quarter" idx="25" hasCustomPrompt="1"/>
          </p:nvPr>
        </p:nvSpPr>
        <p:spPr>
          <a:xfrm>
            <a:off x="995796" y="4077072"/>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8" name="文本占位符 7">
            <a:extLst>
              <a:ext uri="{FF2B5EF4-FFF2-40B4-BE49-F238E27FC236}">
                <a16:creationId xmlns:a16="http://schemas.microsoft.com/office/drawing/2014/main" id="{791E82EE-AF55-486C-953D-3BD5CEE81CE4}"/>
              </a:ext>
            </a:extLst>
          </p:cNvPr>
          <p:cNvSpPr>
            <a:spLocks noGrp="1"/>
          </p:cNvSpPr>
          <p:nvPr>
            <p:ph type="body" sz="quarter" idx="26" hasCustomPrompt="1"/>
          </p:nvPr>
        </p:nvSpPr>
        <p:spPr>
          <a:xfrm>
            <a:off x="4068039" y="4077072"/>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9" name="文本占位符 7">
            <a:extLst>
              <a:ext uri="{FF2B5EF4-FFF2-40B4-BE49-F238E27FC236}">
                <a16:creationId xmlns:a16="http://schemas.microsoft.com/office/drawing/2014/main" id="{0F4FBCD0-2E04-4942-AFAF-B2774F425FB6}"/>
              </a:ext>
            </a:extLst>
          </p:cNvPr>
          <p:cNvSpPr>
            <a:spLocks noGrp="1"/>
          </p:cNvSpPr>
          <p:nvPr>
            <p:ph type="body" sz="quarter" idx="27" hasCustomPrompt="1"/>
          </p:nvPr>
        </p:nvSpPr>
        <p:spPr>
          <a:xfrm>
            <a:off x="6228196" y="4077072"/>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0" name="文本占位符 7">
            <a:extLst>
              <a:ext uri="{FF2B5EF4-FFF2-40B4-BE49-F238E27FC236}">
                <a16:creationId xmlns:a16="http://schemas.microsoft.com/office/drawing/2014/main" id="{701F8BDF-8D3E-4528-8B32-92CDA38CF25C}"/>
              </a:ext>
            </a:extLst>
          </p:cNvPr>
          <p:cNvSpPr>
            <a:spLocks noGrp="1"/>
          </p:cNvSpPr>
          <p:nvPr>
            <p:ph type="body" sz="quarter" idx="28" hasCustomPrompt="1"/>
          </p:nvPr>
        </p:nvSpPr>
        <p:spPr>
          <a:xfrm>
            <a:off x="9156604" y="4077072"/>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1" name="文本占位符 7">
            <a:extLst>
              <a:ext uri="{FF2B5EF4-FFF2-40B4-BE49-F238E27FC236}">
                <a16:creationId xmlns:a16="http://schemas.microsoft.com/office/drawing/2014/main" id="{2DAE044E-F1B2-424B-BDD0-3E92A10C4695}"/>
              </a:ext>
            </a:extLst>
          </p:cNvPr>
          <p:cNvSpPr>
            <a:spLocks noGrp="1"/>
          </p:cNvSpPr>
          <p:nvPr>
            <p:ph type="body" sz="quarter" idx="29" hasCustomPrompt="1"/>
          </p:nvPr>
        </p:nvSpPr>
        <p:spPr>
          <a:xfrm>
            <a:off x="1019436" y="4581128"/>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2" name="文本占位符 7">
            <a:extLst>
              <a:ext uri="{FF2B5EF4-FFF2-40B4-BE49-F238E27FC236}">
                <a16:creationId xmlns:a16="http://schemas.microsoft.com/office/drawing/2014/main" id="{19929436-360F-44DC-A864-1DA42B59198F}"/>
              </a:ext>
            </a:extLst>
          </p:cNvPr>
          <p:cNvSpPr>
            <a:spLocks noGrp="1"/>
          </p:cNvSpPr>
          <p:nvPr>
            <p:ph type="body" sz="quarter" idx="30" hasCustomPrompt="1"/>
          </p:nvPr>
        </p:nvSpPr>
        <p:spPr>
          <a:xfrm>
            <a:off x="4091679" y="4581128"/>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3" name="文本占位符 7">
            <a:extLst>
              <a:ext uri="{FF2B5EF4-FFF2-40B4-BE49-F238E27FC236}">
                <a16:creationId xmlns:a16="http://schemas.microsoft.com/office/drawing/2014/main" id="{E3F04EDE-0D87-45F2-9033-289878AAF2FA}"/>
              </a:ext>
            </a:extLst>
          </p:cNvPr>
          <p:cNvSpPr>
            <a:spLocks noGrp="1"/>
          </p:cNvSpPr>
          <p:nvPr>
            <p:ph type="body" sz="quarter" idx="31" hasCustomPrompt="1"/>
          </p:nvPr>
        </p:nvSpPr>
        <p:spPr>
          <a:xfrm>
            <a:off x="6251836" y="4581128"/>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4" name="文本占位符 7">
            <a:extLst>
              <a:ext uri="{FF2B5EF4-FFF2-40B4-BE49-F238E27FC236}">
                <a16:creationId xmlns:a16="http://schemas.microsoft.com/office/drawing/2014/main" id="{3F9FD2BB-87FB-42F0-8418-F87E96763F68}"/>
              </a:ext>
            </a:extLst>
          </p:cNvPr>
          <p:cNvSpPr>
            <a:spLocks noGrp="1"/>
          </p:cNvSpPr>
          <p:nvPr>
            <p:ph type="body" sz="quarter" idx="32" hasCustomPrompt="1"/>
          </p:nvPr>
        </p:nvSpPr>
        <p:spPr>
          <a:xfrm>
            <a:off x="9180244" y="4581128"/>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5" name="文本占位符 7">
            <a:extLst>
              <a:ext uri="{FF2B5EF4-FFF2-40B4-BE49-F238E27FC236}">
                <a16:creationId xmlns:a16="http://schemas.microsoft.com/office/drawing/2014/main" id="{450C36C1-EC46-4EAC-8A54-EFB2EF58F730}"/>
              </a:ext>
            </a:extLst>
          </p:cNvPr>
          <p:cNvSpPr>
            <a:spLocks noGrp="1"/>
          </p:cNvSpPr>
          <p:nvPr>
            <p:ph type="body" sz="quarter" idx="33" hasCustomPrompt="1"/>
          </p:nvPr>
        </p:nvSpPr>
        <p:spPr>
          <a:xfrm>
            <a:off x="995796" y="5049180"/>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6" name="文本占位符 7">
            <a:extLst>
              <a:ext uri="{FF2B5EF4-FFF2-40B4-BE49-F238E27FC236}">
                <a16:creationId xmlns:a16="http://schemas.microsoft.com/office/drawing/2014/main" id="{06E305FB-6351-4BDD-B27A-CA91C0B55424}"/>
              </a:ext>
            </a:extLst>
          </p:cNvPr>
          <p:cNvSpPr>
            <a:spLocks noGrp="1"/>
          </p:cNvSpPr>
          <p:nvPr>
            <p:ph type="body" sz="quarter" idx="34" hasCustomPrompt="1"/>
          </p:nvPr>
        </p:nvSpPr>
        <p:spPr>
          <a:xfrm>
            <a:off x="4068039" y="5049180"/>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7" name="文本占位符 7">
            <a:extLst>
              <a:ext uri="{FF2B5EF4-FFF2-40B4-BE49-F238E27FC236}">
                <a16:creationId xmlns:a16="http://schemas.microsoft.com/office/drawing/2014/main" id="{986CE630-9BBE-44AB-B3AC-29A48255E185}"/>
              </a:ext>
            </a:extLst>
          </p:cNvPr>
          <p:cNvSpPr>
            <a:spLocks noGrp="1"/>
          </p:cNvSpPr>
          <p:nvPr>
            <p:ph type="body" sz="quarter" idx="35" hasCustomPrompt="1"/>
          </p:nvPr>
        </p:nvSpPr>
        <p:spPr>
          <a:xfrm>
            <a:off x="6228196" y="5049180"/>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8" name="文本占位符 7">
            <a:extLst>
              <a:ext uri="{FF2B5EF4-FFF2-40B4-BE49-F238E27FC236}">
                <a16:creationId xmlns:a16="http://schemas.microsoft.com/office/drawing/2014/main" id="{4DDD786F-E21B-4BBC-A377-D2EC3EE50688}"/>
              </a:ext>
            </a:extLst>
          </p:cNvPr>
          <p:cNvSpPr>
            <a:spLocks noGrp="1"/>
          </p:cNvSpPr>
          <p:nvPr>
            <p:ph type="body" sz="quarter" idx="36" hasCustomPrompt="1"/>
          </p:nvPr>
        </p:nvSpPr>
        <p:spPr>
          <a:xfrm>
            <a:off x="9156604" y="5049180"/>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9" name="文本占位符 7">
            <a:extLst>
              <a:ext uri="{FF2B5EF4-FFF2-40B4-BE49-F238E27FC236}">
                <a16:creationId xmlns:a16="http://schemas.microsoft.com/office/drawing/2014/main" id="{EE728293-3BC5-4224-A4F0-27996EC76EA2}"/>
              </a:ext>
            </a:extLst>
          </p:cNvPr>
          <p:cNvSpPr>
            <a:spLocks noGrp="1"/>
          </p:cNvSpPr>
          <p:nvPr>
            <p:ph type="body" sz="quarter" idx="37" hasCustomPrompt="1"/>
          </p:nvPr>
        </p:nvSpPr>
        <p:spPr>
          <a:xfrm>
            <a:off x="1019436" y="5553236"/>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60" name="文本占位符 7">
            <a:extLst>
              <a:ext uri="{FF2B5EF4-FFF2-40B4-BE49-F238E27FC236}">
                <a16:creationId xmlns:a16="http://schemas.microsoft.com/office/drawing/2014/main" id="{84C5C924-BCE5-46C8-9041-30EDC3D85E52}"/>
              </a:ext>
            </a:extLst>
          </p:cNvPr>
          <p:cNvSpPr>
            <a:spLocks noGrp="1"/>
          </p:cNvSpPr>
          <p:nvPr>
            <p:ph type="body" sz="quarter" idx="38" hasCustomPrompt="1"/>
          </p:nvPr>
        </p:nvSpPr>
        <p:spPr>
          <a:xfrm>
            <a:off x="4091679" y="5553236"/>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61" name="文本占位符 7">
            <a:extLst>
              <a:ext uri="{FF2B5EF4-FFF2-40B4-BE49-F238E27FC236}">
                <a16:creationId xmlns:a16="http://schemas.microsoft.com/office/drawing/2014/main" id="{1DBD4C29-C885-4339-873D-B55FBD81DDFE}"/>
              </a:ext>
            </a:extLst>
          </p:cNvPr>
          <p:cNvSpPr>
            <a:spLocks noGrp="1"/>
          </p:cNvSpPr>
          <p:nvPr>
            <p:ph type="body" sz="quarter" idx="39" hasCustomPrompt="1"/>
          </p:nvPr>
        </p:nvSpPr>
        <p:spPr>
          <a:xfrm>
            <a:off x="6251836" y="5553236"/>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62" name="文本占位符 7">
            <a:extLst>
              <a:ext uri="{FF2B5EF4-FFF2-40B4-BE49-F238E27FC236}">
                <a16:creationId xmlns:a16="http://schemas.microsoft.com/office/drawing/2014/main" id="{6D84506C-645A-472E-A06C-3A65A7744312}"/>
              </a:ext>
            </a:extLst>
          </p:cNvPr>
          <p:cNvSpPr>
            <a:spLocks noGrp="1"/>
          </p:cNvSpPr>
          <p:nvPr>
            <p:ph type="body" sz="quarter" idx="40" hasCustomPrompt="1"/>
          </p:nvPr>
        </p:nvSpPr>
        <p:spPr>
          <a:xfrm>
            <a:off x="9180244" y="5553236"/>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Tree>
    <p:extLst>
      <p:ext uri="{BB962C8B-B14F-4D97-AF65-F5344CB8AC3E}">
        <p14:creationId xmlns:p14="http://schemas.microsoft.com/office/powerpoint/2010/main" val="272135014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0#思考题">
    <p:spTree>
      <p:nvGrpSpPr>
        <p:cNvPr id="1" name=""/>
        <p:cNvGrpSpPr/>
        <p:nvPr/>
      </p:nvGrpSpPr>
      <p:grpSpPr>
        <a:xfrm>
          <a:off x="0" y="0"/>
          <a:ext cx="0" cy="0"/>
          <a:chOff x="0" y="0"/>
          <a:chExt cx="0" cy="0"/>
        </a:xfrm>
      </p:grpSpPr>
      <p:sp>
        <p:nvSpPr>
          <p:cNvPr id="23" name="文本占位符 6"/>
          <p:cNvSpPr>
            <a:spLocks noGrp="1"/>
          </p:cNvSpPr>
          <p:nvPr>
            <p:ph type="body" sz="quarter" idx="10" hasCustomPrompt="1"/>
          </p:nvPr>
        </p:nvSpPr>
        <p:spPr>
          <a:xfrm>
            <a:off x="451878" y="1242452"/>
            <a:ext cx="11306175" cy="4680000"/>
          </a:xfrm>
          <a:prstGeom prst="rect">
            <a:avLst/>
          </a:prstGeom>
        </p:spPr>
        <p:txBody>
          <a:bodyPr/>
          <a:lstStyle>
            <a:lvl1pPr marL="457200" marR="0" indent="-457200" algn="just" defTabSz="801688" rtl="0" eaLnBrk="1" fontAlgn="auto" latinLnBrk="0" hangingPunct="1">
              <a:lnSpc>
                <a:spcPct val="140000"/>
              </a:lnSpc>
              <a:spcBef>
                <a:spcPct val="30000"/>
              </a:spcBef>
              <a:spcAft>
                <a:spcPct val="0"/>
              </a:spcAft>
              <a:buClr>
                <a:schemeClr val="tx1"/>
              </a:buClr>
              <a:buSzPct val="100000"/>
              <a:buFont typeface="+mj-lt"/>
              <a:buAutoNum type="arabicPeriod"/>
              <a:tabLst/>
              <a:defRPr sz="2000" baseline="0">
                <a:latin typeface="Huawei Sans" panose="020C0503030203020204" pitchFamily="34" charset="0"/>
                <a:ea typeface="方正兰亭黑简体" panose="02000000000000000000" pitchFamily="2" charset="-122"/>
                <a:cs typeface="Huawei Sans" panose="020C0503030203020204" pitchFamily="34" charset="0"/>
              </a:defRPr>
            </a:lvl1pPr>
            <a:lvl2pPr marL="744537" indent="-342900" algn="just" fontAlgn="auto">
              <a:buSzPct val="100000"/>
              <a:buFont typeface="+mj-lt"/>
              <a:buAutoNum type="alphaUcPeriod"/>
              <a:defRPr sz="1800" baseline="0">
                <a:latin typeface="Huawei Sans" panose="020C0503030203020204" pitchFamily="34" charset="0"/>
              </a:defRPr>
            </a:lvl2pPr>
            <a:lvl3pPr>
              <a:defRPr/>
            </a:lvl3pPr>
            <a:lvl5pPr>
              <a:buNone/>
              <a:defRPr/>
            </a:lvl5pPr>
          </a:lstStyle>
          <a:p>
            <a:r>
              <a:rPr lang="en-US" altLang="zh-CN" dirty="0"/>
              <a:t>Question description.</a:t>
            </a:r>
          </a:p>
          <a:p>
            <a:pPr lvl="1"/>
            <a:endParaRPr lang="en-US" altLang="zh-CN" dirty="0"/>
          </a:p>
        </p:txBody>
      </p:sp>
      <p:sp>
        <p:nvSpPr>
          <p:cNvPr id="24" name="TextBox 10">
            <a:extLst>
              <a:ext uri="{FF2B5EF4-FFF2-40B4-BE49-F238E27FC236}">
                <a16:creationId xmlns:a16="http://schemas.microsoft.com/office/drawing/2014/main" id="{18ED692C-39CB-4AC0-81F6-D21CDD086EE4}"/>
              </a:ext>
            </a:extLst>
          </p:cNvPr>
          <p:cNvSpPr txBox="1"/>
          <p:nvPr userDrawn="1"/>
        </p:nvSpPr>
        <p:spPr bwMode="auto">
          <a:xfrm>
            <a:off x="1595500" y="408779"/>
            <a:ext cx="1665402"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auto"/>
            <a:r>
              <a:rPr lang="en-US" altLang="zh-CN"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Quiz</a:t>
            </a:r>
          </a:p>
        </p:txBody>
      </p:sp>
      <p:sp>
        <p:nvSpPr>
          <p:cNvPr id="25"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6"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27" name="组合 26"/>
          <p:cNvGrpSpPr/>
          <p:nvPr userDrawn="1"/>
        </p:nvGrpSpPr>
        <p:grpSpPr>
          <a:xfrm>
            <a:off x="479376" y="424270"/>
            <a:ext cx="495619" cy="592462"/>
            <a:chOff x="5554662" y="2422526"/>
            <a:chExt cx="690564" cy="825500"/>
          </a:xfrm>
          <a:solidFill>
            <a:schemeClr val="bg1"/>
          </a:solidFill>
        </p:grpSpPr>
        <p:sp>
          <p:nvSpPr>
            <p:cNvPr id="28" name="Freeform 30"/>
            <p:cNvSpPr>
              <a:spLocks/>
            </p:cNvSpPr>
            <p:nvPr/>
          </p:nvSpPr>
          <p:spPr bwMode="auto">
            <a:xfrm>
              <a:off x="5554662" y="2487613"/>
              <a:ext cx="258763" cy="760413"/>
            </a:xfrm>
            <a:custGeom>
              <a:avLst/>
              <a:gdLst>
                <a:gd name="T0" fmla="*/ 233 w 245"/>
                <a:gd name="T1" fmla="*/ 722 h 722"/>
                <a:gd name="T2" fmla="*/ 245 w 245"/>
                <a:gd name="T3" fmla="*/ 710 h 722"/>
                <a:gd name="T4" fmla="*/ 245 w 245"/>
                <a:gd name="T5" fmla="*/ 614 h 722"/>
                <a:gd name="T6" fmla="*/ 187 w 245"/>
                <a:gd name="T7" fmla="*/ 559 h 722"/>
                <a:gd name="T8" fmla="*/ 93 w 245"/>
                <a:gd name="T9" fmla="*/ 499 h 722"/>
                <a:gd name="T10" fmla="*/ 93 w 245"/>
                <a:gd name="T11" fmla="*/ 401 h 722"/>
                <a:gd name="T12" fmla="*/ 82 w 245"/>
                <a:gd name="T13" fmla="*/ 398 h 722"/>
                <a:gd name="T14" fmla="*/ 38 w 245"/>
                <a:gd name="T15" fmla="*/ 381 h 722"/>
                <a:gd name="T16" fmla="*/ 102 w 245"/>
                <a:gd name="T17" fmla="*/ 255 h 722"/>
                <a:gd name="T18" fmla="*/ 106 w 245"/>
                <a:gd name="T19" fmla="*/ 250 h 722"/>
                <a:gd name="T20" fmla="*/ 105 w 245"/>
                <a:gd name="T21" fmla="*/ 244 h 722"/>
                <a:gd name="T22" fmla="*/ 218 w 245"/>
                <a:gd name="T23" fmla="*/ 31 h 722"/>
                <a:gd name="T24" fmla="*/ 225 w 245"/>
                <a:gd name="T25" fmla="*/ 15 h 722"/>
                <a:gd name="T26" fmla="*/ 222 w 245"/>
                <a:gd name="T27" fmla="*/ 9 h 722"/>
                <a:gd name="T28" fmla="*/ 207 w 245"/>
                <a:gd name="T29" fmla="*/ 3 h 722"/>
                <a:gd name="T30" fmla="*/ 86 w 245"/>
                <a:gd name="T31" fmla="*/ 148 h 722"/>
                <a:gd name="T32" fmla="*/ 75 w 245"/>
                <a:gd name="T33" fmla="*/ 240 h 722"/>
                <a:gd name="T34" fmla="*/ 8 w 245"/>
                <a:gd name="T35" fmla="*/ 390 h 722"/>
                <a:gd name="T36" fmla="*/ 8 w 245"/>
                <a:gd name="T37" fmla="*/ 391 h 722"/>
                <a:gd name="T38" fmla="*/ 8 w 245"/>
                <a:gd name="T39" fmla="*/ 393 h 722"/>
                <a:gd name="T40" fmla="*/ 63 w 245"/>
                <a:gd name="T41" fmla="*/ 424 h 722"/>
                <a:gd name="T42" fmla="*/ 63 w 245"/>
                <a:gd name="T43" fmla="*/ 500 h 722"/>
                <a:gd name="T44" fmla="*/ 179 w 245"/>
                <a:gd name="T45" fmla="*/ 588 h 722"/>
                <a:gd name="T46" fmla="*/ 215 w 245"/>
                <a:gd name="T47" fmla="*/ 612 h 722"/>
                <a:gd name="T48" fmla="*/ 215 w 245"/>
                <a:gd name="T49" fmla="*/ 614 h 722"/>
                <a:gd name="T50" fmla="*/ 215 w 245"/>
                <a:gd name="T51" fmla="*/ 710 h 722"/>
                <a:gd name="T52" fmla="*/ 227 w 245"/>
                <a:gd name="T53" fmla="*/ 722 h 722"/>
                <a:gd name="T54" fmla="*/ 233 w 245"/>
                <a:gd name="T55" fmla="*/ 722 h 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45" h="722">
                  <a:moveTo>
                    <a:pt x="233" y="722"/>
                  </a:moveTo>
                  <a:cubicBezTo>
                    <a:pt x="240" y="722"/>
                    <a:pt x="245" y="717"/>
                    <a:pt x="245" y="710"/>
                  </a:cubicBezTo>
                  <a:cubicBezTo>
                    <a:pt x="245" y="614"/>
                    <a:pt x="245" y="614"/>
                    <a:pt x="245" y="614"/>
                  </a:cubicBezTo>
                  <a:cubicBezTo>
                    <a:pt x="245" y="605"/>
                    <a:pt x="242" y="574"/>
                    <a:pt x="187" y="559"/>
                  </a:cubicBezTo>
                  <a:cubicBezTo>
                    <a:pt x="128" y="543"/>
                    <a:pt x="94" y="522"/>
                    <a:pt x="93" y="499"/>
                  </a:cubicBezTo>
                  <a:cubicBezTo>
                    <a:pt x="93" y="401"/>
                    <a:pt x="93" y="401"/>
                    <a:pt x="93" y="401"/>
                  </a:cubicBezTo>
                  <a:cubicBezTo>
                    <a:pt x="82" y="398"/>
                    <a:pt x="82" y="398"/>
                    <a:pt x="82" y="398"/>
                  </a:cubicBezTo>
                  <a:cubicBezTo>
                    <a:pt x="64" y="393"/>
                    <a:pt x="45" y="385"/>
                    <a:pt x="38" y="381"/>
                  </a:cubicBezTo>
                  <a:cubicBezTo>
                    <a:pt x="38" y="369"/>
                    <a:pt x="44" y="325"/>
                    <a:pt x="102" y="255"/>
                  </a:cubicBezTo>
                  <a:cubicBezTo>
                    <a:pt x="106" y="250"/>
                    <a:pt x="106" y="250"/>
                    <a:pt x="106" y="250"/>
                  </a:cubicBezTo>
                  <a:cubicBezTo>
                    <a:pt x="105" y="244"/>
                    <a:pt x="105" y="244"/>
                    <a:pt x="105" y="244"/>
                  </a:cubicBezTo>
                  <a:cubicBezTo>
                    <a:pt x="105" y="237"/>
                    <a:pt x="92" y="92"/>
                    <a:pt x="218" y="31"/>
                  </a:cubicBezTo>
                  <a:cubicBezTo>
                    <a:pt x="224" y="28"/>
                    <a:pt x="227" y="21"/>
                    <a:pt x="225" y="15"/>
                  </a:cubicBezTo>
                  <a:cubicBezTo>
                    <a:pt x="222" y="9"/>
                    <a:pt x="222" y="9"/>
                    <a:pt x="222" y="9"/>
                  </a:cubicBezTo>
                  <a:cubicBezTo>
                    <a:pt x="220" y="3"/>
                    <a:pt x="213" y="0"/>
                    <a:pt x="207" y="3"/>
                  </a:cubicBezTo>
                  <a:cubicBezTo>
                    <a:pt x="147" y="31"/>
                    <a:pt x="105" y="81"/>
                    <a:pt x="86" y="148"/>
                  </a:cubicBezTo>
                  <a:cubicBezTo>
                    <a:pt x="74" y="189"/>
                    <a:pt x="74" y="226"/>
                    <a:pt x="75" y="240"/>
                  </a:cubicBezTo>
                  <a:cubicBezTo>
                    <a:pt x="0" y="333"/>
                    <a:pt x="7" y="385"/>
                    <a:pt x="8" y="390"/>
                  </a:cubicBezTo>
                  <a:cubicBezTo>
                    <a:pt x="8" y="391"/>
                    <a:pt x="8" y="391"/>
                    <a:pt x="8" y="391"/>
                  </a:cubicBezTo>
                  <a:cubicBezTo>
                    <a:pt x="8" y="393"/>
                    <a:pt x="8" y="393"/>
                    <a:pt x="8" y="393"/>
                  </a:cubicBezTo>
                  <a:cubicBezTo>
                    <a:pt x="10" y="397"/>
                    <a:pt x="14" y="409"/>
                    <a:pt x="63" y="424"/>
                  </a:cubicBezTo>
                  <a:cubicBezTo>
                    <a:pt x="63" y="500"/>
                    <a:pt x="63" y="500"/>
                    <a:pt x="63" y="500"/>
                  </a:cubicBezTo>
                  <a:cubicBezTo>
                    <a:pt x="65" y="539"/>
                    <a:pt x="104" y="569"/>
                    <a:pt x="179" y="588"/>
                  </a:cubicBezTo>
                  <a:cubicBezTo>
                    <a:pt x="213" y="597"/>
                    <a:pt x="215" y="611"/>
                    <a:pt x="215" y="612"/>
                  </a:cubicBezTo>
                  <a:cubicBezTo>
                    <a:pt x="215" y="614"/>
                    <a:pt x="215" y="614"/>
                    <a:pt x="215" y="614"/>
                  </a:cubicBezTo>
                  <a:cubicBezTo>
                    <a:pt x="215" y="710"/>
                    <a:pt x="215" y="710"/>
                    <a:pt x="215" y="710"/>
                  </a:cubicBezTo>
                  <a:cubicBezTo>
                    <a:pt x="215" y="717"/>
                    <a:pt x="220" y="722"/>
                    <a:pt x="227" y="722"/>
                  </a:cubicBezTo>
                  <a:lnTo>
                    <a:pt x="233" y="7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9" name="Freeform 31"/>
            <p:cNvSpPr>
              <a:spLocks/>
            </p:cNvSpPr>
            <p:nvPr/>
          </p:nvSpPr>
          <p:spPr bwMode="auto">
            <a:xfrm>
              <a:off x="6029325" y="2752726"/>
              <a:ext cx="169863" cy="495300"/>
            </a:xfrm>
            <a:custGeom>
              <a:avLst/>
              <a:gdLst>
                <a:gd name="T0" fmla="*/ 21 w 162"/>
                <a:gd name="T1" fmla="*/ 470 h 470"/>
                <a:gd name="T2" fmla="*/ 33 w 162"/>
                <a:gd name="T3" fmla="*/ 458 h 470"/>
                <a:gd name="T4" fmla="*/ 33 w 162"/>
                <a:gd name="T5" fmla="*/ 361 h 470"/>
                <a:gd name="T6" fmla="*/ 108 w 162"/>
                <a:gd name="T7" fmla="*/ 168 h 470"/>
                <a:gd name="T8" fmla="*/ 162 w 162"/>
                <a:gd name="T9" fmla="*/ 13 h 470"/>
                <a:gd name="T10" fmla="*/ 151 w 162"/>
                <a:gd name="T11" fmla="*/ 1 h 470"/>
                <a:gd name="T12" fmla="*/ 144 w 162"/>
                <a:gd name="T13" fmla="*/ 0 h 470"/>
                <a:gd name="T14" fmla="*/ 131 w 162"/>
                <a:gd name="T15" fmla="*/ 12 h 470"/>
                <a:gd name="T16" fmla="*/ 84 w 162"/>
                <a:gd name="T17" fmla="*/ 149 h 470"/>
                <a:gd name="T18" fmla="*/ 3 w 162"/>
                <a:gd name="T19" fmla="*/ 362 h 470"/>
                <a:gd name="T20" fmla="*/ 3 w 162"/>
                <a:gd name="T21" fmla="*/ 458 h 470"/>
                <a:gd name="T22" fmla="*/ 15 w 162"/>
                <a:gd name="T23" fmla="*/ 470 h 470"/>
                <a:gd name="T24" fmla="*/ 21 w 162"/>
                <a:gd name="T25" fmla="*/ 470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2" h="470">
                  <a:moveTo>
                    <a:pt x="21" y="470"/>
                  </a:moveTo>
                  <a:cubicBezTo>
                    <a:pt x="28" y="470"/>
                    <a:pt x="33" y="465"/>
                    <a:pt x="33" y="458"/>
                  </a:cubicBezTo>
                  <a:cubicBezTo>
                    <a:pt x="33" y="361"/>
                    <a:pt x="33" y="361"/>
                    <a:pt x="33" y="361"/>
                  </a:cubicBezTo>
                  <a:cubicBezTo>
                    <a:pt x="33" y="360"/>
                    <a:pt x="29" y="262"/>
                    <a:pt x="108" y="168"/>
                  </a:cubicBezTo>
                  <a:cubicBezTo>
                    <a:pt x="137" y="133"/>
                    <a:pt x="157" y="75"/>
                    <a:pt x="162" y="13"/>
                  </a:cubicBezTo>
                  <a:cubicBezTo>
                    <a:pt x="162" y="7"/>
                    <a:pt x="157" y="1"/>
                    <a:pt x="151" y="1"/>
                  </a:cubicBezTo>
                  <a:cubicBezTo>
                    <a:pt x="144" y="0"/>
                    <a:pt x="144" y="0"/>
                    <a:pt x="144" y="0"/>
                  </a:cubicBezTo>
                  <a:cubicBezTo>
                    <a:pt x="138" y="0"/>
                    <a:pt x="132" y="5"/>
                    <a:pt x="131" y="12"/>
                  </a:cubicBezTo>
                  <a:cubicBezTo>
                    <a:pt x="127" y="67"/>
                    <a:pt x="110" y="119"/>
                    <a:pt x="84" y="149"/>
                  </a:cubicBezTo>
                  <a:cubicBezTo>
                    <a:pt x="0" y="249"/>
                    <a:pt x="3" y="353"/>
                    <a:pt x="3" y="362"/>
                  </a:cubicBezTo>
                  <a:cubicBezTo>
                    <a:pt x="3" y="458"/>
                    <a:pt x="3" y="458"/>
                    <a:pt x="3" y="458"/>
                  </a:cubicBezTo>
                  <a:cubicBezTo>
                    <a:pt x="3" y="465"/>
                    <a:pt x="8" y="470"/>
                    <a:pt x="15" y="470"/>
                  </a:cubicBezTo>
                  <a:lnTo>
                    <a:pt x="21" y="4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0" name="Freeform 32"/>
            <p:cNvSpPr>
              <a:spLocks/>
            </p:cNvSpPr>
            <p:nvPr/>
          </p:nvSpPr>
          <p:spPr bwMode="auto">
            <a:xfrm>
              <a:off x="5851525" y="2489201"/>
              <a:ext cx="325437" cy="406401"/>
            </a:xfrm>
            <a:custGeom>
              <a:avLst/>
              <a:gdLst>
                <a:gd name="T0" fmla="*/ 155 w 309"/>
                <a:gd name="T1" fmla="*/ 386 h 386"/>
                <a:gd name="T2" fmla="*/ 189 w 309"/>
                <a:gd name="T3" fmla="*/ 363 h 386"/>
                <a:gd name="T4" fmla="*/ 208 w 309"/>
                <a:gd name="T5" fmla="*/ 363 h 386"/>
                <a:gd name="T6" fmla="*/ 232 w 309"/>
                <a:gd name="T7" fmla="*/ 353 h 386"/>
                <a:gd name="T8" fmla="*/ 242 w 309"/>
                <a:gd name="T9" fmla="*/ 329 h 386"/>
                <a:gd name="T10" fmla="*/ 242 w 309"/>
                <a:gd name="T11" fmla="*/ 308 h 386"/>
                <a:gd name="T12" fmla="*/ 212 w 309"/>
                <a:gd name="T13" fmla="*/ 308 h 386"/>
                <a:gd name="T14" fmla="*/ 212 w 309"/>
                <a:gd name="T15" fmla="*/ 329 h 386"/>
                <a:gd name="T16" fmla="*/ 210 w 309"/>
                <a:gd name="T17" fmla="*/ 332 h 386"/>
                <a:gd name="T18" fmla="*/ 208 w 309"/>
                <a:gd name="T19" fmla="*/ 333 h 386"/>
                <a:gd name="T20" fmla="*/ 162 w 309"/>
                <a:gd name="T21" fmla="*/ 333 h 386"/>
                <a:gd name="T22" fmla="*/ 162 w 309"/>
                <a:gd name="T23" fmla="*/ 348 h 386"/>
                <a:gd name="T24" fmla="*/ 155 w 309"/>
                <a:gd name="T25" fmla="*/ 356 h 386"/>
                <a:gd name="T26" fmla="*/ 147 w 309"/>
                <a:gd name="T27" fmla="*/ 348 h 386"/>
                <a:gd name="T28" fmla="*/ 147 w 309"/>
                <a:gd name="T29" fmla="*/ 333 h 386"/>
                <a:gd name="T30" fmla="*/ 101 w 309"/>
                <a:gd name="T31" fmla="*/ 333 h 386"/>
                <a:gd name="T32" fmla="*/ 98 w 309"/>
                <a:gd name="T33" fmla="*/ 329 h 386"/>
                <a:gd name="T34" fmla="*/ 98 w 309"/>
                <a:gd name="T35" fmla="*/ 266 h 386"/>
                <a:gd name="T36" fmla="*/ 90 w 309"/>
                <a:gd name="T37" fmla="*/ 262 h 386"/>
                <a:gd name="T38" fmla="*/ 30 w 309"/>
                <a:gd name="T39" fmla="*/ 155 h 386"/>
                <a:gd name="T40" fmla="*/ 155 w 309"/>
                <a:gd name="T41" fmla="*/ 31 h 386"/>
                <a:gd name="T42" fmla="*/ 279 w 309"/>
                <a:gd name="T43" fmla="*/ 155 h 386"/>
                <a:gd name="T44" fmla="*/ 222 w 309"/>
                <a:gd name="T45" fmla="*/ 260 h 386"/>
                <a:gd name="T46" fmla="*/ 174 w 309"/>
                <a:gd name="T47" fmla="*/ 259 h 386"/>
                <a:gd name="T48" fmla="*/ 170 w 309"/>
                <a:gd name="T49" fmla="*/ 255 h 386"/>
                <a:gd name="T50" fmla="*/ 170 w 309"/>
                <a:gd name="T51" fmla="*/ 188 h 386"/>
                <a:gd name="T52" fmla="*/ 139 w 309"/>
                <a:gd name="T53" fmla="*/ 188 h 386"/>
                <a:gd name="T54" fmla="*/ 139 w 309"/>
                <a:gd name="T55" fmla="*/ 255 h 386"/>
                <a:gd name="T56" fmla="*/ 174 w 309"/>
                <a:gd name="T57" fmla="*/ 290 h 386"/>
                <a:gd name="T58" fmla="*/ 231 w 309"/>
                <a:gd name="T59" fmla="*/ 290 h 386"/>
                <a:gd name="T60" fmla="*/ 235 w 309"/>
                <a:gd name="T61" fmla="*/ 288 h 386"/>
                <a:gd name="T62" fmla="*/ 309 w 309"/>
                <a:gd name="T63" fmla="*/ 155 h 386"/>
                <a:gd name="T64" fmla="*/ 155 w 309"/>
                <a:gd name="T65" fmla="*/ 0 h 386"/>
                <a:gd name="T66" fmla="*/ 0 w 309"/>
                <a:gd name="T67" fmla="*/ 155 h 386"/>
                <a:gd name="T68" fmla="*/ 67 w 309"/>
                <a:gd name="T69" fmla="*/ 283 h 386"/>
                <a:gd name="T70" fmla="*/ 67 w 309"/>
                <a:gd name="T71" fmla="*/ 329 h 386"/>
                <a:gd name="T72" fmla="*/ 101 w 309"/>
                <a:gd name="T73" fmla="*/ 363 h 386"/>
                <a:gd name="T74" fmla="*/ 120 w 309"/>
                <a:gd name="T75" fmla="*/ 363 h 386"/>
                <a:gd name="T76" fmla="*/ 155 w 309"/>
                <a:gd name="T77" fmla="*/ 386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09" h="386">
                  <a:moveTo>
                    <a:pt x="155" y="386"/>
                  </a:moveTo>
                  <a:cubicBezTo>
                    <a:pt x="170" y="386"/>
                    <a:pt x="184" y="377"/>
                    <a:pt x="189" y="363"/>
                  </a:cubicBezTo>
                  <a:cubicBezTo>
                    <a:pt x="208" y="363"/>
                    <a:pt x="208" y="363"/>
                    <a:pt x="208" y="363"/>
                  </a:cubicBezTo>
                  <a:cubicBezTo>
                    <a:pt x="217" y="363"/>
                    <a:pt x="226" y="360"/>
                    <a:pt x="232" y="353"/>
                  </a:cubicBezTo>
                  <a:cubicBezTo>
                    <a:pt x="238" y="347"/>
                    <a:pt x="242" y="338"/>
                    <a:pt x="242" y="329"/>
                  </a:cubicBezTo>
                  <a:cubicBezTo>
                    <a:pt x="242" y="308"/>
                    <a:pt x="242" y="308"/>
                    <a:pt x="242" y="308"/>
                  </a:cubicBezTo>
                  <a:cubicBezTo>
                    <a:pt x="212" y="308"/>
                    <a:pt x="212" y="308"/>
                    <a:pt x="212" y="308"/>
                  </a:cubicBezTo>
                  <a:cubicBezTo>
                    <a:pt x="212" y="329"/>
                    <a:pt x="212" y="329"/>
                    <a:pt x="212" y="329"/>
                  </a:cubicBezTo>
                  <a:cubicBezTo>
                    <a:pt x="212" y="330"/>
                    <a:pt x="211" y="331"/>
                    <a:pt x="210" y="332"/>
                  </a:cubicBezTo>
                  <a:cubicBezTo>
                    <a:pt x="210" y="332"/>
                    <a:pt x="209" y="333"/>
                    <a:pt x="208" y="333"/>
                  </a:cubicBezTo>
                  <a:cubicBezTo>
                    <a:pt x="162" y="333"/>
                    <a:pt x="162" y="333"/>
                    <a:pt x="162" y="333"/>
                  </a:cubicBezTo>
                  <a:cubicBezTo>
                    <a:pt x="162" y="348"/>
                    <a:pt x="162" y="348"/>
                    <a:pt x="162" y="348"/>
                  </a:cubicBezTo>
                  <a:cubicBezTo>
                    <a:pt x="162" y="352"/>
                    <a:pt x="159" y="356"/>
                    <a:pt x="155" y="356"/>
                  </a:cubicBezTo>
                  <a:cubicBezTo>
                    <a:pt x="150" y="356"/>
                    <a:pt x="147" y="352"/>
                    <a:pt x="147" y="348"/>
                  </a:cubicBezTo>
                  <a:cubicBezTo>
                    <a:pt x="147" y="333"/>
                    <a:pt x="147" y="333"/>
                    <a:pt x="147" y="333"/>
                  </a:cubicBezTo>
                  <a:cubicBezTo>
                    <a:pt x="101" y="333"/>
                    <a:pt x="101" y="333"/>
                    <a:pt x="101" y="333"/>
                  </a:cubicBezTo>
                  <a:cubicBezTo>
                    <a:pt x="99" y="333"/>
                    <a:pt x="98" y="331"/>
                    <a:pt x="98" y="329"/>
                  </a:cubicBezTo>
                  <a:cubicBezTo>
                    <a:pt x="98" y="266"/>
                    <a:pt x="98" y="266"/>
                    <a:pt x="98" y="266"/>
                  </a:cubicBezTo>
                  <a:cubicBezTo>
                    <a:pt x="90" y="262"/>
                    <a:pt x="90" y="262"/>
                    <a:pt x="90" y="262"/>
                  </a:cubicBezTo>
                  <a:cubicBezTo>
                    <a:pt x="53" y="239"/>
                    <a:pt x="30" y="199"/>
                    <a:pt x="30" y="155"/>
                  </a:cubicBezTo>
                  <a:cubicBezTo>
                    <a:pt x="30" y="87"/>
                    <a:pt x="86" y="31"/>
                    <a:pt x="155" y="31"/>
                  </a:cubicBezTo>
                  <a:cubicBezTo>
                    <a:pt x="223" y="31"/>
                    <a:pt x="279" y="87"/>
                    <a:pt x="279" y="155"/>
                  </a:cubicBezTo>
                  <a:cubicBezTo>
                    <a:pt x="279" y="198"/>
                    <a:pt x="258" y="236"/>
                    <a:pt x="222" y="260"/>
                  </a:cubicBezTo>
                  <a:cubicBezTo>
                    <a:pt x="174" y="259"/>
                    <a:pt x="174" y="259"/>
                    <a:pt x="174" y="259"/>
                  </a:cubicBezTo>
                  <a:cubicBezTo>
                    <a:pt x="172" y="259"/>
                    <a:pt x="170" y="258"/>
                    <a:pt x="170" y="255"/>
                  </a:cubicBezTo>
                  <a:cubicBezTo>
                    <a:pt x="170" y="188"/>
                    <a:pt x="170" y="188"/>
                    <a:pt x="170" y="188"/>
                  </a:cubicBezTo>
                  <a:cubicBezTo>
                    <a:pt x="139" y="188"/>
                    <a:pt x="139" y="188"/>
                    <a:pt x="139" y="188"/>
                  </a:cubicBezTo>
                  <a:cubicBezTo>
                    <a:pt x="139" y="255"/>
                    <a:pt x="139" y="255"/>
                    <a:pt x="139" y="255"/>
                  </a:cubicBezTo>
                  <a:cubicBezTo>
                    <a:pt x="139" y="274"/>
                    <a:pt x="155" y="290"/>
                    <a:pt x="174" y="290"/>
                  </a:cubicBezTo>
                  <a:cubicBezTo>
                    <a:pt x="231" y="290"/>
                    <a:pt x="231" y="290"/>
                    <a:pt x="231" y="290"/>
                  </a:cubicBezTo>
                  <a:cubicBezTo>
                    <a:pt x="235" y="288"/>
                    <a:pt x="235" y="288"/>
                    <a:pt x="235" y="288"/>
                  </a:cubicBezTo>
                  <a:cubicBezTo>
                    <a:pt x="281" y="259"/>
                    <a:pt x="309" y="210"/>
                    <a:pt x="309" y="155"/>
                  </a:cubicBezTo>
                  <a:cubicBezTo>
                    <a:pt x="309" y="70"/>
                    <a:pt x="240" y="0"/>
                    <a:pt x="155" y="0"/>
                  </a:cubicBezTo>
                  <a:cubicBezTo>
                    <a:pt x="69" y="0"/>
                    <a:pt x="0" y="70"/>
                    <a:pt x="0" y="155"/>
                  </a:cubicBezTo>
                  <a:cubicBezTo>
                    <a:pt x="0" y="207"/>
                    <a:pt x="25" y="254"/>
                    <a:pt x="67" y="283"/>
                  </a:cubicBezTo>
                  <a:cubicBezTo>
                    <a:pt x="67" y="329"/>
                    <a:pt x="67" y="329"/>
                    <a:pt x="67" y="329"/>
                  </a:cubicBezTo>
                  <a:cubicBezTo>
                    <a:pt x="67" y="348"/>
                    <a:pt x="83" y="363"/>
                    <a:pt x="101" y="363"/>
                  </a:cubicBezTo>
                  <a:cubicBezTo>
                    <a:pt x="120" y="363"/>
                    <a:pt x="120" y="363"/>
                    <a:pt x="120" y="363"/>
                  </a:cubicBezTo>
                  <a:cubicBezTo>
                    <a:pt x="126" y="377"/>
                    <a:pt x="139" y="386"/>
                    <a:pt x="155" y="3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1" name="Freeform 33"/>
            <p:cNvSpPr>
              <a:spLocks noEditPoints="1"/>
            </p:cNvSpPr>
            <p:nvPr/>
          </p:nvSpPr>
          <p:spPr bwMode="auto">
            <a:xfrm>
              <a:off x="5956300" y="2597151"/>
              <a:ext cx="114300" cy="114300"/>
            </a:xfrm>
            <a:custGeom>
              <a:avLst/>
              <a:gdLst>
                <a:gd name="T0" fmla="*/ 55 w 109"/>
                <a:gd name="T1" fmla="*/ 108 h 108"/>
                <a:gd name="T2" fmla="*/ 109 w 109"/>
                <a:gd name="T3" fmla="*/ 54 h 108"/>
                <a:gd name="T4" fmla="*/ 55 w 109"/>
                <a:gd name="T5" fmla="*/ 0 h 108"/>
                <a:gd name="T6" fmla="*/ 0 w 109"/>
                <a:gd name="T7" fmla="*/ 54 h 108"/>
                <a:gd name="T8" fmla="*/ 55 w 109"/>
                <a:gd name="T9" fmla="*/ 108 h 108"/>
                <a:gd name="T10" fmla="*/ 55 w 109"/>
                <a:gd name="T11" fmla="*/ 30 h 108"/>
                <a:gd name="T12" fmla="*/ 78 w 109"/>
                <a:gd name="T13" fmla="*/ 54 h 108"/>
                <a:gd name="T14" fmla="*/ 55 w 109"/>
                <a:gd name="T15" fmla="*/ 78 h 108"/>
                <a:gd name="T16" fmla="*/ 31 w 109"/>
                <a:gd name="T17" fmla="*/ 54 h 108"/>
                <a:gd name="T18" fmla="*/ 55 w 109"/>
                <a:gd name="T19" fmla="*/ 3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108">
                  <a:moveTo>
                    <a:pt x="55" y="108"/>
                  </a:moveTo>
                  <a:cubicBezTo>
                    <a:pt x="84" y="108"/>
                    <a:pt x="109" y="84"/>
                    <a:pt x="109" y="54"/>
                  </a:cubicBezTo>
                  <a:cubicBezTo>
                    <a:pt x="109" y="24"/>
                    <a:pt x="84" y="0"/>
                    <a:pt x="55" y="0"/>
                  </a:cubicBezTo>
                  <a:cubicBezTo>
                    <a:pt x="25" y="0"/>
                    <a:pt x="0" y="24"/>
                    <a:pt x="0" y="54"/>
                  </a:cubicBezTo>
                  <a:cubicBezTo>
                    <a:pt x="0" y="84"/>
                    <a:pt x="25" y="108"/>
                    <a:pt x="55" y="108"/>
                  </a:cubicBezTo>
                  <a:close/>
                  <a:moveTo>
                    <a:pt x="55" y="30"/>
                  </a:moveTo>
                  <a:cubicBezTo>
                    <a:pt x="68" y="30"/>
                    <a:pt x="78" y="41"/>
                    <a:pt x="78" y="54"/>
                  </a:cubicBezTo>
                  <a:cubicBezTo>
                    <a:pt x="78" y="67"/>
                    <a:pt x="68" y="78"/>
                    <a:pt x="55" y="78"/>
                  </a:cubicBezTo>
                  <a:cubicBezTo>
                    <a:pt x="41" y="78"/>
                    <a:pt x="31" y="67"/>
                    <a:pt x="31" y="54"/>
                  </a:cubicBezTo>
                  <a:cubicBezTo>
                    <a:pt x="31" y="41"/>
                    <a:pt x="41" y="30"/>
                    <a:pt x="55"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2" name="Rectangle 34"/>
            <p:cNvSpPr>
              <a:spLocks noChangeArrowheads="1"/>
            </p:cNvSpPr>
            <p:nvPr/>
          </p:nvSpPr>
          <p:spPr bwMode="auto">
            <a:xfrm>
              <a:off x="5997575" y="2422526"/>
              <a:ext cx="33338"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3" name="Freeform 35"/>
            <p:cNvSpPr>
              <a:spLocks/>
            </p:cNvSpPr>
            <p:nvPr/>
          </p:nvSpPr>
          <p:spPr bwMode="auto">
            <a:xfrm>
              <a:off x="6132513" y="2479676"/>
              <a:ext cx="57150" cy="55563"/>
            </a:xfrm>
            <a:custGeom>
              <a:avLst/>
              <a:gdLst>
                <a:gd name="T0" fmla="*/ 14 w 36"/>
                <a:gd name="T1" fmla="*/ 35 h 35"/>
                <a:gd name="T2" fmla="*/ 36 w 36"/>
                <a:gd name="T3" fmla="*/ 14 h 35"/>
                <a:gd name="T4" fmla="*/ 21 w 36"/>
                <a:gd name="T5" fmla="*/ 0 h 35"/>
                <a:gd name="T6" fmla="*/ 0 w 36"/>
                <a:gd name="T7" fmla="*/ 21 h 35"/>
                <a:gd name="T8" fmla="*/ 14 w 36"/>
                <a:gd name="T9" fmla="*/ 35 h 35"/>
              </a:gdLst>
              <a:ahLst/>
              <a:cxnLst>
                <a:cxn ang="0">
                  <a:pos x="T0" y="T1"/>
                </a:cxn>
                <a:cxn ang="0">
                  <a:pos x="T2" y="T3"/>
                </a:cxn>
                <a:cxn ang="0">
                  <a:pos x="T4" y="T5"/>
                </a:cxn>
                <a:cxn ang="0">
                  <a:pos x="T6" y="T7"/>
                </a:cxn>
                <a:cxn ang="0">
                  <a:pos x="T8" y="T9"/>
                </a:cxn>
              </a:cxnLst>
              <a:rect l="0" t="0" r="r" b="b"/>
              <a:pathLst>
                <a:path w="36" h="35">
                  <a:moveTo>
                    <a:pt x="14" y="35"/>
                  </a:moveTo>
                  <a:lnTo>
                    <a:pt x="36" y="14"/>
                  </a:lnTo>
                  <a:lnTo>
                    <a:pt x="21" y="0"/>
                  </a:lnTo>
                  <a:lnTo>
                    <a:pt x="0" y="21"/>
                  </a:lnTo>
                  <a:lnTo>
                    <a:pt x="14"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4" name="Rectangle 36"/>
            <p:cNvSpPr>
              <a:spLocks noChangeArrowheads="1"/>
            </p:cNvSpPr>
            <p:nvPr/>
          </p:nvSpPr>
          <p:spPr bwMode="auto">
            <a:xfrm>
              <a:off x="6196013" y="2638426"/>
              <a:ext cx="49213"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5" name="Rectangle 37"/>
            <p:cNvSpPr>
              <a:spLocks noChangeArrowheads="1"/>
            </p:cNvSpPr>
            <p:nvPr/>
          </p:nvSpPr>
          <p:spPr bwMode="auto">
            <a:xfrm>
              <a:off x="5783263" y="2638426"/>
              <a:ext cx="47625"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6" name="Freeform 38"/>
            <p:cNvSpPr>
              <a:spLocks/>
            </p:cNvSpPr>
            <p:nvPr/>
          </p:nvSpPr>
          <p:spPr bwMode="auto">
            <a:xfrm>
              <a:off x="5840413" y="2479676"/>
              <a:ext cx="55563" cy="55563"/>
            </a:xfrm>
            <a:custGeom>
              <a:avLst/>
              <a:gdLst>
                <a:gd name="T0" fmla="*/ 21 w 35"/>
                <a:gd name="T1" fmla="*/ 35 h 35"/>
                <a:gd name="T2" fmla="*/ 35 w 35"/>
                <a:gd name="T3" fmla="*/ 21 h 35"/>
                <a:gd name="T4" fmla="*/ 14 w 35"/>
                <a:gd name="T5" fmla="*/ 0 h 35"/>
                <a:gd name="T6" fmla="*/ 0 w 35"/>
                <a:gd name="T7" fmla="*/ 14 h 35"/>
                <a:gd name="T8" fmla="*/ 21 w 35"/>
                <a:gd name="T9" fmla="*/ 35 h 35"/>
              </a:gdLst>
              <a:ahLst/>
              <a:cxnLst>
                <a:cxn ang="0">
                  <a:pos x="T0" y="T1"/>
                </a:cxn>
                <a:cxn ang="0">
                  <a:pos x="T2" y="T3"/>
                </a:cxn>
                <a:cxn ang="0">
                  <a:pos x="T4" y="T5"/>
                </a:cxn>
                <a:cxn ang="0">
                  <a:pos x="T6" y="T7"/>
                </a:cxn>
                <a:cxn ang="0">
                  <a:pos x="T8" y="T9"/>
                </a:cxn>
              </a:cxnLst>
              <a:rect l="0" t="0" r="r" b="b"/>
              <a:pathLst>
                <a:path w="35" h="35">
                  <a:moveTo>
                    <a:pt x="21" y="35"/>
                  </a:moveTo>
                  <a:lnTo>
                    <a:pt x="35" y="21"/>
                  </a:lnTo>
                  <a:lnTo>
                    <a:pt x="14" y="0"/>
                  </a:lnTo>
                  <a:lnTo>
                    <a:pt x="0" y="14"/>
                  </a:lnTo>
                  <a:lnTo>
                    <a:pt x="21"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7" name="Freeform 39"/>
            <p:cNvSpPr>
              <a:spLocks/>
            </p:cNvSpPr>
            <p:nvPr/>
          </p:nvSpPr>
          <p:spPr bwMode="auto">
            <a:xfrm>
              <a:off x="5913438" y="2433638"/>
              <a:ext cx="47625" cy="55563"/>
            </a:xfrm>
            <a:custGeom>
              <a:avLst/>
              <a:gdLst>
                <a:gd name="T0" fmla="*/ 11 w 30"/>
                <a:gd name="T1" fmla="*/ 35 h 35"/>
                <a:gd name="T2" fmla="*/ 30 w 30"/>
                <a:gd name="T3" fmla="*/ 28 h 35"/>
                <a:gd name="T4" fmla="*/ 19 w 30"/>
                <a:gd name="T5" fmla="*/ 0 h 35"/>
                <a:gd name="T6" fmla="*/ 0 w 30"/>
                <a:gd name="T7" fmla="*/ 7 h 35"/>
                <a:gd name="T8" fmla="*/ 11 w 30"/>
                <a:gd name="T9" fmla="*/ 35 h 35"/>
              </a:gdLst>
              <a:ahLst/>
              <a:cxnLst>
                <a:cxn ang="0">
                  <a:pos x="T0" y="T1"/>
                </a:cxn>
                <a:cxn ang="0">
                  <a:pos x="T2" y="T3"/>
                </a:cxn>
                <a:cxn ang="0">
                  <a:pos x="T4" y="T5"/>
                </a:cxn>
                <a:cxn ang="0">
                  <a:pos x="T6" y="T7"/>
                </a:cxn>
                <a:cxn ang="0">
                  <a:pos x="T8" y="T9"/>
                </a:cxn>
              </a:cxnLst>
              <a:rect l="0" t="0" r="r" b="b"/>
              <a:pathLst>
                <a:path w="30" h="35">
                  <a:moveTo>
                    <a:pt x="11" y="35"/>
                  </a:moveTo>
                  <a:lnTo>
                    <a:pt x="30" y="28"/>
                  </a:lnTo>
                  <a:lnTo>
                    <a:pt x="19" y="0"/>
                  </a:lnTo>
                  <a:lnTo>
                    <a:pt x="0" y="7"/>
                  </a:lnTo>
                  <a:lnTo>
                    <a:pt x="11"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8" name="Freeform 40"/>
            <p:cNvSpPr>
              <a:spLocks/>
            </p:cNvSpPr>
            <p:nvPr/>
          </p:nvSpPr>
          <p:spPr bwMode="auto">
            <a:xfrm>
              <a:off x="6070600" y="2435226"/>
              <a:ext cx="49213" cy="57150"/>
            </a:xfrm>
            <a:custGeom>
              <a:avLst/>
              <a:gdLst>
                <a:gd name="T0" fmla="*/ 19 w 31"/>
                <a:gd name="T1" fmla="*/ 36 h 36"/>
                <a:gd name="T2" fmla="*/ 31 w 31"/>
                <a:gd name="T3" fmla="*/ 8 h 36"/>
                <a:gd name="T4" fmla="*/ 12 w 31"/>
                <a:gd name="T5" fmla="*/ 0 h 36"/>
                <a:gd name="T6" fmla="*/ 0 w 31"/>
                <a:gd name="T7" fmla="*/ 28 h 36"/>
                <a:gd name="T8" fmla="*/ 19 w 31"/>
                <a:gd name="T9" fmla="*/ 36 h 36"/>
              </a:gdLst>
              <a:ahLst/>
              <a:cxnLst>
                <a:cxn ang="0">
                  <a:pos x="T0" y="T1"/>
                </a:cxn>
                <a:cxn ang="0">
                  <a:pos x="T2" y="T3"/>
                </a:cxn>
                <a:cxn ang="0">
                  <a:pos x="T4" y="T5"/>
                </a:cxn>
                <a:cxn ang="0">
                  <a:pos x="T6" y="T7"/>
                </a:cxn>
                <a:cxn ang="0">
                  <a:pos x="T8" y="T9"/>
                </a:cxn>
              </a:cxnLst>
              <a:rect l="0" t="0" r="r" b="b"/>
              <a:pathLst>
                <a:path w="31" h="36">
                  <a:moveTo>
                    <a:pt x="19" y="36"/>
                  </a:moveTo>
                  <a:lnTo>
                    <a:pt x="31" y="8"/>
                  </a:lnTo>
                  <a:lnTo>
                    <a:pt x="12" y="0"/>
                  </a:lnTo>
                  <a:lnTo>
                    <a:pt x="0" y="28"/>
                  </a:lnTo>
                  <a:lnTo>
                    <a:pt x="19"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9" name="Freeform 41"/>
            <p:cNvSpPr>
              <a:spLocks/>
            </p:cNvSpPr>
            <p:nvPr/>
          </p:nvSpPr>
          <p:spPr bwMode="auto">
            <a:xfrm>
              <a:off x="6176963" y="2554288"/>
              <a:ext cx="57150" cy="47625"/>
            </a:xfrm>
            <a:custGeom>
              <a:avLst/>
              <a:gdLst>
                <a:gd name="T0" fmla="*/ 8 w 36"/>
                <a:gd name="T1" fmla="*/ 30 h 30"/>
                <a:gd name="T2" fmla="*/ 36 w 36"/>
                <a:gd name="T3" fmla="*/ 18 h 30"/>
                <a:gd name="T4" fmla="*/ 29 w 36"/>
                <a:gd name="T5" fmla="*/ 0 h 30"/>
                <a:gd name="T6" fmla="*/ 0 w 36"/>
                <a:gd name="T7" fmla="*/ 11 h 30"/>
                <a:gd name="T8" fmla="*/ 8 w 36"/>
                <a:gd name="T9" fmla="*/ 30 h 30"/>
              </a:gdLst>
              <a:ahLst/>
              <a:cxnLst>
                <a:cxn ang="0">
                  <a:pos x="T0" y="T1"/>
                </a:cxn>
                <a:cxn ang="0">
                  <a:pos x="T2" y="T3"/>
                </a:cxn>
                <a:cxn ang="0">
                  <a:pos x="T4" y="T5"/>
                </a:cxn>
                <a:cxn ang="0">
                  <a:pos x="T6" y="T7"/>
                </a:cxn>
                <a:cxn ang="0">
                  <a:pos x="T8" y="T9"/>
                </a:cxn>
              </a:cxnLst>
              <a:rect l="0" t="0" r="r" b="b"/>
              <a:pathLst>
                <a:path w="36" h="30">
                  <a:moveTo>
                    <a:pt x="8" y="30"/>
                  </a:moveTo>
                  <a:lnTo>
                    <a:pt x="36" y="18"/>
                  </a:lnTo>
                  <a:lnTo>
                    <a:pt x="29" y="0"/>
                  </a:lnTo>
                  <a:lnTo>
                    <a:pt x="0" y="11"/>
                  </a:lnTo>
                  <a:lnTo>
                    <a:pt x="8"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0" name="Freeform 42"/>
            <p:cNvSpPr>
              <a:spLocks/>
            </p:cNvSpPr>
            <p:nvPr/>
          </p:nvSpPr>
          <p:spPr bwMode="auto">
            <a:xfrm>
              <a:off x="5795963" y="2547938"/>
              <a:ext cx="57150" cy="47625"/>
            </a:xfrm>
            <a:custGeom>
              <a:avLst/>
              <a:gdLst>
                <a:gd name="T0" fmla="*/ 28 w 36"/>
                <a:gd name="T1" fmla="*/ 30 h 30"/>
                <a:gd name="T2" fmla="*/ 36 w 36"/>
                <a:gd name="T3" fmla="*/ 12 h 30"/>
                <a:gd name="T4" fmla="*/ 8 w 36"/>
                <a:gd name="T5" fmla="*/ 0 h 30"/>
                <a:gd name="T6" fmla="*/ 0 w 36"/>
                <a:gd name="T7" fmla="*/ 18 h 30"/>
                <a:gd name="T8" fmla="*/ 28 w 36"/>
                <a:gd name="T9" fmla="*/ 30 h 30"/>
              </a:gdLst>
              <a:ahLst/>
              <a:cxnLst>
                <a:cxn ang="0">
                  <a:pos x="T0" y="T1"/>
                </a:cxn>
                <a:cxn ang="0">
                  <a:pos x="T2" y="T3"/>
                </a:cxn>
                <a:cxn ang="0">
                  <a:pos x="T4" y="T5"/>
                </a:cxn>
                <a:cxn ang="0">
                  <a:pos x="T6" y="T7"/>
                </a:cxn>
                <a:cxn ang="0">
                  <a:pos x="T8" y="T9"/>
                </a:cxn>
              </a:cxnLst>
              <a:rect l="0" t="0" r="r" b="b"/>
              <a:pathLst>
                <a:path w="36" h="30">
                  <a:moveTo>
                    <a:pt x="28" y="30"/>
                  </a:moveTo>
                  <a:lnTo>
                    <a:pt x="36" y="12"/>
                  </a:lnTo>
                  <a:lnTo>
                    <a:pt x="8" y="0"/>
                  </a:lnTo>
                  <a:lnTo>
                    <a:pt x="0" y="18"/>
                  </a:lnTo>
                  <a:lnTo>
                    <a:pt x="28"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41" name="Freeform 6"/>
          <p:cNvSpPr>
            <a:spLocks/>
          </p:cNvSpPr>
          <p:nvPr userDrawn="1"/>
        </p:nvSpPr>
        <p:spPr bwMode="auto">
          <a:xfrm>
            <a:off x="3288528" y="296368"/>
            <a:ext cx="8892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2" name="Freeform 11"/>
          <p:cNvSpPr>
            <a:spLocks/>
          </p:cNvSpPr>
          <p:nvPr userDrawn="1"/>
        </p:nvSpPr>
        <p:spPr bwMode="auto">
          <a:xfrm>
            <a:off x="3180516"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Tree>
    <p:extLst>
      <p:ext uri="{BB962C8B-B14F-4D97-AF65-F5344CB8AC3E}">
        <p14:creationId xmlns:p14="http://schemas.microsoft.com/office/powerpoint/2010/main" val="216805949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1#本节小结(可选)">
    <p:spTree>
      <p:nvGrpSpPr>
        <p:cNvPr id="1" name=""/>
        <p:cNvGrpSpPr/>
        <p:nvPr/>
      </p:nvGrpSpPr>
      <p:grpSpPr>
        <a:xfrm>
          <a:off x="0" y="0"/>
          <a:ext cx="0" cy="0"/>
          <a:chOff x="0" y="0"/>
          <a:chExt cx="0" cy="0"/>
        </a:xfrm>
      </p:grpSpPr>
      <p:sp>
        <p:nvSpPr>
          <p:cNvPr id="11" name="文本占位符 6"/>
          <p:cNvSpPr>
            <a:spLocks noGrp="1"/>
          </p:cNvSpPr>
          <p:nvPr>
            <p:ph type="body" sz="quarter" idx="10" hasCustomPrompt="1"/>
          </p:nvPr>
        </p:nvSpPr>
        <p:spPr>
          <a:xfrm>
            <a:off x="451878" y="1242452"/>
            <a:ext cx="11306175" cy="4680000"/>
          </a:xfrm>
          <a:prstGeom prst="rect">
            <a:avLst/>
          </a:prstGeom>
        </p:spPr>
        <p:txBody>
          <a:bodyPr/>
          <a:lstStyle>
            <a:lvl1pPr algn="just" fontAlgn="auto">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r>
              <a:rPr lang="en-US" altLang="zh-CN" dirty="0"/>
              <a:t>Click here to edit summary</a:t>
            </a:r>
            <a:endParaRPr lang="zh-CN" altLang="en-US" dirty="0"/>
          </a:p>
        </p:txBody>
      </p:sp>
      <p:sp>
        <p:nvSpPr>
          <p:cNvPr id="12" name="TextBox 10">
            <a:extLst>
              <a:ext uri="{FF2B5EF4-FFF2-40B4-BE49-F238E27FC236}">
                <a16:creationId xmlns:a16="http://schemas.microsoft.com/office/drawing/2014/main" id="{18ED692C-39CB-4AC0-81F6-D21CDD086EE4}"/>
              </a:ext>
            </a:extLst>
          </p:cNvPr>
          <p:cNvSpPr txBox="1"/>
          <p:nvPr userDrawn="1"/>
        </p:nvSpPr>
        <p:spPr bwMode="auto">
          <a:xfrm>
            <a:off x="1595500" y="408779"/>
            <a:ext cx="4248472"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Section Summary</a:t>
            </a:r>
          </a:p>
        </p:txBody>
      </p:sp>
      <p:sp>
        <p:nvSpPr>
          <p:cNvPr id="13"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4"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5" name="组合 14"/>
          <p:cNvGrpSpPr/>
          <p:nvPr userDrawn="1"/>
        </p:nvGrpSpPr>
        <p:grpSpPr>
          <a:xfrm>
            <a:off x="515380" y="490848"/>
            <a:ext cx="470694" cy="475421"/>
            <a:chOff x="5540375" y="2868613"/>
            <a:chExt cx="1106488" cy="1117600"/>
          </a:xfrm>
          <a:solidFill>
            <a:schemeClr val="bg1"/>
          </a:solidFill>
        </p:grpSpPr>
        <p:sp>
          <p:nvSpPr>
            <p:cNvPr id="16" name="Freeform 6"/>
            <p:cNvSpPr>
              <a:spLocks/>
            </p:cNvSpPr>
            <p:nvPr/>
          </p:nvSpPr>
          <p:spPr bwMode="auto">
            <a:xfrm>
              <a:off x="5970588" y="3251201"/>
              <a:ext cx="676275" cy="517525"/>
            </a:xfrm>
            <a:custGeom>
              <a:avLst/>
              <a:gdLst>
                <a:gd name="T0" fmla="*/ 40 w 180"/>
                <a:gd name="T1" fmla="*/ 42 h 138"/>
                <a:gd name="T2" fmla="*/ 27 w 180"/>
                <a:gd name="T3" fmla="*/ 42 h 138"/>
                <a:gd name="T4" fmla="*/ 3 w 180"/>
                <a:gd name="T5" fmla="*/ 66 h 138"/>
                <a:gd name="T6" fmla="*/ 3 w 180"/>
                <a:gd name="T7" fmla="*/ 79 h 138"/>
                <a:gd name="T8" fmla="*/ 59 w 180"/>
                <a:gd name="T9" fmla="*/ 135 h 138"/>
                <a:gd name="T10" fmla="*/ 72 w 180"/>
                <a:gd name="T11" fmla="*/ 135 h 138"/>
                <a:gd name="T12" fmla="*/ 176 w 180"/>
                <a:gd name="T13" fmla="*/ 31 h 138"/>
                <a:gd name="T14" fmla="*/ 176 w 180"/>
                <a:gd name="T15" fmla="*/ 18 h 138"/>
                <a:gd name="T16" fmla="*/ 162 w 180"/>
                <a:gd name="T17" fmla="*/ 4 h 138"/>
                <a:gd name="T18" fmla="*/ 149 w 180"/>
                <a:gd name="T19" fmla="*/ 3 h 138"/>
                <a:gd name="T20" fmla="*/ 74 w 180"/>
                <a:gd name="T21" fmla="*/ 66 h 138"/>
                <a:gd name="T22" fmla="*/ 60 w 180"/>
                <a:gd name="T23" fmla="*/ 65 h 138"/>
                <a:gd name="T24" fmla="*/ 40 w 180"/>
                <a:gd name="T25" fmla="*/ 4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0" h="138">
                  <a:moveTo>
                    <a:pt x="40" y="42"/>
                  </a:moveTo>
                  <a:cubicBezTo>
                    <a:pt x="36" y="39"/>
                    <a:pt x="30" y="38"/>
                    <a:pt x="27" y="42"/>
                  </a:cubicBezTo>
                  <a:cubicBezTo>
                    <a:pt x="3" y="66"/>
                    <a:pt x="3" y="66"/>
                    <a:pt x="3" y="66"/>
                  </a:cubicBezTo>
                  <a:cubicBezTo>
                    <a:pt x="0" y="69"/>
                    <a:pt x="0" y="75"/>
                    <a:pt x="3" y="79"/>
                  </a:cubicBezTo>
                  <a:cubicBezTo>
                    <a:pt x="59" y="135"/>
                    <a:pt x="59" y="135"/>
                    <a:pt x="59" y="135"/>
                  </a:cubicBezTo>
                  <a:cubicBezTo>
                    <a:pt x="63" y="138"/>
                    <a:pt x="69" y="138"/>
                    <a:pt x="72" y="135"/>
                  </a:cubicBezTo>
                  <a:cubicBezTo>
                    <a:pt x="176" y="31"/>
                    <a:pt x="176" y="31"/>
                    <a:pt x="176" y="31"/>
                  </a:cubicBezTo>
                  <a:cubicBezTo>
                    <a:pt x="179" y="27"/>
                    <a:pt x="180" y="21"/>
                    <a:pt x="176" y="18"/>
                  </a:cubicBezTo>
                  <a:cubicBezTo>
                    <a:pt x="162" y="4"/>
                    <a:pt x="162" y="4"/>
                    <a:pt x="162" y="4"/>
                  </a:cubicBezTo>
                  <a:cubicBezTo>
                    <a:pt x="159" y="0"/>
                    <a:pt x="153" y="0"/>
                    <a:pt x="149" y="3"/>
                  </a:cubicBezTo>
                  <a:cubicBezTo>
                    <a:pt x="74" y="66"/>
                    <a:pt x="74" y="66"/>
                    <a:pt x="74" y="66"/>
                  </a:cubicBezTo>
                  <a:cubicBezTo>
                    <a:pt x="70" y="69"/>
                    <a:pt x="64" y="68"/>
                    <a:pt x="60" y="65"/>
                  </a:cubicBezTo>
                  <a:lnTo>
                    <a:pt x="4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7" name="Freeform 7"/>
            <p:cNvSpPr>
              <a:spLocks/>
            </p:cNvSpPr>
            <p:nvPr/>
          </p:nvSpPr>
          <p:spPr bwMode="auto">
            <a:xfrm>
              <a:off x="5540375" y="2868613"/>
              <a:ext cx="941388" cy="1117600"/>
            </a:xfrm>
            <a:custGeom>
              <a:avLst/>
              <a:gdLst>
                <a:gd name="T0" fmla="*/ 233 w 251"/>
                <a:gd name="T1" fmla="*/ 279 h 298"/>
                <a:gd name="T2" fmla="*/ 19 w 251"/>
                <a:gd name="T3" fmla="*/ 279 h 298"/>
                <a:gd name="T4" fmla="*/ 19 w 251"/>
                <a:gd name="T5" fmla="*/ 38 h 298"/>
                <a:gd name="T6" fmla="*/ 44 w 251"/>
                <a:gd name="T7" fmla="*/ 38 h 298"/>
                <a:gd name="T8" fmla="*/ 44 w 251"/>
                <a:gd name="T9" fmla="*/ 47 h 298"/>
                <a:gd name="T10" fmla="*/ 54 w 251"/>
                <a:gd name="T11" fmla="*/ 57 h 298"/>
                <a:gd name="T12" fmla="*/ 56 w 251"/>
                <a:gd name="T13" fmla="*/ 57 h 298"/>
                <a:gd name="T14" fmla="*/ 65 w 251"/>
                <a:gd name="T15" fmla="*/ 47 h 298"/>
                <a:gd name="T16" fmla="*/ 65 w 251"/>
                <a:gd name="T17" fmla="*/ 38 h 298"/>
                <a:gd name="T18" fmla="*/ 92 w 251"/>
                <a:gd name="T19" fmla="*/ 38 h 298"/>
                <a:gd name="T20" fmla="*/ 92 w 251"/>
                <a:gd name="T21" fmla="*/ 47 h 298"/>
                <a:gd name="T22" fmla="*/ 102 w 251"/>
                <a:gd name="T23" fmla="*/ 57 h 298"/>
                <a:gd name="T24" fmla="*/ 104 w 251"/>
                <a:gd name="T25" fmla="*/ 57 h 298"/>
                <a:gd name="T26" fmla="*/ 113 w 251"/>
                <a:gd name="T27" fmla="*/ 47 h 298"/>
                <a:gd name="T28" fmla="*/ 113 w 251"/>
                <a:gd name="T29" fmla="*/ 38 h 298"/>
                <a:gd name="T30" fmla="*/ 140 w 251"/>
                <a:gd name="T31" fmla="*/ 38 h 298"/>
                <a:gd name="T32" fmla="*/ 140 w 251"/>
                <a:gd name="T33" fmla="*/ 47 h 298"/>
                <a:gd name="T34" fmla="*/ 150 w 251"/>
                <a:gd name="T35" fmla="*/ 57 h 298"/>
                <a:gd name="T36" fmla="*/ 152 w 251"/>
                <a:gd name="T37" fmla="*/ 57 h 298"/>
                <a:gd name="T38" fmla="*/ 161 w 251"/>
                <a:gd name="T39" fmla="*/ 47 h 298"/>
                <a:gd name="T40" fmla="*/ 161 w 251"/>
                <a:gd name="T41" fmla="*/ 38 h 298"/>
                <a:gd name="T42" fmla="*/ 189 w 251"/>
                <a:gd name="T43" fmla="*/ 38 h 298"/>
                <a:gd name="T44" fmla="*/ 189 w 251"/>
                <a:gd name="T45" fmla="*/ 47 h 298"/>
                <a:gd name="T46" fmla="*/ 198 w 251"/>
                <a:gd name="T47" fmla="*/ 57 h 298"/>
                <a:gd name="T48" fmla="*/ 200 w 251"/>
                <a:gd name="T49" fmla="*/ 57 h 298"/>
                <a:gd name="T50" fmla="*/ 210 w 251"/>
                <a:gd name="T51" fmla="*/ 47 h 298"/>
                <a:gd name="T52" fmla="*/ 210 w 251"/>
                <a:gd name="T53" fmla="*/ 38 h 298"/>
                <a:gd name="T54" fmla="*/ 215 w 251"/>
                <a:gd name="T55" fmla="*/ 38 h 298"/>
                <a:gd name="T56" fmla="*/ 233 w 251"/>
                <a:gd name="T57" fmla="*/ 55 h 298"/>
                <a:gd name="T58" fmla="*/ 233 w 251"/>
                <a:gd name="T59" fmla="*/ 114 h 298"/>
                <a:gd name="T60" fmla="*/ 251 w 251"/>
                <a:gd name="T61" fmla="*/ 98 h 298"/>
                <a:gd name="T62" fmla="*/ 251 w 251"/>
                <a:gd name="T63" fmla="*/ 47 h 298"/>
                <a:gd name="T64" fmla="*/ 223 w 251"/>
                <a:gd name="T65" fmla="*/ 19 h 298"/>
                <a:gd name="T66" fmla="*/ 210 w 251"/>
                <a:gd name="T67" fmla="*/ 19 h 298"/>
                <a:gd name="T68" fmla="*/ 210 w 251"/>
                <a:gd name="T69" fmla="*/ 10 h 298"/>
                <a:gd name="T70" fmla="*/ 200 w 251"/>
                <a:gd name="T71" fmla="*/ 0 h 298"/>
                <a:gd name="T72" fmla="*/ 198 w 251"/>
                <a:gd name="T73" fmla="*/ 0 h 298"/>
                <a:gd name="T74" fmla="*/ 189 w 251"/>
                <a:gd name="T75" fmla="*/ 10 h 298"/>
                <a:gd name="T76" fmla="*/ 189 w 251"/>
                <a:gd name="T77" fmla="*/ 19 h 298"/>
                <a:gd name="T78" fmla="*/ 161 w 251"/>
                <a:gd name="T79" fmla="*/ 19 h 298"/>
                <a:gd name="T80" fmla="*/ 161 w 251"/>
                <a:gd name="T81" fmla="*/ 10 h 298"/>
                <a:gd name="T82" fmla="*/ 152 w 251"/>
                <a:gd name="T83" fmla="*/ 0 h 298"/>
                <a:gd name="T84" fmla="*/ 150 w 251"/>
                <a:gd name="T85" fmla="*/ 0 h 298"/>
                <a:gd name="T86" fmla="*/ 140 w 251"/>
                <a:gd name="T87" fmla="*/ 10 h 298"/>
                <a:gd name="T88" fmla="*/ 140 w 251"/>
                <a:gd name="T89" fmla="*/ 19 h 298"/>
                <a:gd name="T90" fmla="*/ 113 w 251"/>
                <a:gd name="T91" fmla="*/ 19 h 298"/>
                <a:gd name="T92" fmla="*/ 113 w 251"/>
                <a:gd name="T93" fmla="*/ 10 h 298"/>
                <a:gd name="T94" fmla="*/ 104 w 251"/>
                <a:gd name="T95" fmla="*/ 0 h 298"/>
                <a:gd name="T96" fmla="*/ 102 w 251"/>
                <a:gd name="T97" fmla="*/ 0 h 298"/>
                <a:gd name="T98" fmla="*/ 92 w 251"/>
                <a:gd name="T99" fmla="*/ 10 h 298"/>
                <a:gd name="T100" fmla="*/ 92 w 251"/>
                <a:gd name="T101" fmla="*/ 19 h 298"/>
                <a:gd name="T102" fmla="*/ 65 w 251"/>
                <a:gd name="T103" fmla="*/ 19 h 298"/>
                <a:gd name="T104" fmla="*/ 65 w 251"/>
                <a:gd name="T105" fmla="*/ 10 h 298"/>
                <a:gd name="T106" fmla="*/ 56 w 251"/>
                <a:gd name="T107" fmla="*/ 0 h 298"/>
                <a:gd name="T108" fmla="*/ 54 w 251"/>
                <a:gd name="T109" fmla="*/ 0 h 298"/>
                <a:gd name="T110" fmla="*/ 44 w 251"/>
                <a:gd name="T111" fmla="*/ 10 h 298"/>
                <a:gd name="T112" fmla="*/ 44 w 251"/>
                <a:gd name="T113" fmla="*/ 19 h 298"/>
                <a:gd name="T114" fmla="*/ 0 w 251"/>
                <a:gd name="T115" fmla="*/ 19 h 298"/>
                <a:gd name="T116" fmla="*/ 0 w 251"/>
                <a:gd name="T117" fmla="*/ 298 h 298"/>
                <a:gd name="T118" fmla="*/ 251 w 251"/>
                <a:gd name="T119" fmla="*/ 298 h 298"/>
                <a:gd name="T120" fmla="*/ 251 w 251"/>
                <a:gd name="T121" fmla="*/ 199 h 298"/>
                <a:gd name="T122" fmla="*/ 233 w 251"/>
                <a:gd name="T123" fmla="*/ 218 h 298"/>
                <a:gd name="T124" fmla="*/ 233 w 251"/>
                <a:gd name="T125" fmla="*/ 279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51" h="298">
                  <a:moveTo>
                    <a:pt x="233" y="279"/>
                  </a:moveTo>
                  <a:cubicBezTo>
                    <a:pt x="19" y="279"/>
                    <a:pt x="19" y="279"/>
                    <a:pt x="19" y="279"/>
                  </a:cubicBezTo>
                  <a:cubicBezTo>
                    <a:pt x="19" y="38"/>
                    <a:pt x="19" y="38"/>
                    <a:pt x="19" y="38"/>
                  </a:cubicBezTo>
                  <a:cubicBezTo>
                    <a:pt x="44" y="38"/>
                    <a:pt x="44" y="38"/>
                    <a:pt x="44" y="38"/>
                  </a:cubicBezTo>
                  <a:cubicBezTo>
                    <a:pt x="44" y="47"/>
                    <a:pt x="44" y="47"/>
                    <a:pt x="44" y="47"/>
                  </a:cubicBezTo>
                  <a:cubicBezTo>
                    <a:pt x="44" y="52"/>
                    <a:pt x="48" y="57"/>
                    <a:pt x="54" y="57"/>
                  </a:cubicBezTo>
                  <a:cubicBezTo>
                    <a:pt x="56" y="57"/>
                    <a:pt x="56" y="57"/>
                    <a:pt x="56" y="57"/>
                  </a:cubicBezTo>
                  <a:cubicBezTo>
                    <a:pt x="61" y="57"/>
                    <a:pt x="65" y="52"/>
                    <a:pt x="65" y="47"/>
                  </a:cubicBezTo>
                  <a:cubicBezTo>
                    <a:pt x="65" y="38"/>
                    <a:pt x="65" y="38"/>
                    <a:pt x="65" y="38"/>
                  </a:cubicBezTo>
                  <a:cubicBezTo>
                    <a:pt x="92" y="38"/>
                    <a:pt x="92" y="38"/>
                    <a:pt x="92" y="38"/>
                  </a:cubicBezTo>
                  <a:cubicBezTo>
                    <a:pt x="92" y="47"/>
                    <a:pt x="92" y="47"/>
                    <a:pt x="92" y="47"/>
                  </a:cubicBezTo>
                  <a:cubicBezTo>
                    <a:pt x="92" y="52"/>
                    <a:pt x="97" y="57"/>
                    <a:pt x="102" y="57"/>
                  </a:cubicBezTo>
                  <a:cubicBezTo>
                    <a:pt x="104" y="57"/>
                    <a:pt x="104" y="57"/>
                    <a:pt x="104" y="57"/>
                  </a:cubicBezTo>
                  <a:cubicBezTo>
                    <a:pt x="109" y="57"/>
                    <a:pt x="113" y="52"/>
                    <a:pt x="113" y="47"/>
                  </a:cubicBezTo>
                  <a:cubicBezTo>
                    <a:pt x="113" y="38"/>
                    <a:pt x="113" y="38"/>
                    <a:pt x="113" y="38"/>
                  </a:cubicBezTo>
                  <a:cubicBezTo>
                    <a:pt x="140" y="38"/>
                    <a:pt x="140" y="38"/>
                    <a:pt x="140" y="38"/>
                  </a:cubicBezTo>
                  <a:cubicBezTo>
                    <a:pt x="140" y="47"/>
                    <a:pt x="140" y="47"/>
                    <a:pt x="140" y="47"/>
                  </a:cubicBezTo>
                  <a:cubicBezTo>
                    <a:pt x="140" y="52"/>
                    <a:pt x="145" y="57"/>
                    <a:pt x="150" y="57"/>
                  </a:cubicBezTo>
                  <a:cubicBezTo>
                    <a:pt x="152" y="57"/>
                    <a:pt x="152" y="57"/>
                    <a:pt x="152" y="57"/>
                  </a:cubicBezTo>
                  <a:cubicBezTo>
                    <a:pt x="157" y="57"/>
                    <a:pt x="161" y="52"/>
                    <a:pt x="161" y="47"/>
                  </a:cubicBezTo>
                  <a:cubicBezTo>
                    <a:pt x="161" y="38"/>
                    <a:pt x="161" y="38"/>
                    <a:pt x="161" y="38"/>
                  </a:cubicBezTo>
                  <a:cubicBezTo>
                    <a:pt x="189" y="38"/>
                    <a:pt x="189" y="38"/>
                    <a:pt x="189" y="38"/>
                  </a:cubicBezTo>
                  <a:cubicBezTo>
                    <a:pt x="189" y="47"/>
                    <a:pt x="189" y="47"/>
                    <a:pt x="189" y="47"/>
                  </a:cubicBezTo>
                  <a:cubicBezTo>
                    <a:pt x="189" y="52"/>
                    <a:pt x="193" y="57"/>
                    <a:pt x="198" y="57"/>
                  </a:cubicBezTo>
                  <a:cubicBezTo>
                    <a:pt x="200" y="57"/>
                    <a:pt x="200" y="57"/>
                    <a:pt x="200" y="57"/>
                  </a:cubicBezTo>
                  <a:cubicBezTo>
                    <a:pt x="205" y="57"/>
                    <a:pt x="210" y="52"/>
                    <a:pt x="210" y="47"/>
                  </a:cubicBezTo>
                  <a:cubicBezTo>
                    <a:pt x="210" y="38"/>
                    <a:pt x="210" y="38"/>
                    <a:pt x="210" y="38"/>
                  </a:cubicBezTo>
                  <a:cubicBezTo>
                    <a:pt x="215" y="38"/>
                    <a:pt x="215" y="38"/>
                    <a:pt x="215" y="38"/>
                  </a:cubicBezTo>
                  <a:cubicBezTo>
                    <a:pt x="233" y="55"/>
                    <a:pt x="233" y="55"/>
                    <a:pt x="233" y="55"/>
                  </a:cubicBezTo>
                  <a:cubicBezTo>
                    <a:pt x="233" y="114"/>
                    <a:pt x="233" y="114"/>
                    <a:pt x="233" y="114"/>
                  </a:cubicBezTo>
                  <a:cubicBezTo>
                    <a:pt x="251" y="98"/>
                    <a:pt x="251" y="98"/>
                    <a:pt x="251" y="98"/>
                  </a:cubicBezTo>
                  <a:cubicBezTo>
                    <a:pt x="251" y="47"/>
                    <a:pt x="251" y="47"/>
                    <a:pt x="251" y="47"/>
                  </a:cubicBezTo>
                  <a:cubicBezTo>
                    <a:pt x="223" y="19"/>
                    <a:pt x="223" y="19"/>
                    <a:pt x="223" y="19"/>
                  </a:cubicBezTo>
                  <a:cubicBezTo>
                    <a:pt x="210" y="19"/>
                    <a:pt x="210" y="19"/>
                    <a:pt x="210" y="19"/>
                  </a:cubicBezTo>
                  <a:cubicBezTo>
                    <a:pt x="210" y="10"/>
                    <a:pt x="210" y="10"/>
                    <a:pt x="210" y="10"/>
                  </a:cubicBezTo>
                  <a:cubicBezTo>
                    <a:pt x="210" y="4"/>
                    <a:pt x="205" y="0"/>
                    <a:pt x="200" y="0"/>
                  </a:cubicBezTo>
                  <a:cubicBezTo>
                    <a:pt x="198" y="0"/>
                    <a:pt x="198" y="0"/>
                    <a:pt x="198" y="0"/>
                  </a:cubicBezTo>
                  <a:cubicBezTo>
                    <a:pt x="193" y="0"/>
                    <a:pt x="189" y="4"/>
                    <a:pt x="189" y="10"/>
                  </a:cubicBezTo>
                  <a:cubicBezTo>
                    <a:pt x="189" y="19"/>
                    <a:pt x="189" y="19"/>
                    <a:pt x="189" y="19"/>
                  </a:cubicBezTo>
                  <a:cubicBezTo>
                    <a:pt x="161" y="19"/>
                    <a:pt x="161" y="19"/>
                    <a:pt x="161" y="19"/>
                  </a:cubicBezTo>
                  <a:cubicBezTo>
                    <a:pt x="161" y="10"/>
                    <a:pt x="161" y="10"/>
                    <a:pt x="161" y="10"/>
                  </a:cubicBezTo>
                  <a:cubicBezTo>
                    <a:pt x="161" y="4"/>
                    <a:pt x="157" y="0"/>
                    <a:pt x="152" y="0"/>
                  </a:cubicBezTo>
                  <a:cubicBezTo>
                    <a:pt x="150" y="0"/>
                    <a:pt x="150" y="0"/>
                    <a:pt x="150" y="0"/>
                  </a:cubicBezTo>
                  <a:cubicBezTo>
                    <a:pt x="145" y="0"/>
                    <a:pt x="140" y="4"/>
                    <a:pt x="140" y="10"/>
                  </a:cubicBezTo>
                  <a:cubicBezTo>
                    <a:pt x="140" y="19"/>
                    <a:pt x="140" y="19"/>
                    <a:pt x="140" y="19"/>
                  </a:cubicBezTo>
                  <a:cubicBezTo>
                    <a:pt x="113" y="19"/>
                    <a:pt x="113" y="19"/>
                    <a:pt x="113" y="19"/>
                  </a:cubicBezTo>
                  <a:cubicBezTo>
                    <a:pt x="113" y="10"/>
                    <a:pt x="113" y="10"/>
                    <a:pt x="113" y="10"/>
                  </a:cubicBezTo>
                  <a:cubicBezTo>
                    <a:pt x="113" y="4"/>
                    <a:pt x="109" y="0"/>
                    <a:pt x="104" y="0"/>
                  </a:cubicBezTo>
                  <a:cubicBezTo>
                    <a:pt x="102" y="0"/>
                    <a:pt x="102" y="0"/>
                    <a:pt x="102" y="0"/>
                  </a:cubicBezTo>
                  <a:cubicBezTo>
                    <a:pt x="97" y="0"/>
                    <a:pt x="92" y="4"/>
                    <a:pt x="92" y="10"/>
                  </a:cubicBezTo>
                  <a:cubicBezTo>
                    <a:pt x="92" y="19"/>
                    <a:pt x="92" y="19"/>
                    <a:pt x="92" y="19"/>
                  </a:cubicBezTo>
                  <a:cubicBezTo>
                    <a:pt x="65" y="19"/>
                    <a:pt x="65" y="19"/>
                    <a:pt x="65" y="19"/>
                  </a:cubicBezTo>
                  <a:cubicBezTo>
                    <a:pt x="65" y="10"/>
                    <a:pt x="65" y="10"/>
                    <a:pt x="65" y="10"/>
                  </a:cubicBezTo>
                  <a:cubicBezTo>
                    <a:pt x="65" y="4"/>
                    <a:pt x="61" y="0"/>
                    <a:pt x="56" y="0"/>
                  </a:cubicBezTo>
                  <a:cubicBezTo>
                    <a:pt x="54" y="0"/>
                    <a:pt x="54" y="0"/>
                    <a:pt x="54" y="0"/>
                  </a:cubicBezTo>
                  <a:cubicBezTo>
                    <a:pt x="48" y="0"/>
                    <a:pt x="44" y="4"/>
                    <a:pt x="44" y="10"/>
                  </a:cubicBezTo>
                  <a:cubicBezTo>
                    <a:pt x="44" y="19"/>
                    <a:pt x="44" y="19"/>
                    <a:pt x="44" y="19"/>
                  </a:cubicBezTo>
                  <a:cubicBezTo>
                    <a:pt x="0" y="19"/>
                    <a:pt x="0" y="19"/>
                    <a:pt x="0" y="19"/>
                  </a:cubicBezTo>
                  <a:cubicBezTo>
                    <a:pt x="0" y="298"/>
                    <a:pt x="0" y="298"/>
                    <a:pt x="0" y="298"/>
                  </a:cubicBezTo>
                  <a:cubicBezTo>
                    <a:pt x="251" y="298"/>
                    <a:pt x="251" y="298"/>
                    <a:pt x="251" y="298"/>
                  </a:cubicBezTo>
                  <a:cubicBezTo>
                    <a:pt x="251" y="199"/>
                    <a:pt x="251" y="199"/>
                    <a:pt x="251" y="199"/>
                  </a:cubicBezTo>
                  <a:cubicBezTo>
                    <a:pt x="233" y="218"/>
                    <a:pt x="233" y="218"/>
                    <a:pt x="233" y="218"/>
                  </a:cubicBezTo>
                  <a:lnTo>
                    <a:pt x="233" y="2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243953632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2#本章总结">
    <p:spTree>
      <p:nvGrpSpPr>
        <p:cNvPr id="1" name=""/>
        <p:cNvGrpSpPr/>
        <p:nvPr/>
      </p:nvGrpSpPr>
      <p:grpSpPr>
        <a:xfrm>
          <a:off x="0" y="0"/>
          <a:ext cx="0" cy="0"/>
          <a:chOff x="0" y="0"/>
          <a:chExt cx="0" cy="0"/>
        </a:xfrm>
      </p:grpSpPr>
      <p:sp>
        <p:nvSpPr>
          <p:cNvPr id="9" name="TextBox 10">
            <a:extLst>
              <a:ext uri="{FF2B5EF4-FFF2-40B4-BE49-F238E27FC236}">
                <a16:creationId xmlns:a16="http://schemas.microsoft.com/office/drawing/2014/main" id="{18ED692C-39CB-4AC0-81F6-D21CDD086EE4}"/>
              </a:ext>
            </a:extLst>
          </p:cNvPr>
          <p:cNvSpPr txBox="1"/>
          <p:nvPr userDrawn="1"/>
        </p:nvSpPr>
        <p:spPr bwMode="auto">
          <a:xfrm>
            <a:off x="1595500" y="408779"/>
            <a:ext cx="2412268" cy="639559"/>
          </a:xfrm>
          <a:prstGeom prst="rect">
            <a:avLst/>
          </a:prstGeom>
          <a:noFill/>
          <a:ln w="9525">
            <a:noFill/>
            <a:miter lim="800000"/>
            <a:headEnd/>
            <a:tailEnd/>
          </a:ln>
        </p:spPr>
        <p:txBody>
          <a:bodyPr wrap="square" lIns="99980" tIns="49987" rIns="99980" bIns="49987" rtlCol="0">
            <a:spAutoFit/>
          </a:bodyPr>
          <a:lstStyle/>
          <a:p>
            <a:pPr algn="l" defTabSz="1001624" rtl="0" eaLnBrk="0" fontAlgn="ctr" hangingPunct="0">
              <a:spcBef>
                <a:spcPct val="0"/>
              </a:spcBef>
              <a:spcAft>
                <a:spcPct val="0"/>
              </a:spcAft>
            </a:pPr>
            <a:r>
              <a:rPr lang="en-US" altLang="zh-CN" sz="3500" b="1" kern="1200"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Summary</a:t>
            </a:r>
          </a:p>
        </p:txBody>
      </p:sp>
      <p:sp>
        <p:nvSpPr>
          <p:cNvPr id="11"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2"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3" name="组合 12"/>
          <p:cNvGrpSpPr/>
          <p:nvPr userDrawn="1"/>
        </p:nvGrpSpPr>
        <p:grpSpPr>
          <a:xfrm>
            <a:off x="515380" y="490848"/>
            <a:ext cx="470694" cy="475421"/>
            <a:chOff x="5540375" y="2868613"/>
            <a:chExt cx="1106488" cy="1117600"/>
          </a:xfrm>
          <a:solidFill>
            <a:schemeClr val="bg1"/>
          </a:solidFill>
        </p:grpSpPr>
        <p:sp>
          <p:nvSpPr>
            <p:cNvPr id="14" name="Freeform 6"/>
            <p:cNvSpPr>
              <a:spLocks/>
            </p:cNvSpPr>
            <p:nvPr/>
          </p:nvSpPr>
          <p:spPr bwMode="auto">
            <a:xfrm>
              <a:off x="5970588" y="3251201"/>
              <a:ext cx="676275" cy="517525"/>
            </a:xfrm>
            <a:custGeom>
              <a:avLst/>
              <a:gdLst>
                <a:gd name="T0" fmla="*/ 40 w 180"/>
                <a:gd name="T1" fmla="*/ 42 h 138"/>
                <a:gd name="T2" fmla="*/ 27 w 180"/>
                <a:gd name="T3" fmla="*/ 42 h 138"/>
                <a:gd name="T4" fmla="*/ 3 w 180"/>
                <a:gd name="T5" fmla="*/ 66 h 138"/>
                <a:gd name="T6" fmla="*/ 3 w 180"/>
                <a:gd name="T7" fmla="*/ 79 h 138"/>
                <a:gd name="T8" fmla="*/ 59 w 180"/>
                <a:gd name="T9" fmla="*/ 135 h 138"/>
                <a:gd name="T10" fmla="*/ 72 w 180"/>
                <a:gd name="T11" fmla="*/ 135 h 138"/>
                <a:gd name="T12" fmla="*/ 176 w 180"/>
                <a:gd name="T13" fmla="*/ 31 h 138"/>
                <a:gd name="T14" fmla="*/ 176 w 180"/>
                <a:gd name="T15" fmla="*/ 18 h 138"/>
                <a:gd name="T16" fmla="*/ 162 w 180"/>
                <a:gd name="T17" fmla="*/ 4 h 138"/>
                <a:gd name="T18" fmla="*/ 149 w 180"/>
                <a:gd name="T19" fmla="*/ 3 h 138"/>
                <a:gd name="T20" fmla="*/ 74 w 180"/>
                <a:gd name="T21" fmla="*/ 66 h 138"/>
                <a:gd name="T22" fmla="*/ 60 w 180"/>
                <a:gd name="T23" fmla="*/ 65 h 138"/>
                <a:gd name="T24" fmla="*/ 40 w 180"/>
                <a:gd name="T25" fmla="*/ 4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0" h="138">
                  <a:moveTo>
                    <a:pt x="40" y="42"/>
                  </a:moveTo>
                  <a:cubicBezTo>
                    <a:pt x="36" y="39"/>
                    <a:pt x="30" y="38"/>
                    <a:pt x="27" y="42"/>
                  </a:cubicBezTo>
                  <a:cubicBezTo>
                    <a:pt x="3" y="66"/>
                    <a:pt x="3" y="66"/>
                    <a:pt x="3" y="66"/>
                  </a:cubicBezTo>
                  <a:cubicBezTo>
                    <a:pt x="0" y="69"/>
                    <a:pt x="0" y="75"/>
                    <a:pt x="3" y="79"/>
                  </a:cubicBezTo>
                  <a:cubicBezTo>
                    <a:pt x="59" y="135"/>
                    <a:pt x="59" y="135"/>
                    <a:pt x="59" y="135"/>
                  </a:cubicBezTo>
                  <a:cubicBezTo>
                    <a:pt x="63" y="138"/>
                    <a:pt x="69" y="138"/>
                    <a:pt x="72" y="135"/>
                  </a:cubicBezTo>
                  <a:cubicBezTo>
                    <a:pt x="176" y="31"/>
                    <a:pt x="176" y="31"/>
                    <a:pt x="176" y="31"/>
                  </a:cubicBezTo>
                  <a:cubicBezTo>
                    <a:pt x="179" y="27"/>
                    <a:pt x="180" y="21"/>
                    <a:pt x="176" y="18"/>
                  </a:cubicBezTo>
                  <a:cubicBezTo>
                    <a:pt x="162" y="4"/>
                    <a:pt x="162" y="4"/>
                    <a:pt x="162" y="4"/>
                  </a:cubicBezTo>
                  <a:cubicBezTo>
                    <a:pt x="159" y="0"/>
                    <a:pt x="153" y="0"/>
                    <a:pt x="149" y="3"/>
                  </a:cubicBezTo>
                  <a:cubicBezTo>
                    <a:pt x="74" y="66"/>
                    <a:pt x="74" y="66"/>
                    <a:pt x="74" y="66"/>
                  </a:cubicBezTo>
                  <a:cubicBezTo>
                    <a:pt x="70" y="69"/>
                    <a:pt x="64" y="68"/>
                    <a:pt x="60" y="65"/>
                  </a:cubicBezTo>
                  <a:lnTo>
                    <a:pt x="4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5" name="Freeform 7"/>
            <p:cNvSpPr>
              <a:spLocks/>
            </p:cNvSpPr>
            <p:nvPr/>
          </p:nvSpPr>
          <p:spPr bwMode="auto">
            <a:xfrm>
              <a:off x="5540375" y="2868613"/>
              <a:ext cx="941388" cy="1117600"/>
            </a:xfrm>
            <a:custGeom>
              <a:avLst/>
              <a:gdLst>
                <a:gd name="T0" fmla="*/ 233 w 251"/>
                <a:gd name="T1" fmla="*/ 279 h 298"/>
                <a:gd name="T2" fmla="*/ 19 w 251"/>
                <a:gd name="T3" fmla="*/ 279 h 298"/>
                <a:gd name="T4" fmla="*/ 19 w 251"/>
                <a:gd name="T5" fmla="*/ 38 h 298"/>
                <a:gd name="T6" fmla="*/ 44 w 251"/>
                <a:gd name="T7" fmla="*/ 38 h 298"/>
                <a:gd name="T8" fmla="*/ 44 w 251"/>
                <a:gd name="T9" fmla="*/ 47 h 298"/>
                <a:gd name="T10" fmla="*/ 54 w 251"/>
                <a:gd name="T11" fmla="*/ 57 h 298"/>
                <a:gd name="T12" fmla="*/ 56 w 251"/>
                <a:gd name="T13" fmla="*/ 57 h 298"/>
                <a:gd name="T14" fmla="*/ 65 w 251"/>
                <a:gd name="T15" fmla="*/ 47 h 298"/>
                <a:gd name="T16" fmla="*/ 65 w 251"/>
                <a:gd name="T17" fmla="*/ 38 h 298"/>
                <a:gd name="T18" fmla="*/ 92 w 251"/>
                <a:gd name="T19" fmla="*/ 38 h 298"/>
                <a:gd name="T20" fmla="*/ 92 w 251"/>
                <a:gd name="T21" fmla="*/ 47 h 298"/>
                <a:gd name="T22" fmla="*/ 102 w 251"/>
                <a:gd name="T23" fmla="*/ 57 h 298"/>
                <a:gd name="T24" fmla="*/ 104 w 251"/>
                <a:gd name="T25" fmla="*/ 57 h 298"/>
                <a:gd name="T26" fmla="*/ 113 w 251"/>
                <a:gd name="T27" fmla="*/ 47 h 298"/>
                <a:gd name="T28" fmla="*/ 113 w 251"/>
                <a:gd name="T29" fmla="*/ 38 h 298"/>
                <a:gd name="T30" fmla="*/ 140 w 251"/>
                <a:gd name="T31" fmla="*/ 38 h 298"/>
                <a:gd name="T32" fmla="*/ 140 w 251"/>
                <a:gd name="T33" fmla="*/ 47 h 298"/>
                <a:gd name="T34" fmla="*/ 150 w 251"/>
                <a:gd name="T35" fmla="*/ 57 h 298"/>
                <a:gd name="T36" fmla="*/ 152 w 251"/>
                <a:gd name="T37" fmla="*/ 57 h 298"/>
                <a:gd name="T38" fmla="*/ 161 w 251"/>
                <a:gd name="T39" fmla="*/ 47 h 298"/>
                <a:gd name="T40" fmla="*/ 161 w 251"/>
                <a:gd name="T41" fmla="*/ 38 h 298"/>
                <a:gd name="T42" fmla="*/ 189 w 251"/>
                <a:gd name="T43" fmla="*/ 38 h 298"/>
                <a:gd name="T44" fmla="*/ 189 w 251"/>
                <a:gd name="T45" fmla="*/ 47 h 298"/>
                <a:gd name="T46" fmla="*/ 198 w 251"/>
                <a:gd name="T47" fmla="*/ 57 h 298"/>
                <a:gd name="T48" fmla="*/ 200 w 251"/>
                <a:gd name="T49" fmla="*/ 57 h 298"/>
                <a:gd name="T50" fmla="*/ 210 w 251"/>
                <a:gd name="T51" fmla="*/ 47 h 298"/>
                <a:gd name="T52" fmla="*/ 210 w 251"/>
                <a:gd name="T53" fmla="*/ 38 h 298"/>
                <a:gd name="T54" fmla="*/ 215 w 251"/>
                <a:gd name="T55" fmla="*/ 38 h 298"/>
                <a:gd name="T56" fmla="*/ 233 w 251"/>
                <a:gd name="T57" fmla="*/ 55 h 298"/>
                <a:gd name="T58" fmla="*/ 233 w 251"/>
                <a:gd name="T59" fmla="*/ 114 h 298"/>
                <a:gd name="T60" fmla="*/ 251 w 251"/>
                <a:gd name="T61" fmla="*/ 98 h 298"/>
                <a:gd name="T62" fmla="*/ 251 w 251"/>
                <a:gd name="T63" fmla="*/ 47 h 298"/>
                <a:gd name="T64" fmla="*/ 223 w 251"/>
                <a:gd name="T65" fmla="*/ 19 h 298"/>
                <a:gd name="T66" fmla="*/ 210 w 251"/>
                <a:gd name="T67" fmla="*/ 19 h 298"/>
                <a:gd name="T68" fmla="*/ 210 w 251"/>
                <a:gd name="T69" fmla="*/ 10 h 298"/>
                <a:gd name="T70" fmla="*/ 200 w 251"/>
                <a:gd name="T71" fmla="*/ 0 h 298"/>
                <a:gd name="T72" fmla="*/ 198 w 251"/>
                <a:gd name="T73" fmla="*/ 0 h 298"/>
                <a:gd name="T74" fmla="*/ 189 w 251"/>
                <a:gd name="T75" fmla="*/ 10 h 298"/>
                <a:gd name="T76" fmla="*/ 189 w 251"/>
                <a:gd name="T77" fmla="*/ 19 h 298"/>
                <a:gd name="T78" fmla="*/ 161 w 251"/>
                <a:gd name="T79" fmla="*/ 19 h 298"/>
                <a:gd name="T80" fmla="*/ 161 w 251"/>
                <a:gd name="T81" fmla="*/ 10 h 298"/>
                <a:gd name="T82" fmla="*/ 152 w 251"/>
                <a:gd name="T83" fmla="*/ 0 h 298"/>
                <a:gd name="T84" fmla="*/ 150 w 251"/>
                <a:gd name="T85" fmla="*/ 0 h 298"/>
                <a:gd name="T86" fmla="*/ 140 w 251"/>
                <a:gd name="T87" fmla="*/ 10 h 298"/>
                <a:gd name="T88" fmla="*/ 140 w 251"/>
                <a:gd name="T89" fmla="*/ 19 h 298"/>
                <a:gd name="T90" fmla="*/ 113 w 251"/>
                <a:gd name="T91" fmla="*/ 19 h 298"/>
                <a:gd name="T92" fmla="*/ 113 w 251"/>
                <a:gd name="T93" fmla="*/ 10 h 298"/>
                <a:gd name="T94" fmla="*/ 104 w 251"/>
                <a:gd name="T95" fmla="*/ 0 h 298"/>
                <a:gd name="T96" fmla="*/ 102 w 251"/>
                <a:gd name="T97" fmla="*/ 0 h 298"/>
                <a:gd name="T98" fmla="*/ 92 w 251"/>
                <a:gd name="T99" fmla="*/ 10 h 298"/>
                <a:gd name="T100" fmla="*/ 92 w 251"/>
                <a:gd name="T101" fmla="*/ 19 h 298"/>
                <a:gd name="T102" fmla="*/ 65 w 251"/>
                <a:gd name="T103" fmla="*/ 19 h 298"/>
                <a:gd name="T104" fmla="*/ 65 w 251"/>
                <a:gd name="T105" fmla="*/ 10 h 298"/>
                <a:gd name="T106" fmla="*/ 56 w 251"/>
                <a:gd name="T107" fmla="*/ 0 h 298"/>
                <a:gd name="T108" fmla="*/ 54 w 251"/>
                <a:gd name="T109" fmla="*/ 0 h 298"/>
                <a:gd name="T110" fmla="*/ 44 w 251"/>
                <a:gd name="T111" fmla="*/ 10 h 298"/>
                <a:gd name="T112" fmla="*/ 44 w 251"/>
                <a:gd name="T113" fmla="*/ 19 h 298"/>
                <a:gd name="T114" fmla="*/ 0 w 251"/>
                <a:gd name="T115" fmla="*/ 19 h 298"/>
                <a:gd name="T116" fmla="*/ 0 w 251"/>
                <a:gd name="T117" fmla="*/ 298 h 298"/>
                <a:gd name="T118" fmla="*/ 251 w 251"/>
                <a:gd name="T119" fmla="*/ 298 h 298"/>
                <a:gd name="T120" fmla="*/ 251 w 251"/>
                <a:gd name="T121" fmla="*/ 199 h 298"/>
                <a:gd name="T122" fmla="*/ 233 w 251"/>
                <a:gd name="T123" fmla="*/ 218 h 298"/>
                <a:gd name="T124" fmla="*/ 233 w 251"/>
                <a:gd name="T125" fmla="*/ 279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51" h="298">
                  <a:moveTo>
                    <a:pt x="233" y="279"/>
                  </a:moveTo>
                  <a:cubicBezTo>
                    <a:pt x="19" y="279"/>
                    <a:pt x="19" y="279"/>
                    <a:pt x="19" y="279"/>
                  </a:cubicBezTo>
                  <a:cubicBezTo>
                    <a:pt x="19" y="38"/>
                    <a:pt x="19" y="38"/>
                    <a:pt x="19" y="38"/>
                  </a:cubicBezTo>
                  <a:cubicBezTo>
                    <a:pt x="44" y="38"/>
                    <a:pt x="44" y="38"/>
                    <a:pt x="44" y="38"/>
                  </a:cubicBezTo>
                  <a:cubicBezTo>
                    <a:pt x="44" y="47"/>
                    <a:pt x="44" y="47"/>
                    <a:pt x="44" y="47"/>
                  </a:cubicBezTo>
                  <a:cubicBezTo>
                    <a:pt x="44" y="52"/>
                    <a:pt x="48" y="57"/>
                    <a:pt x="54" y="57"/>
                  </a:cubicBezTo>
                  <a:cubicBezTo>
                    <a:pt x="56" y="57"/>
                    <a:pt x="56" y="57"/>
                    <a:pt x="56" y="57"/>
                  </a:cubicBezTo>
                  <a:cubicBezTo>
                    <a:pt x="61" y="57"/>
                    <a:pt x="65" y="52"/>
                    <a:pt x="65" y="47"/>
                  </a:cubicBezTo>
                  <a:cubicBezTo>
                    <a:pt x="65" y="38"/>
                    <a:pt x="65" y="38"/>
                    <a:pt x="65" y="38"/>
                  </a:cubicBezTo>
                  <a:cubicBezTo>
                    <a:pt x="92" y="38"/>
                    <a:pt x="92" y="38"/>
                    <a:pt x="92" y="38"/>
                  </a:cubicBezTo>
                  <a:cubicBezTo>
                    <a:pt x="92" y="47"/>
                    <a:pt x="92" y="47"/>
                    <a:pt x="92" y="47"/>
                  </a:cubicBezTo>
                  <a:cubicBezTo>
                    <a:pt x="92" y="52"/>
                    <a:pt x="97" y="57"/>
                    <a:pt x="102" y="57"/>
                  </a:cubicBezTo>
                  <a:cubicBezTo>
                    <a:pt x="104" y="57"/>
                    <a:pt x="104" y="57"/>
                    <a:pt x="104" y="57"/>
                  </a:cubicBezTo>
                  <a:cubicBezTo>
                    <a:pt x="109" y="57"/>
                    <a:pt x="113" y="52"/>
                    <a:pt x="113" y="47"/>
                  </a:cubicBezTo>
                  <a:cubicBezTo>
                    <a:pt x="113" y="38"/>
                    <a:pt x="113" y="38"/>
                    <a:pt x="113" y="38"/>
                  </a:cubicBezTo>
                  <a:cubicBezTo>
                    <a:pt x="140" y="38"/>
                    <a:pt x="140" y="38"/>
                    <a:pt x="140" y="38"/>
                  </a:cubicBezTo>
                  <a:cubicBezTo>
                    <a:pt x="140" y="47"/>
                    <a:pt x="140" y="47"/>
                    <a:pt x="140" y="47"/>
                  </a:cubicBezTo>
                  <a:cubicBezTo>
                    <a:pt x="140" y="52"/>
                    <a:pt x="145" y="57"/>
                    <a:pt x="150" y="57"/>
                  </a:cubicBezTo>
                  <a:cubicBezTo>
                    <a:pt x="152" y="57"/>
                    <a:pt x="152" y="57"/>
                    <a:pt x="152" y="57"/>
                  </a:cubicBezTo>
                  <a:cubicBezTo>
                    <a:pt x="157" y="57"/>
                    <a:pt x="161" y="52"/>
                    <a:pt x="161" y="47"/>
                  </a:cubicBezTo>
                  <a:cubicBezTo>
                    <a:pt x="161" y="38"/>
                    <a:pt x="161" y="38"/>
                    <a:pt x="161" y="38"/>
                  </a:cubicBezTo>
                  <a:cubicBezTo>
                    <a:pt x="189" y="38"/>
                    <a:pt x="189" y="38"/>
                    <a:pt x="189" y="38"/>
                  </a:cubicBezTo>
                  <a:cubicBezTo>
                    <a:pt x="189" y="47"/>
                    <a:pt x="189" y="47"/>
                    <a:pt x="189" y="47"/>
                  </a:cubicBezTo>
                  <a:cubicBezTo>
                    <a:pt x="189" y="52"/>
                    <a:pt x="193" y="57"/>
                    <a:pt x="198" y="57"/>
                  </a:cubicBezTo>
                  <a:cubicBezTo>
                    <a:pt x="200" y="57"/>
                    <a:pt x="200" y="57"/>
                    <a:pt x="200" y="57"/>
                  </a:cubicBezTo>
                  <a:cubicBezTo>
                    <a:pt x="205" y="57"/>
                    <a:pt x="210" y="52"/>
                    <a:pt x="210" y="47"/>
                  </a:cubicBezTo>
                  <a:cubicBezTo>
                    <a:pt x="210" y="38"/>
                    <a:pt x="210" y="38"/>
                    <a:pt x="210" y="38"/>
                  </a:cubicBezTo>
                  <a:cubicBezTo>
                    <a:pt x="215" y="38"/>
                    <a:pt x="215" y="38"/>
                    <a:pt x="215" y="38"/>
                  </a:cubicBezTo>
                  <a:cubicBezTo>
                    <a:pt x="233" y="55"/>
                    <a:pt x="233" y="55"/>
                    <a:pt x="233" y="55"/>
                  </a:cubicBezTo>
                  <a:cubicBezTo>
                    <a:pt x="233" y="114"/>
                    <a:pt x="233" y="114"/>
                    <a:pt x="233" y="114"/>
                  </a:cubicBezTo>
                  <a:cubicBezTo>
                    <a:pt x="251" y="98"/>
                    <a:pt x="251" y="98"/>
                    <a:pt x="251" y="98"/>
                  </a:cubicBezTo>
                  <a:cubicBezTo>
                    <a:pt x="251" y="47"/>
                    <a:pt x="251" y="47"/>
                    <a:pt x="251" y="47"/>
                  </a:cubicBezTo>
                  <a:cubicBezTo>
                    <a:pt x="223" y="19"/>
                    <a:pt x="223" y="19"/>
                    <a:pt x="223" y="19"/>
                  </a:cubicBezTo>
                  <a:cubicBezTo>
                    <a:pt x="210" y="19"/>
                    <a:pt x="210" y="19"/>
                    <a:pt x="210" y="19"/>
                  </a:cubicBezTo>
                  <a:cubicBezTo>
                    <a:pt x="210" y="10"/>
                    <a:pt x="210" y="10"/>
                    <a:pt x="210" y="10"/>
                  </a:cubicBezTo>
                  <a:cubicBezTo>
                    <a:pt x="210" y="4"/>
                    <a:pt x="205" y="0"/>
                    <a:pt x="200" y="0"/>
                  </a:cubicBezTo>
                  <a:cubicBezTo>
                    <a:pt x="198" y="0"/>
                    <a:pt x="198" y="0"/>
                    <a:pt x="198" y="0"/>
                  </a:cubicBezTo>
                  <a:cubicBezTo>
                    <a:pt x="193" y="0"/>
                    <a:pt x="189" y="4"/>
                    <a:pt x="189" y="10"/>
                  </a:cubicBezTo>
                  <a:cubicBezTo>
                    <a:pt x="189" y="19"/>
                    <a:pt x="189" y="19"/>
                    <a:pt x="189" y="19"/>
                  </a:cubicBezTo>
                  <a:cubicBezTo>
                    <a:pt x="161" y="19"/>
                    <a:pt x="161" y="19"/>
                    <a:pt x="161" y="19"/>
                  </a:cubicBezTo>
                  <a:cubicBezTo>
                    <a:pt x="161" y="10"/>
                    <a:pt x="161" y="10"/>
                    <a:pt x="161" y="10"/>
                  </a:cubicBezTo>
                  <a:cubicBezTo>
                    <a:pt x="161" y="4"/>
                    <a:pt x="157" y="0"/>
                    <a:pt x="152" y="0"/>
                  </a:cubicBezTo>
                  <a:cubicBezTo>
                    <a:pt x="150" y="0"/>
                    <a:pt x="150" y="0"/>
                    <a:pt x="150" y="0"/>
                  </a:cubicBezTo>
                  <a:cubicBezTo>
                    <a:pt x="145" y="0"/>
                    <a:pt x="140" y="4"/>
                    <a:pt x="140" y="10"/>
                  </a:cubicBezTo>
                  <a:cubicBezTo>
                    <a:pt x="140" y="19"/>
                    <a:pt x="140" y="19"/>
                    <a:pt x="140" y="19"/>
                  </a:cubicBezTo>
                  <a:cubicBezTo>
                    <a:pt x="113" y="19"/>
                    <a:pt x="113" y="19"/>
                    <a:pt x="113" y="19"/>
                  </a:cubicBezTo>
                  <a:cubicBezTo>
                    <a:pt x="113" y="10"/>
                    <a:pt x="113" y="10"/>
                    <a:pt x="113" y="10"/>
                  </a:cubicBezTo>
                  <a:cubicBezTo>
                    <a:pt x="113" y="4"/>
                    <a:pt x="109" y="0"/>
                    <a:pt x="104" y="0"/>
                  </a:cubicBezTo>
                  <a:cubicBezTo>
                    <a:pt x="102" y="0"/>
                    <a:pt x="102" y="0"/>
                    <a:pt x="102" y="0"/>
                  </a:cubicBezTo>
                  <a:cubicBezTo>
                    <a:pt x="97" y="0"/>
                    <a:pt x="92" y="4"/>
                    <a:pt x="92" y="10"/>
                  </a:cubicBezTo>
                  <a:cubicBezTo>
                    <a:pt x="92" y="19"/>
                    <a:pt x="92" y="19"/>
                    <a:pt x="92" y="19"/>
                  </a:cubicBezTo>
                  <a:cubicBezTo>
                    <a:pt x="65" y="19"/>
                    <a:pt x="65" y="19"/>
                    <a:pt x="65" y="19"/>
                  </a:cubicBezTo>
                  <a:cubicBezTo>
                    <a:pt x="65" y="10"/>
                    <a:pt x="65" y="10"/>
                    <a:pt x="65" y="10"/>
                  </a:cubicBezTo>
                  <a:cubicBezTo>
                    <a:pt x="65" y="4"/>
                    <a:pt x="61" y="0"/>
                    <a:pt x="56" y="0"/>
                  </a:cubicBezTo>
                  <a:cubicBezTo>
                    <a:pt x="54" y="0"/>
                    <a:pt x="54" y="0"/>
                    <a:pt x="54" y="0"/>
                  </a:cubicBezTo>
                  <a:cubicBezTo>
                    <a:pt x="48" y="0"/>
                    <a:pt x="44" y="4"/>
                    <a:pt x="44" y="10"/>
                  </a:cubicBezTo>
                  <a:cubicBezTo>
                    <a:pt x="44" y="19"/>
                    <a:pt x="44" y="19"/>
                    <a:pt x="44" y="19"/>
                  </a:cubicBezTo>
                  <a:cubicBezTo>
                    <a:pt x="0" y="19"/>
                    <a:pt x="0" y="19"/>
                    <a:pt x="0" y="19"/>
                  </a:cubicBezTo>
                  <a:cubicBezTo>
                    <a:pt x="0" y="298"/>
                    <a:pt x="0" y="298"/>
                    <a:pt x="0" y="298"/>
                  </a:cubicBezTo>
                  <a:cubicBezTo>
                    <a:pt x="251" y="298"/>
                    <a:pt x="251" y="298"/>
                    <a:pt x="251" y="298"/>
                  </a:cubicBezTo>
                  <a:cubicBezTo>
                    <a:pt x="251" y="199"/>
                    <a:pt x="251" y="199"/>
                    <a:pt x="251" y="199"/>
                  </a:cubicBezTo>
                  <a:cubicBezTo>
                    <a:pt x="233" y="218"/>
                    <a:pt x="233" y="218"/>
                    <a:pt x="233" y="218"/>
                  </a:cubicBezTo>
                  <a:lnTo>
                    <a:pt x="233" y="2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16" name="文本占位符 6"/>
          <p:cNvSpPr>
            <a:spLocks noGrp="1"/>
          </p:cNvSpPr>
          <p:nvPr>
            <p:ph type="body" sz="quarter" idx="11" hasCustomPrompt="1"/>
          </p:nvPr>
        </p:nvSpPr>
        <p:spPr>
          <a:xfrm>
            <a:off x="451879" y="1241721"/>
            <a:ext cx="11306174" cy="4680000"/>
          </a:xfrm>
          <a:prstGeom prst="rect">
            <a:avLst/>
          </a:prstGeom>
        </p:spPr>
        <p:txBody>
          <a:bodyPr/>
          <a:lstStyle>
            <a:lvl1pPr algn="just" fontAlgn="auto">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fontAlgn="auto">
              <a:defRPr baseline="0">
                <a:latin typeface="Huawei Sans" panose="020C0503030203020204" pitchFamily="34" charset="0"/>
              </a:defRPr>
            </a:lvl2pPr>
            <a:lvl3pPr fontAlgn="auto">
              <a:defRPr baseline="0">
                <a:latin typeface="Huawei Sans" panose="020C0503030203020204" pitchFamily="34" charset="0"/>
              </a:defRPr>
            </a:lvl3pPr>
            <a:lvl4pPr fontAlgn="auto">
              <a:defRPr baseline="0">
                <a:latin typeface="Huawei Sans" panose="020C0503030203020204" pitchFamily="34" charset="0"/>
              </a:defRPr>
            </a:lvl4pPr>
            <a:lvl5pPr fontAlgn="auto">
              <a:buNone/>
              <a:defRPr baseline="0">
                <a:latin typeface="Huawei Sans" panose="020C0503030203020204" pitchFamily="34" charset="0"/>
              </a:defRPr>
            </a:lvl5pPr>
          </a:lstStyle>
          <a:p>
            <a:pPr lvl="0"/>
            <a:r>
              <a:rPr lang="en-US" altLang="zh-CN" dirty="0"/>
              <a:t>Click to edit</a:t>
            </a:r>
            <a:endParaRPr lang="zh-CN" altLang="en-US"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extLst>
      <p:ext uri="{BB962C8B-B14F-4D97-AF65-F5344CB8AC3E}">
        <p14:creationId xmlns:p14="http://schemas.microsoft.com/office/powerpoint/2010/main" val="237657436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3#更多信息(可选)">
    <p:spTree>
      <p:nvGrpSpPr>
        <p:cNvPr id="1" name=""/>
        <p:cNvGrpSpPr/>
        <p:nvPr/>
      </p:nvGrpSpPr>
      <p:grpSpPr>
        <a:xfrm>
          <a:off x="0" y="0"/>
          <a:ext cx="0" cy="0"/>
          <a:chOff x="0" y="0"/>
          <a:chExt cx="0" cy="0"/>
        </a:xfrm>
      </p:grpSpPr>
      <p:sp>
        <p:nvSpPr>
          <p:cNvPr id="12" name="文本占位符 6"/>
          <p:cNvSpPr>
            <a:spLocks noGrp="1"/>
          </p:cNvSpPr>
          <p:nvPr>
            <p:ph type="body" sz="quarter" idx="10" hasCustomPrompt="1"/>
          </p:nvPr>
        </p:nvSpPr>
        <p:spPr>
          <a:xfrm>
            <a:off x="451878" y="1242452"/>
            <a:ext cx="11306175" cy="4680000"/>
          </a:xfrm>
          <a:prstGeom prst="rect">
            <a:avLst/>
          </a:prstGeom>
        </p:spPr>
        <p:txBody>
          <a:bodyPr/>
          <a:lstStyle>
            <a:lvl1pPr algn="just" fontAlgn="auto">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r>
              <a:rPr lang="en-US" altLang="zh-CN" dirty="0"/>
              <a:t>More information for trainees</a:t>
            </a:r>
            <a:endParaRPr lang="zh-CN" altLang="en-US" dirty="0"/>
          </a:p>
        </p:txBody>
      </p:sp>
      <p:sp>
        <p:nvSpPr>
          <p:cNvPr id="13" name="TextBox 10">
            <a:extLst>
              <a:ext uri="{FF2B5EF4-FFF2-40B4-BE49-F238E27FC236}">
                <a16:creationId xmlns:a16="http://schemas.microsoft.com/office/drawing/2014/main" id="{18ED692C-39CB-4AC0-81F6-D21CDD086EE4}"/>
              </a:ext>
            </a:extLst>
          </p:cNvPr>
          <p:cNvSpPr txBox="1"/>
          <p:nvPr userDrawn="1"/>
        </p:nvSpPr>
        <p:spPr bwMode="auto">
          <a:xfrm>
            <a:off x="1595500" y="408779"/>
            <a:ext cx="5040560" cy="639559"/>
          </a:xfrm>
          <a:prstGeom prst="rect">
            <a:avLst/>
          </a:prstGeom>
          <a:noFill/>
          <a:ln w="9525">
            <a:noFill/>
            <a:miter lim="800000"/>
            <a:headEnd/>
            <a:tailEnd/>
          </a:ln>
        </p:spPr>
        <p:txBody>
          <a:bodyPr wrap="square" lIns="99980" tIns="49987" rIns="99980" bIns="49987" rtlCol="0">
            <a:spAutoFit/>
          </a:bodyPr>
          <a:lstStyle/>
          <a:p>
            <a:pPr algn="l" defTabSz="1001624" rtl="0" eaLnBrk="0" fontAlgn="ctr" hangingPunct="0">
              <a:spcBef>
                <a:spcPct val="0"/>
              </a:spcBef>
              <a:spcAft>
                <a:spcPct val="0"/>
              </a:spcAft>
            </a:pPr>
            <a:r>
              <a:rPr lang="en-US" altLang="zh-CN" sz="3500" b="1" kern="1200"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More Information</a:t>
            </a:r>
          </a:p>
        </p:txBody>
      </p:sp>
      <p:sp>
        <p:nvSpPr>
          <p:cNvPr id="14"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5"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6" name="组合 15"/>
          <p:cNvGrpSpPr/>
          <p:nvPr userDrawn="1"/>
        </p:nvGrpSpPr>
        <p:grpSpPr>
          <a:xfrm>
            <a:off x="479376" y="480268"/>
            <a:ext cx="496581" cy="496581"/>
            <a:chOff x="4485904" y="3429000"/>
            <a:chExt cx="2003425" cy="2003425"/>
          </a:xfrm>
          <a:solidFill>
            <a:schemeClr val="bg1"/>
          </a:solidFill>
        </p:grpSpPr>
        <p:sp>
          <p:nvSpPr>
            <p:cNvPr id="17" name="Freeform 6"/>
            <p:cNvSpPr>
              <a:spLocks noEditPoints="1"/>
            </p:cNvSpPr>
            <p:nvPr/>
          </p:nvSpPr>
          <p:spPr bwMode="auto">
            <a:xfrm>
              <a:off x="4485904" y="3429000"/>
              <a:ext cx="2003425" cy="2003425"/>
            </a:xfrm>
            <a:custGeom>
              <a:avLst/>
              <a:gdLst>
                <a:gd name="T0" fmla="*/ 669 w 1338"/>
                <a:gd name="T1" fmla="*/ 0 h 1338"/>
                <a:gd name="T2" fmla="*/ 1338 w 1338"/>
                <a:gd name="T3" fmla="*/ 669 h 1338"/>
                <a:gd name="T4" fmla="*/ 669 w 1338"/>
                <a:gd name="T5" fmla="*/ 1338 h 1338"/>
                <a:gd name="T6" fmla="*/ 0 w 1338"/>
                <a:gd name="T7" fmla="*/ 669 h 1338"/>
                <a:gd name="T8" fmla="*/ 669 w 1338"/>
                <a:gd name="T9" fmla="*/ 0 h 1338"/>
                <a:gd name="T10" fmla="*/ 669 w 1338"/>
                <a:gd name="T11" fmla="*/ 92 h 1338"/>
                <a:gd name="T12" fmla="*/ 1246 w 1338"/>
                <a:gd name="T13" fmla="*/ 669 h 1338"/>
                <a:gd name="T14" fmla="*/ 669 w 1338"/>
                <a:gd name="T15" fmla="*/ 1246 h 1338"/>
                <a:gd name="T16" fmla="*/ 92 w 1338"/>
                <a:gd name="T17" fmla="*/ 669 h 1338"/>
                <a:gd name="T18" fmla="*/ 669 w 1338"/>
                <a:gd name="T19" fmla="*/ 92 h 1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38" h="1338">
                  <a:moveTo>
                    <a:pt x="669" y="0"/>
                  </a:moveTo>
                  <a:cubicBezTo>
                    <a:pt x="1039" y="0"/>
                    <a:pt x="1338" y="299"/>
                    <a:pt x="1338" y="669"/>
                  </a:cubicBezTo>
                  <a:cubicBezTo>
                    <a:pt x="1338" y="1039"/>
                    <a:pt x="1039" y="1338"/>
                    <a:pt x="669" y="1338"/>
                  </a:cubicBezTo>
                  <a:cubicBezTo>
                    <a:pt x="299" y="1338"/>
                    <a:pt x="0" y="1039"/>
                    <a:pt x="0" y="669"/>
                  </a:cubicBezTo>
                  <a:cubicBezTo>
                    <a:pt x="0" y="299"/>
                    <a:pt x="299" y="0"/>
                    <a:pt x="669" y="0"/>
                  </a:cubicBezTo>
                  <a:close/>
                  <a:moveTo>
                    <a:pt x="669" y="92"/>
                  </a:moveTo>
                  <a:cubicBezTo>
                    <a:pt x="988" y="92"/>
                    <a:pt x="1246" y="350"/>
                    <a:pt x="1246" y="669"/>
                  </a:cubicBezTo>
                  <a:cubicBezTo>
                    <a:pt x="1246" y="988"/>
                    <a:pt x="988" y="1246"/>
                    <a:pt x="669" y="1246"/>
                  </a:cubicBezTo>
                  <a:cubicBezTo>
                    <a:pt x="350" y="1246"/>
                    <a:pt x="92" y="988"/>
                    <a:pt x="92" y="669"/>
                  </a:cubicBezTo>
                  <a:cubicBezTo>
                    <a:pt x="92" y="350"/>
                    <a:pt x="350" y="92"/>
                    <a:pt x="669" y="9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8" name="Freeform 7"/>
            <p:cNvSpPr>
              <a:spLocks/>
            </p:cNvSpPr>
            <p:nvPr/>
          </p:nvSpPr>
          <p:spPr bwMode="auto">
            <a:xfrm>
              <a:off x="4978029" y="4324350"/>
              <a:ext cx="212725" cy="212725"/>
            </a:xfrm>
            <a:custGeom>
              <a:avLst/>
              <a:gdLst>
                <a:gd name="T0" fmla="*/ 0 w 142"/>
                <a:gd name="T1" fmla="*/ 72 h 142"/>
                <a:gd name="T2" fmla="*/ 0 w 142"/>
                <a:gd name="T3" fmla="*/ 70 h 142"/>
                <a:gd name="T4" fmla="*/ 71 w 142"/>
                <a:gd name="T5" fmla="*/ 0 h 142"/>
                <a:gd name="T6" fmla="*/ 71 w 142"/>
                <a:gd name="T7" fmla="*/ 0 h 142"/>
                <a:gd name="T8" fmla="*/ 142 w 142"/>
                <a:gd name="T9" fmla="*/ 70 h 142"/>
                <a:gd name="T10" fmla="*/ 142 w 142"/>
                <a:gd name="T11" fmla="*/ 72 h 142"/>
                <a:gd name="T12" fmla="*/ 71 w 142"/>
                <a:gd name="T13" fmla="*/ 142 h 142"/>
                <a:gd name="T14" fmla="*/ 71 w 142"/>
                <a:gd name="T15" fmla="*/ 142 h 142"/>
                <a:gd name="T16" fmla="*/ 0 w 142"/>
                <a:gd name="T17" fmla="*/ 7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2" h="142">
                  <a:moveTo>
                    <a:pt x="0" y="72"/>
                  </a:moveTo>
                  <a:cubicBezTo>
                    <a:pt x="0" y="70"/>
                    <a:pt x="0" y="70"/>
                    <a:pt x="0" y="70"/>
                  </a:cubicBezTo>
                  <a:cubicBezTo>
                    <a:pt x="0" y="32"/>
                    <a:pt x="32" y="0"/>
                    <a:pt x="71" y="0"/>
                  </a:cubicBezTo>
                  <a:cubicBezTo>
                    <a:pt x="71" y="0"/>
                    <a:pt x="71" y="0"/>
                    <a:pt x="71" y="0"/>
                  </a:cubicBezTo>
                  <a:cubicBezTo>
                    <a:pt x="110" y="0"/>
                    <a:pt x="142" y="32"/>
                    <a:pt x="142" y="70"/>
                  </a:cubicBezTo>
                  <a:cubicBezTo>
                    <a:pt x="142" y="72"/>
                    <a:pt x="142" y="72"/>
                    <a:pt x="142" y="72"/>
                  </a:cubicBezTo>
                  <a:cubicBezTo>
                    <a:pt x="142" y="110"/>
                    <a:pt x="110" y="142"/>
                    <a:pt x="71" y="142"/>
                  </a:cubicBezTo>
                  <a:cubicBezTo>
                    <a:pt x="71" y="142"/>
                    <a:pt x="71" y="142"/>
                    <a:pt x="71" y="142"/>
                  </a:cubicBezTo>
                  <a:cubicBezTo>
                    <a:pt x="32" y="142"/>
                    <a:pt x="0" y="110"/>
                    <a:pt x="0"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9" name="Freeform 8"/>
            <p:cNvSpPr>
              <a:spLocks/>
            </p:cNvSpPr>
            <p:nvPr/>
          </p:nvSpPr>
          <p:spPr bwMode="auto">
            <a:xfrm>
              <a:off x="5395542" y="4324350"/>
              <a:ext cx="211138" cy="212725"/>
            </a:xfrm>
            <a:custGeom>
              <a:avLst/>
              <a:gdLst>
                <a:gd name="T0" fmla="*/ 0 w 141"/>
                <a:gd name="T1" fmla="*/ 72 h 142"/>
                <a:gd name="T2" fmla="*/ 0 w 141"/>
                <a:gd name="T3" fmla="*/ 70 h 142"/>
                <a:gd name="T4" fmla="*/ 70 w 141"/>
                <a:gd name="T5" fmla="*/ 0 h 142"/>
                <a:gd name="T6" fmla="*/ 70 w 141"/>
                <a:gd name="T7" fmla="*/ 0 h 142"/>
                <a:gd name="T8" fmla="*/ 141 w 141"/>
                <a:gd name="T9" fmla="*/ 70 h 142"/>
                <a:gd name="T10" fmla="*/ 141 w 141"/>
                <a:gd name="T11" fmla="*/ 72 h 142"/>
                <a:gd name="T12" fmla="*/ 70 w 141"/>
                <a:gd name="T13" fmla="*/ 142 h 142"/>
                <a:gd name="T14" fmla="*/ 70 w 141"/>
                <a:gd name="T15" fmla="*/ 142 h 142"/>
                <a:gd name="T16" fmla="*/ 0 w 141"/>
                <a:gd name="T17" fmla="*/ 7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1" h="142">
                  <a:moveTo>
                    <a:pt x="0" y="72"/>
                  </a:moveTo>
                  <a:cubicBezTo>
                    <a:pt x="0" y="70"/>
                    <a:pt x="0" y="70"/>
                    <a:pt x="0" y="70"/>
                  </a:cubicBezTo>
                  <a:cubicBezTo>
                    <a:pt x="0" y="32"/>
                    <a:pt x="31" y="0"/>
                    <a:pt x="70" y="0"/>
                  </a:cubicBezTo>
                  <a:cubicBezTo>
                    <a:pt x="70" y="0"/>
                    <a:pt x="70" y="0"/>
                    <a:pt x="70" y="0"/>
                  </a:cubicBezTo>
                  <a:cubicBezTo>
                    <a:pt x="109" y="0"/>
                    <a:pt x="141" y="32"/>
                    <a:pt x="141" y="70"/>
                  </a:cubicBezTo>
                  <a:cubicBezTo>
                    <a:pt x="141" y="72"/>
                    <a:pt x="141" y="72"/>
                    <a:pt x="141" y="72"/>
                  </a:cubicBezTo>
                  <a:cubicBezTo>
                    <a:pt x="141" y="110"/>
                    <a:pt x="109" y="142"/>
                    <a:pt x="70" y="142"/>
                  </a:cubicBezTo>
                  <a:cubicBezTo>
                    <a:pt x="70" y="142"/>
                    <a:pt x="70" y="142"/>
                    <a:pt x="70" y="142"/>
                  </a:cubicBezTo>
                  <a:cubicBezTo>
                    <a:pt x="31" y="142"/>
                    <a:pt x="0" y="110"/>
                    <a:pt x="0"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0" name="Freeform 9"/>
            <p:cNvSpPr>
              <a:spLocks/>
            </p:cNvSpPr>
            <p:nvPr/>
          </p:nvSpPr>
          <p:spPr bwMode="auto">
            <a:xfrm>
              <a:off x="5809879" y="4324350"/>
              <a:ext cx="211138" cy="212725"/>
            </a:xfrm>
            <a:custGeom>
              <a:avLst/>
              <a:gdLst>
                <a:gd name="T0" fmla="*/ 0 w 141"/>
                <a:gd name="T1" fmla="*/ 72 h 142"/>
                <a:gd name="T2" fmla="*/ 0 w 141"/>
                <a:gd name="T3" fmla="*/ 70 h 142"/>
                <a:gd name="T4" fmla="*/ 70 w 141"/>
                <a:gd name="T5" fmla="*/ 0 h 142"/>
                <a:gd name="T6" fmla="*/ 70 w 141"/>
                <a:gd name="T7" fmla="*/ 0 h 142"/>
                <a:gd name="T8" fmla="*/ 141 w 141"/>
                <a:gd name="T9" fmla="*/ 70 h 142"/>
                <a:gd name="T10" fmla="*/ 141 w 141"/>
                <a:gd name="T11" fmla="*/ 72 h 142"/>
                <a:gd name="T12" fmla="*/ 70 w 141"/>
                <a:gd name="T13" fmla="*/ 142 h 142"/>
                <a:gd name="T14" fmla="*/ 70 w 141"/>
                <a:gd name="T15" fmla="*/ 142 h 142"/>
                <a:gd name="T16" fmla="*/ 0 w 141"/>
                <a:gd name="T17" fmla="*/ 7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1" h="142">
                  <a:moveTo>
                    <a:pt x="0" y="72"/>
                  </a:moveTo>
                  <a:cubicBezTo>
                    <a:pt x="0" y="70"/>
                    <a:pt x="0" y="70"/>
                    <a:pt x="0" y="70"/>
                  </a:cubicBezTo>
                  <a:cubicBezTo>
                    <a:pt x="0" y="32"/>
                    <a:pt x="32" y="0"/>
                    <a:pt x="70" y="0"/>
                  </a:cubicBezTo>
                  <a:cubicBezTo>
                    <a:pt x="70" y="0"/>
                    <a:pt x="70" y="0"/>
                    <a:pt x="70" y="0"/>
                  </a:cubicBezTo>
                  <a:cubicBezTo>
                    <a:pt x="109" y="0"/>
                    <a:pt x="141" y="32"/>
                    <a:pt x="141" y="70"/>
                  </a:cubicBezTo>
                  <a:cubicBezTo>
                    <a:pt x="141" y="72"/>
                    <a:pt x="141" y="72"/>
                    <a:pt x="141" y="72"/>
                  </a:cubicBezTo>
                  <a:cubicBezTo>
                    <a:pt x="141" y="110"/>
                    <a:pt x="109" y="142"/>
                    <a:pt x="70" y="142"/>
                  </a:cubicBezTo>
                  <a:cubicBezTo>
                    <a:pt x="70" y="142"/>
                    <a:pt x="70" y="142"/>
                    <a:pt x="70" y="142"/>
                  </a:cubicBezTo>
                  <a:cubicBezTo>
                    <a:pt x="32" y="142"/>
                    <a:pt x="0" y="110"/>
                    <a:pt x="0"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326538369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4#学习推荐(可选)">
    <p:spTree>
      <p:nvGrpSpPr>
        <p:cNvPr id="1" name=""/>
        <p:cNvGrpSpPr/>
        <p:nvPr/>
      </p:nvGrpSpPr>
      <p:grpSpPr>
        <a:xfrm>
          <a:off x="0" y="0"/>
          <a:ext cx="0" cy="0"/>
          <a:chOff x="0" y="0"/>
          <a:chExt cx="0" cy="0"/>
        </a:xfrm>
      </p:grpSpPr>
      <p:sp>
        <p:nvSpPr>
          <p:cNvPr id="14" name="文本占位符 6"/>
          <p:cNvSpPr>
            <a:spLocks noGrp="1"/>
          </p:cNvSpPr>
          <p:nvPr>
            <p:ph type="body" sz="quarter" idx="10"/>
          </p:nvPr>
        </p:nvSpPr>
        <p:spPr>
          <a:xfrm>
            <a:off x="451878" y="1242452"/>
            <a:ext cx="11306175" cy="4680000"/>
          </a:xfrm>
          <a:prstGeom prst="rect">
            <a:avLst/>
          </a:prstGeom>
        </p:spPr>
        <p:txBody>
          <a:bodyPr/>
          <a:lstStyle>
            <a:lvl1pPr algn="just" fontAlgn="auto">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endParaRPr lang="zh-CN" altLang="en-US" dirty="0"/>
          </a:p>
        </p:txBody>
      </p:sp>
      <p:sp>
        <p:nvSpPr>
          <p:cNvPr id="15" name="TextBox 10">
            <a:extLst>
              <a:ext uri="{FF2B5EF4-FFF2-40B4-BE49-F238E27FC236}">
                <a16:creationId xmlns:a16="http://schemas.microsoft.com/office/drawing/2014/main" id="{18ED692C-39CB-4AC0-81F6-D21CDD086EE4}"/>
              </a:ext>
            </a:extLst>
          </p:cNvPr>
          <p:cNvSpPr txBox="1"/>
          <p:nvPr userDrawn="1"/>
        </p:nvSpPr>
        <p:spPr bwMode="auto">
          <a:xfrm>
            <a:off x="1595500" y="408779"/>
            <a:ext cx="5040560" cy="639559"/>
          </a:xfrm>
          <a:prstGeom prst="rect">
            <a:avLst/>
          </a:prstGeom>
          <a:noFill/>
          <a:ln w="9525">
            <a:noFill/>
            <a:miter lim="800000"/>
            <a:headEnd/>
            <a:tailEnd/>
          </a:ln>
        </p:spPr>
        <p:txBody>
          <a:bodyPr wrap="square" lIns="99980" tIns="49987" rIns="99980" bIns="49987" rtlCol="0">
            <a:spAutoFit/>
          </a:bodyPr>
          <a:lstStyle/>
          <a:p>
            <a:pPr algn="l" defTabSz="1001624" rtl="0" eaLnBrk="0" fontAlgn="ctr" hangingPunct="0">
              <a:spcBef>
                <a:spcPct val="0"/>
              </a:spcBef>
              <a:spcAft>
                <a:spcPct val="0"/>
              </a:spcAft>
            </a:pPr>
            <a:r>
              <a:rPr lang="en-US" altLang="zh-CN" sz="3500" b="1" kern="1200"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Recommendations</a:t>
            </a:r>
          </a:p>
        </p:txBody>
      </p:sp>
      <p:sp>
        <p:nvSpPr>
          <p:cNvPr id="16"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7"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8" name="组合 17"/>
          <p:cNvGrpSpPr/>
          <p:nvPr userDrawn="1"/>
        </p:nvGrpSpPr>
        <p:grpSpPr>
          <a:xfrm>
            <a:off x="515380" y="456929"/>
            <a:ext cx="461963" cy="485190"/>
            <a:chOff x="-779463" y="1835151"/>
            <a:chExt cx="1136650" cy="1193799"/>
          </a:xfrm>
          <a:solidFill>
            <a:schemeClr val="bg1"/>
          </a:solidFill>
        </p:grpSpPr>
        <p:sp>
          <p:nvSpPr>
            <p:cNvPr id="19" name="Freeform 6"/>
            <p:cNvSpPr>
              <a:spLocks/>
            </p:cNvSpPr>
            <p:nvPr/>
          </p:nvSpPr>
          <p:spPr bwMode="auto">
            <a:xfrm>
              <a:off x="-727075" y="2262188"/>
              <a:ext cx="1031875" cy="625475"/>
            </a:xfrm>
            <a:custGeom>
              <a:avLst/>
              <a:gdLst>
                <a:gd name="T0" fmla="*/ 946 w 968"/>
                <a:gd name="T1" fmla="*/ 587 h 587"/>
                <a:gd name="T2" fmla="*/ 22 w 968"/>
                <a:gd name="T3" fmla="*/ 587 h 587"/>
                <a:gd name="T4" fmla="*/ 0 w 968"/>
                <a:gd name="T5" fmla="*/ 565 h 587"/>
                <a:gd name="T6" fmla="*/ 0 w 968"/>
                <a:gd name="T7" fmla="*/ 63 h 587"/>
                <a:gd name="T8" fmla="*/ 62 w 968"/>
                <a:gd name="T9" fmla="*/ 0 h 587"/>
                <a:gd name="T10" fmla="*/ 104 w 968"/>
                <a:gd name="T11" fmla="*/ 0 h 587"/>
                <a:gd name="T12" fmla="*/ 126 w 968"/>
                <a:gd name="T13" fmla="*/ 22 h 587"/>
                <a:gd name="T14" fmla="*/ 104 w 968"/>
                <a:gd name="T15" fmla="*/ 43 h 587"/>
                <a:gd name="T16" fmla="*/ 62 w 968"/>
                <a:gd name="T17" fmla="*/ 43 h 587"/>
                <a:gd name="T18" fmla="*/ 43 w 968"/>
                <a:gd name="T19" fmla="*/ 63 h 587"/>
                <a:gd name="T20" fmla="*/ 43 w 968"/>
                <a:gd name="T21" fmla="*/ 544 h 587"/>
                <a:gd name="T22" fmla="*/ 925 w 968"/>
                <a:gd name="T23" fmla="*/ 544 h 587"/>
                <a:gd name="T24" fmla="*/ 925 w 968"/>
                <a:gd name="T25" fmla="*/ 63 h 587"/>
                <a:gd name="T26" fmla="*/ 906 w 968"/>
                <a:gd name="T27" fmla="*/ 43 h 587"/>
                <a:gd name="T28" fmla="*/ 859 w 968"/>
                <a:gd name="T29" fmla="*/ 43 h 587"/>
                <a:gd name="T30" fmla="*/ 837 w 968"/>
                <a:gd name="T31" fmla="*/ 22 h 587"/>
                <a:gd name="T32" fmla="*/ 859 w 968"/>
                <a:gd name="T33" fmla="*/ 0 h 587"/>
                <a:gd name="T34" fmla="*/ 906 w 968"/>
                <a:gd name="T35" fmla="*/ 0 h 587"/>
                <a:gd name="T36" fmla="*/ 968 w 968"/>
                <a:gd name="T37" fmla="*/ 63 h 587"/>
                <a:gd name="T38" fmla="*/ 968 w 968"/>
                <a:gd name="T39" fmla="*/ 565 h 587"/>
                <a:gd name="T40" fmla="*/ 946 w 968"/>
                <a:gd name="T41" fmla="*/ 587 h 5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68" h="587">
                  <a:moveTo>
                    <a:pt x="946" y="587"/>
                  </a:moveTo>
                  <a:cubicBezTo>
                    <a:pt x="22" y="587"/>
                    <a:pt x="22" y="587"/>
                    <a:pt x="22" y="587"/>
                  </a:cubicBezTo>
                  <a:cubicBezTo>
                    <a:pt x="10" y="587"/>
                    <a:pt x="0" y="577"/>
                    <a:pt x="0" y="565"/>
                  </a:cubicBezTo>
                  <a:cubicBezTo>
                    <a:pt x="0" y="63"/>
                    <a:pt x="0" y="63"/>
                    <a:pt x="0" y="63"/>
                  </a:cubicBezTo>
                  <a:cubicBezTo>
                    <a:pt x="0" y="28"/>
                    <a:pt x="28" y="0"/>
                    <a:pt x="62" y="0"/>
                  </a:cubicBezTo>
                  <a:cubicBezTo>
                    <a:pt x="104" y="0"/>
                    <a:pt x="104" y="0"/>
                    <a:pt x="104" y="0"/>
                  </a:cubicBezTo>
                  <a:cubicBezTo>
                    <a:pt x="116" y="0"/>
                    <a:pt x="126" y="10"/>
                    <a:pt x="126" y="22"/>
                  </a:cubicBezTo>
                  <a:cubicBezTo>
                    <a:pt x="126" y="34"/>
                    <a:pt x="116" y="43"/>
                    <a:pt x="104" y="43"/>
                  </a:cubicBezTo>
                  <a:cubicBezTo>
                    <a:pt x="62" y="43"/>
                    <a:pt x="62" y="43"/>
                    <a:pt x="62" y="43"/>
                  </a:cubicBezTo>
                  <a:cubicBezTo>
                    <a:pt x="52" y="43"/>
                    <a:pt x="43" y="52"/>
                    <a:pt x="43" y="63"/>
                  </a:cubicBezTo>
                  <a:cubicBezTo>
                    <a:pt x="43" y="544"/>
                    <a:pt x="43" y="544"/>
                    <a:pt x="43" y="544"/>
                  </a:cubicBezTo>
                  <a:cubicBezTo>
                    <a:pt x="925" y="544"/>
                    <a:pt x="925" y="544"/>
                    <a:pt x="925" y="544"/>
                  </a:cubicBezTo>
                  <a:cubicBezTo>
                    <a:pt x="925" y="63"/>
                    <a:pt x="925" y="63"/>
                    <a:pt x="925" y="63"/>
                  </a:cubicBezTo>
                  <a:cubicBezTo>
                    <a:pt x="925" y="52"/>
                    <a:pt x="916" y="43"/>
                    <a:pt x="906" y="43"/>
                  </a:cubicBezTo>
                  <a:cubicBezTo>
                    <a:pt x="859" y="43"/>
                    <a:pt x="859" y="43"/>
                    <a:pt x="859" y="43"/>
                  </a:cubicBezTo>
                  <a:cubicBezTo>
                    <a:pt x="847" y="43"/>
                    <a:pt x="837" y="34"/>
                    <a:pt x="837" y="22"/>
                  </a:cubicBezTo>
                  <a:cubicBezTo>
                    <a:pt x="837" y="10"/>
                    <a:pt x="847" y="0"/>
                    <a:pt x="859" y="0"/>
                  </a:cubicBezTo>
                  <a:cubicBezTo>
                    <a:pt x="906" y="0"/>
                    <a:pt x="906" y="0"/>
                    <a:pt x="906" y="0"/>
                  </a:cubicBezTo>
                  <a:cubicBezTo>
                    <a:pt x="940" y="0"/>
                    <a:pt x="968" y="28"/>
                    <a:pt x="968" y="63"/>
                  </a:cubicBezTo>
                  <a:cubicBezTo>
                    <a:pt x="968" y="565"/>
                    <a:pt x="968" y="565"/>
                    <a:pt x="968" y="565"/>
                  </a:cubicBezTo>
                  <a:cubicBezTo>
                    <a:pt x="968" y="577"/>
                    <a:pt x="958" y="587"/>
                    <a:pt x="946" y="5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0" name="Freeform 7"/>
            <p:cNvSpPr>
              <a:spLocks noEditPoints="1"/>
            </p:cNvSpPr>
            <p:nvPr/>
          </p:nvSpPr>
          <p:spPr bwMode="auto">
            <a:xfrm>
              <a:off x="-779463" y="2841625"/>
              <a:ext cx="1136650" cy="187325"/>
            </a:xfrm>
            <a:custGeom>
              <a:avLst/>
              <a:gdLst>
                <a:gd name="T0" fmla="*/ 1024 w 1066"/>
                <a:gd name="T1" fmla="*/ 176 h 176"/>
                <a:gd name="T2" fmla="*/ 42 w 1066"/>
                <a:gd name="T3" fmla="*/ 176 h 176"/>
                <a:gd name="T4" fmla="*/ 0 w 1066"/>
                <a:gd name="T5" fmla="*/ 134 h 176"/>
                <a:gd name="T6" fmla="*/ 0 w 1066"/>
                <a:gd name="T7" fmla="*/ 42 h 176"/>
                <a:gd name="T8" fmla="*/ 42 w 1066"/>
                <a:gd name="T9" fmla="*/ 0 h 176"/>
                <a:gd name="T10" fmla="*/ 1024 w 1066"/>
                <a:gd name="T11" fmla="*/ 0 h 176"/>
                <a:gd name="T12" fmla="*/ 1066 w 1066"/>
                <a:gd name="T13" fmla="*/ 42 h 176"/>
                <a:gd name="T14" fmla="*/ 1066 w 1066"/>
                <a:gd name="T15" fmla="*/ 134 h 176"/>
                <a:gd name="T16" fmla="*/ 1024 w 1066"/>
                <a:gd name="T17" fmla="*/ 176 h 176"/>
                <a:gd name="T18" fmla="*/ 1023 w 1066"/>
                <a:gd name="T19" fmla="*/ 42 h 176"/>
                <a:gd name="T20" fmla="*/ 42 w 1066"/>
                <a:gd name="T21" fmla="*/ 43 h 176"/>
                <a:gd name="T22" fmla="*/ 43 w 1066"/>
                <a:gd name="T23" fmla="*/ 134 h 176"/>
                <a:gd name="T24" fmla="*/ 1023 w 1066"/>
                <a:gd name="T25" fmla="*/ 133 h 176"/>
                <a:gd name="T26" fmla="*/ 1023 w 1066"/>
                <a:gd name="T27" fmla="*/ 4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6" h="176">
                  <a:moveTo>
                    <a:pt x="1024" y="176"/>
                  </a:moveTo>
                  <a:cubicBezTo>
                    <a:pt x="42" y="176"/>
                    <a:pt x="42" y="176"/>
                    <a:pt x="42" y="176"/>
                  </a:cubicBezTo>
                  <a:cubicBezTo>
                    <a:pt x="19" y="176"/>
                    <a:pt x="0" y="157"/>
                    <a:pt x="0" y="134"/>
                  </a:cubicBezTo>
                  <a:cubicBezTo>
                    <a:pt x="0" y="42"/>
                    <a:pt x="0" y="42"/>
                    <a:pt x="0" y="42"/>
                  </a:cubicBezTo>
                  <a:cubicBezTo>
                    <a:pt x="0" y="18"/>
                    <a:pt x="19" y="0"/>
                    <a:pt x="42" y="0"/>
                  </a:cubicBezTo>
                  <a:cubicBezTo>
                    <a:pt x="1024" y="0"/>
                    <a:pt x="1024" y="0"/>
                    <a:pt x="1024" y="0"/>
                  </a:cubicBezTo>
                  <a:cubicBezTo>
                    <a:pt x="1047" y="0"/>
                    <a:pt x="1066" y="18"/>
                    <a:pt x="1066" y="42"/>
                  </a:cubicBezTo>
                  <a:cubicBezTo>
                    <a:pt x="1066" y="134"/>
                    <a:pt x="1066" y="134"/>
                    <a:pt x="1066" y="134"/>
                  </a:cubicBezTo>
                  <a:cubicBezTo>
                    <a:pt x="1066" y="157"/>
                    <a:pt x="1047" y="176"/>
                    <a:pt x="1024" y="176"/>
                  </a:cubicBezTo>
                  <a:close/>
                  <a:moveTo>
                    <a:pt x="1023" y="42"/>
                  </a:moveTo>
                  <a:cubicBezTo>
                    <a:pt x="42" y="43"/>
                    <a:pt x="42" y="43"/>
                    <a:pt x="42" y="43"/>
                  </a:cubicBezTo>
                  <a:cubicBezTo>
                    <a:pt x="43" y="134"/>
                    <a:pt x="43" y="134"/>
                    <a:pt x="43" y="134"/>
                  </a:cubicBezTo>
                  <a:cubicBezTo>
                    <a:pt x="1023" y="133"/>
                    <a:pt x="1023" y="133"/>
                    <a:pt x="1023" y="133"/>
                  </a:cubicBezTo>
                  <a:lnTo>
                    <a:pt x="1023"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1" name="Freeform 8"/>
            <p:cNvSpPr>
              <a:spLocks/>
            </p:cNvSpPr>
            <p:nvPr/>
          </p:nvSpPr>
          <p:spPr bwMode="auto">
            <a:xfrm>
              <a:off x="-303213" y="2911475"/>
              <a:ext cx="184150" cy="46037"/>
            </a:xfrm>
            <a:custGeom>
              <a:avLst/>
              <a:gdLst>
                <a:gd name="T0" fmla="*/ 151 w 172"/>
                <a:gd name="T1" fmla="*/ 43 h 43"/>
                <a:gd name="T2" fmla="*/ 21 w 172"/>
                <a:gd name="T3" fmla="*/ 43 h 43"/>
                <a:gd name="T4" fmla="*/ 0 w 172"/>
                <a:gd name="T5" fmla="*/ 22 h 43"/>
                <a:gd name="T6" fmla="*/ 21 w 172"/>
                <a:gd name="T7" fmla="*/ 0 h 43"/>
                <a:gd name="T8" fmla="*/ 151 w 172"/>
                <a:gd name="T9" fmla="*/ 0 h 43"/>
                <a:gd name="T10" fmla="*/ 172 w 172"/>
                <a:gd name="T11" fmla="*/ 22 h 43"/>
                <a:gd name="T12" fmla="*/ 151 w 172"/>
                <a:gd name="T13" fmla="*/ 43 h 43"/>
              </a:gdLst>
              <a:ahLst/>
              <a:cxnLst>
                <a:cxn ang="0">
                  <a:pos x="T0" y="T1"/>
                </a:cxn>
                <a:cxn ang="0">
                  <a:pos x="T2" y="T3"/>
                </a:cxn>
                <a:cxn ang="0">
                  <a:pos x="T4" y="T5"/>
                </a:cxn>
                <a:cxn ang="0">
                  <a:pos x="T6" y="T7"/>
                </a:cxn>
                <a:cxn ang="0">
                  <a:pos x="T8" y="T9"/>
                </a:cxn>
                <a:cxn ang="0">
                  <a:pos x="T10" y="T11"/>
                </a:cxn>
                <a:cxn ang="0">
                  <a:pos x="T12" y="T13"/>
                </a:cxn>
              </a:cxnLst>
              <a:rect l="0" t="0" r="r" b="b"/>
              <a:pathLst>
                <a:path w="172" h="43">
                  <a:moveTo>
                    <a:pt x="151" y="43"/>
                  </a:moveTo>
                  <a:cubicBezTo>
                    <a:pt x="21" y="43"/>
                    <a:pt x="21" y="43"/>
                    <a:pt x="21" y="43"/>
                  </a:cubicBezTo>
                  <a:cubicBezTo>
                    <a:pt x="10" y="43"/>
                    <a:pt x="0" y="34"/>
                    <a:pt x="0" y="22"/>
                  </a:cubicBezTo>
                  <a:cubicBezTo>
                    <a:pt x="0" y="10"/>
                    <a:pt x="10" y="0"/>
                    <a:pt x="21" y="0"/>
                  </a:cubicBezTo>
                  <a:cubicBezTo>
                    <a:pt x="151" y="0"/>
                    <a:pt x="151" y="0"/>
                    <a:pt x="151" y="0"/>
                  </a:cubicBezTo>
                  <a:cubicBezTo>
                    <a:pt x="162" y="0"/>
                    <a:pt x="172" y="10"/>
                    <a:pt x="172" y="22"/>
                  </a:cubicBezTo>
                  <a:cubicBezTo>
                    <a:pt x="172" y="34"/>
                    <a:pt x="162" y="43"/>
                    <a:pt x="151"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2" name="Freeform 9"/>
            <p:cNvSpPr>
              <a:spLocks noEditPoints="1"/>
            </p:cNvSpPr>
            <p:nvPr/>
          </p:nvSpPr>
          <p:spPr bwMode="auto">
            <a:xfrm>
              <a:off x="-568325" y="1835151"/>
              <a:ext cx="712788" cy="852487"/>
            </a:xfrm>
            <a:custGeom>
              <a:avLst/>
              <a:gdLst>
                <a:gd name="T0" fmla="*/ 335 w 668"/>
                <a:gd name="T1" fmla="*/ 800 h 800"/>
                <a:gd name="T2" fmla="*/ 316 w 668"/>
                <a:gd name="T3" fmla="*/ 789 h 800"/>
                <a:gd name="T4" fmla="*/ 246 w 668"/>
                <a:gd name="T5" fmla="*/ 662 h 800"/>
                <a:gd name="T6" fmla="*/ 57 w 668"/>
                <a:gd name="T7" fmla="*/ 508 h 800"/>
                <a:gd name="T8" fmla="*/ 49 w 668"/>
                <a:gd name="T9" fmla="*/ 492 h 800"/>
                <a:gd name="T10" fmla="*/ 84 w 668"/>
                <a:gd name="T11" fmla="*/ 168 h 800"/>
                <a:gd name="T12" fmla="*/ 202 w 668"/>
                <a:gd name="T13" fmla="*/ 73 h 800"/>
                <a:gd name="T14" fmla="*/ 621 w 668"/>
                <a:gd name="T15" fmla="*/ 226 h 800"/>
                <a:gd name="T16" fmla="*/ 621 w 668"/>
                <a:gd name="T17" fmla="*/ 226 h 800"/>
                <a:gd name="T18" fmla="*/ 594 w 668"/>
                <a:gd name="T19" fmla="*/ 538 h 800"/>
                <a:gd name="T20" fmla="*/ 468 w 668"/>
                <a:gd name="T21" fmla="*/ 645 h 800"/>
                <a:gd name="T22" fmla="*/ 412 w 668"/>
                <a:gd name="T23" fmla="*/ 665 h 800"/>
                <a:gd name="T24" fmla="*/ 355 w 668"/>
                <a:gd name="T25" fmla="*/ 787 h 800"/>
                <a:gd name="T26" fmla="*/ 336 w 668"/>
                <a:gd name="T27" fmla="*/ 800 h 800"/>
                <a:gd name="T28" fmla="*/ 335 w 668"/>
                <a:gd name="T29" fmla="*/ 800 h 800"/>
                <a:gd name="T30" fmla="*/ 334 w 668"/>
                <a:gd name="T31" fmla="*/ 87 h 800"/>
                <a:gd name="T32" fmla="*/ 220 w 668"/>
                <a:gd name="T33" fmla="*/ 112 h 800"/>
                <a:gd name="T34" fmla="*/ 119 w 668"/>
                <a:gd name="T35" fmla="*/ 194 h 800"/>
                <a:gd name="T36" fmla="*/ 88 w 668"/>
                <a:gd name="T37" fmla="*/ 474 h 800"/>
                <a:gd name="T38" fmla="*/ 95 w 668"/>
                <a:gd name="T39" fmla="*/ 487 h 800"/>
                <a:gd name="T40" fmla="*/ 266 w 668"/>
                <a:gd name="T41" fmla="*/ 622 h 800"/>
                <a:gd name="T42" fmla="*/ 280 w 668"/>
                <a:gd name="T43" fmla="*/ 633 h 800"/>
                <a:gd name="T44" fmla="*/ 333 w 668"/>
                <a:gd name="T45" fmla="*/ 731 h 800"/>
                <a:gd name="T46" fmla="*/ 377 w 668"/>
                <a:gd name="T47" fmla="*/ 637 h 800"/>
                <a:gd name="T48" fmla="*/ 392 w 668"/>
                <a:gd name="T49" fmla="*/ 625 h 800"/>
                <a:gd name="T50" fmla="*/ 450 w 668"/>
                <a:gd name="T51" fmla="*/ 606 h 800"/>
                <a:gd name="T52" fmla="*/ 559 w 668"/>
                <a:gd name="T53" fmla="*/ 514 h 800"/>
                <a:gd name="T54" fmla="*/ 582 w 668"/>
                <a:gd name="T55" fmla="*/ 244 h 800"/>
                <a:gd name="T56" fmla="*/ 582 w 668"/>
                <a:gd name="T57" fmla="*/ 244 h 800"/>
                <a:gd name="T58" fmla="*/ 334 w 668"/>
                <a:gd name="T59" fmla="*/ 87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68" h="800">
                  <a:moveTo>
                    <a:pt x="335" y="800"/>
                  </a:moveTo>
                  <a:cubicBezTo>
                    <a:pt x="327" y="800"/>
                    <a:pt x="320" y="796"/>
                    <a:pt x="316" y="789"/>
                  </a:cubicBezTo>
                  <a:cubicBezTo>
                    <a:pt x="246" y="662"/>
                    <a:pt x="246" y="662"/>
                    <a:pt x="246" y="662"/>
                  </a:cubicBezTo>
                  <a:cubicBezTo>
                    <a:pt x="165" y="638"/>
                    <a:pt x="97" y="582"/>
                    <a:pt x="57" y="508"/>
                  </a:cubicBezTo>
                  <a:cubicBezTo>
                    <a:pt x="54" y="502"/>
                    <a:pt x="52" y="497"/>
                    <a:pt x="49" y="492"/>
                  </a:cubicBezTo>
                  <a:cubicBezTo>
                    <a:pt x="0" y="385"/>
                    <a:pt x="13" y="261"/>
                    <a:pt x="84" y="168"/>
                  </a:cubicBezTo>
                  <a:cubicBezTo>
                    <a:pt x="115" y="127"/>
                    <a:pt x="155" y="95"/>
                    <a:pt x="202" y="73"/>
                  </a:cubicBezTo>
                  <a:cubicBezTo>
                    <a:pt x="360" y="0"/>
                    <a:pt x="548" y="69"/>
                    <a:pt x="621" y="226"/>
                  </a:cubicBezTo>
                  <a:cubicBezTo>
                    <a:pt x="621" y="226"/>
                    <a:pt x="621" y="226"/>
                    <a:pt x="621" y="226"/>
                  </a:cubicBezTo>
                  <a:cubicBezTo>
                    <a:pt x="668" y="327"/>
                    <a:pt x="658" y="447"/>
                    <a:pt x="594" y="538"/>
                  </a:cubicBezTo>
                  <a:cubicBezTo>
                    <a:pt x="563" y="584"/>
                    <a:pt x="519" y="621"/>
                    <a:pt x="468" y="645"/>
                  </a:cubicBezTo>
                  <a:cubicBezTo>
                    <a:pt x="450" y="653"/>
                    <a:pt x="431" y="660"/>
                    <a:pt x="412" y="665"/>
                  </a:cubicBezTo>
                  <a:cubicBezTo>
                    <a:pt x="355" y="787"/>
                    <a:pt x="355" y="787"/>
                    <a:pt x="355" y="787"/>
                  </a:cubicBezTo>
                  <a:cubicBezTo>
                    <a:pt x="351" y="795"/>
                    <a:pt x="344" y="800"/>
                    <a:pt x="336" y="800"/>
                  </a:cubicBezTo>
                  <a:cubicBezTo>
                    <a:pt x="335" y="800"/>
                    <a:pt x="335" y="800"/>
                    <a:pt x="335" y="800"/>
                  </a:cubicBezTo>
                  <a:close/>
                  <a:moveTo>
                    <a:pt x="334" y="87"/>
                  </a:moveTo>
                  <a:cubicBezTo>
                    <a:pt x="296" y="87"/>
                    <a:pt x="257" y="95"/>
                    <a:pt x="220" y="112"/>
                  </a:cubicBezTo>
                  <a:cubicBezTo>
                    <a:pt x="180" y="131"/>
                    <a:pt x="145" y="159"/>
                    <a:pt x="119" y="194"/>
                  </a:cubicBezTo>
                  <a:cubicBezTo>
                    <a:pt x="57" y="275"/>
                    <a:pt x="45" y="382"/>
                    <a:pt x="88" y="474"/>
                  </a:cubicBezTo>
                  <a:cubicBezTo>
                    <a:pt x="90" y="478"/>
                    <a:pt x="92" y="483"/>
                    <a:pt x="95" y="487"/>
                  </a:cubicBezTo>
                  <a:cubicBezTo>
                    <a:pt x="130" y="554"/>
                    <a:pt x="193" y="603"/>
                    <a:pt x="266" y="622"/>
                  </a:cubicBezTo>
                  <a:cubicBezTo>
                    <a:pt x="272" y="624"/>
                    <a:pt x="277" y="628"/>
                    <a:pt x="280" y="633"/>
                  </a:cubicBezTo>
                  <a:cubicBezTo>
                    <a:pt x="333" y="731"/>
                    <a:pt x="333" y="731"/>
                    <a:pt x="333" y="731"/>
                  </a:cubicBezTo>
                  <a:cubicBezTo>
                    <a:pt x="377" y="637"/>
                    <a:pt x="377" y="637"/>
                    <a:pt x="377" y="637"/>
                  </a:cubicBezTo>
                  <a:cubicBezTo>
                    <a:pt x="380" y="631"/>
                    <a:pt x="386" y="626"/>
                    <a:pt x="392" y="625"/>
                  </a:cubicBezTo>
                  <a:cubicBezTo>
                    <a:pt x="413" y="621"/>
                    <a:pt x="432" y="614"/>
                    <a:pt x="450" y="606"/>
                  </a:cubicBezTo>
                  <a:cubicBezTo>
                    <a:pt x="494" y="585"/>
                    <a:pt x="532" y="554"/>
                    <a:pt x="559" y="514"/>
                  </a:cubicBezTo>
                  <a:cubicBezTo>
                    <a:pt x="613" y="435"/>
                    <a:pt x="622" y="331"/>
                    <a:pt x="582" y="244"/>
                  </a:cubicBezTo>
                  <a:cubicBezTo>
                    <a:pt x="582" y="244"/>
                    <a:pt x="582" y="244"/>
                    <a:pt x="582" y="244"/>
                  </a:cubicBezTo>
                  <a:cubicBezTo>
                    <a:pt x="536" y="145"/>
                    <a:pt x="437" y="87"/>
                    <a:pt x="334" y="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3" name="Freeform 10"/>
            <p:cNvSpPr>
              <a:spLocks noEditPoints="1"/>
            </p:cNvSpPr>
            <p:nvPr/>
          </p:nvSpPr>
          <p:spPr bwMode="auto">
            <a:xfrm>
              <a:off x="-354013" y="2181225"/>
              <a:ext cx="280988" cy="187325"/>
            </a:xfrm>
            <a:custGeom>
              <a:avLst/>
              <a:gdLst>
                <a:gd name="T0" fmla="*/ 140 w 263"/>
                <a:gd name="T1" fmla="*/ 177 h 177"/>
                <a:gd name="T2" fmla="*/ 130 w 263"/>
                <a:gd name="T3" fmla="*/ 177 h 177"/>
                <a:gd name="T4" fmla="*/ 2 w 263"/>
                <a:gd name="T5" fmla="*/ 115 h 177"/>
                <a:gd name="T6" fmla="*/ 3 w 263"/>
                <a:gd name="T7" fmla="*/ 21 h 177"/>
                <a:gd name="T8" fmla="*/ 25 w 263"/>
                <a:gd name="T9" fmla="*/ 0 h 177"/>
                <a:gd name="T10" fmla="*/ 46 w 263"/>
                <a:gd name="T11" fmla="*/ 21 h 177"/>
                <a:gd name="T12" fmla="*/ 45 w 263"/>
                <a:gd name="T13" fmla="*/ 113 h 177"/>
                <a:gd name="T14" fmla="*/ 131 w 263"/>
                <a:gd name="T15" fmla="*/ 134 h 177"/>
                <a:gd name="T16" fmla="*/ 218 w 263"/>
                <a:gd name="T17" fmla="*/ 119 h 177"/>
                <a:gd name="T18" fmla="*/ 220 w 263"/>
                <a:gd name="T19" fmla="*/ 27 h 177"/>
                <a:gd name="T20" fmla="*/ 242 w 263"/>
                <a:gd name="T21" fmla="*/ 6 h 177"/>
                <a:gd name="T22" fmla="*/ 263 w 263"/>
                <a:gd name="T23" fmla="*/ 28 h 177"/>
                <a:gd name="T24" fmla="*/ 261 w 263"/>
                <a:gd name="T25" fmla="*/ 122 h 177"/>
                <a:gd name="T26" fmla="*/ 214 w 263"/>
                <a:gd name="T27" fmla="*/ 168 h 177"/>
                <a:gd name="T28" fmla="*/ 140 w 263"/>
                <a:gd name="T29" fmla="*/ 177 h 177"/>
                <a:gd name="T30" fmla="*/ 45 w 263"/>
                <a:gd name="T31" fmla="*/ 116 h 177"/>
                <a:gd name="T32" fmla="*/ 45 w 263"/>
                <a:gd name="T33" fmla="*/ 116 h 177"/>
                <a:gd name="T34" fmla="*/ 45 w 263"/>
                <a:gd name="T35" fmla="*/ 1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3" h="177">
                  <a:moveTo>
                    <a:pt x="140" y="177"/>
                  </a:moveTo>
                  <a:cubicBezTo>
                    <a:pt x="137" y="177"/>
                    <a:pt x="133" y="177"/>
                    <a:pt x="130" y="177"/>
                  </a:cubicBezTo>
                  <a:cubicBezTo>
                    <a:pt x="65" y="175"/>
                    <a:pt x="0" y="155"/>
                    <a:pt x="2" y="115"/>
                  </a:cubicBezTo>
                  <a:cubicBezTo>
                    <a:pt x="3" y="21"/>
                    <a:pt x="3" y="21"/>
                    <a:pt x="3" y="21"/>
                  </a:cubicBezTo>
                  <a:cubicBezTo>
                    <a:pt x="3" y="9"/>
                    <a:pt x="14" y="0"/>
                    <a:pt x="25" y="0"/>
                  </a:cubicBezTo>
                  <a:cubicBezTo>
                    <a:pt x="37" y="0"/>
                    <a:pt x="47" y="10"/>
                    <a:pt x="46" y="21"/>
                  </a:cubicBezTo>
                  <a:cubicBezTo>
                    <a:pt x="45" y="113"/>
                    <a:pt x="45" y="113"/>
                    <a:pt x="45" y="113"/>
                  </a:cubicBezTo>
                  <a:cubicBezTo>
                    <a:pt x="51" y="120"/>
                    <a:pt x="82" y="133"/>
                    <a:pt x="131" y="134"/>
                  </a:cubicBezTo>
                  <a:cubicBezTo>
                    <a:pt x="180" y="136"/>
                    <a:pt x="211" y="125"/>
                    <a:pt x="218" y="119"/>
                  </a:cubicBezTo>
                  <a:cubicBezTo>
                    <a:pt x="220" y="27"/>
                    <a:pt x="220" y="27"/>
                    <a:pt x="220" y="27"/>
                  </a:cubicBezTo>
                  <a:cubicBezTo>
                    <a:pt x="220" y="15"/>
                    <a:pt x="231" y="5"/>
                    <a:pt x="242" y="6"/>
                  </a:cubicBezTo>
                  <a:cubicBezTo>
                    <a:pt x="254" y="6"/>
                    <a:pt x="263" y="16"/>
                    <a:pt x="263" y="28"/>
                  </a:cubicBezTo>
                  <a:cubicBezTo>
                    <a:pt x="261" y="122"/>
                    <a:pt x="261" y="122"/>
                    <a:pt x="261" y="122"/>
                  </a:cubicBezTo>
                  <a:cubicBezTo>
                    <a:pt x="261" y="136"/>
                    <a:pt x="252" y="156"/>
                    <a:pt x="214" y="168"/>
                  </a:cubicBezTo>
                  <a:cubicBezTo>
                    <a:pt x="193" y="174"/>
                    <a:pt x="167" y="177"/>
                    <a:pt x="140" y="177"/>
                  </a:cubicBezTo>
                  <a:close/>
                  <a:moveTo>
                    <a:pt x="45" y="116"/>
                  </a:moveTo>
                  <a:cubicBezTo>
                    <a:pt x="45" y="116"/>
                    <a:pt x="45" y="116"/>
                    <a:pt x="45" y="116"/>
                  </a:cubicBezTo>
                  <a:cubicBezTo>
                    <a:pt x="45" y="116"/>
                    <a:pt x="45" y="116"/>
                    <a:pt x="45" y="1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4" name="Freeform 11"/>
            <p:cNvSpPr>
              <a:spLocks noEditPoints="1"/>
            </p:cNvSpPr>
            <p:nvPr/>
          </p:nvSpPr>
          <p:spPr bwMode="auto">
            <a:xfrm>
              <a:off x="-420688" y="2066925"/>
              <a:ext cx="419100" cy="209550"/>
            </a:xfrm>
            <a:custGeom>
              <a:avLst/>
              <a:gdLst>
                <a:gd name="T0" fmla="*/ 195 w 394"/>
                <a:gd name="T1" fmla="*/ 197 h 197"/>
                <a:gd name="T2" fmla="*/ 186 w 394"/>
                <a:gd name="T3" fmla="*/ 195 h 197"/>
                <a:gd name="T4" fmla="*/ 13 w 394"/>
                <a:gd name="T5" fmla="*/ 117 h 197"/>
                <a:gd name="T6" fmla="*/ 0 w 394"/>
                <a:gd name="T7" fmla="*/ 97 h 197"/>
                <a:gd name="T8" fmla="*/ 14 w 394"/>
                <a:gd name="T9" fmla="*/ 77 h 197"/>
                <a:gd name="T10" fmla="*/ 191 w 394"/>
                <a:gd name="T11" fmla="*/ 2 h 197"/>
                <a:gd name="T12" fmla="*/ 209 w 394"/>
                <a:gd name="T13" fmla="*/ 3 h 197"/>
                <a:gd name="T14" fmla="*/ 382 w 394"/>
                <a:gd name="T15" fmla="*/ 88 h 197"/>
                <a:gd name="T16" fmla="*/ 394 w 394"/>
                <a:gd name="T17" fmla="*/ 108 h 197"/>
                <a:gd name="T18" fmla="*/ 380 w 394"/>
                <a:gd name="T19" fmla="*/ 128 h 197"/>
                <a:gd name="T20" fmla="*/ 203 w 394"/>
                <a:gd name="T21" fmla="*/ 195 h 197"/>
                <a:gd name="T22" fmla="*/ 195 w 394"/>
                <a:gd name="T23" fmla="*/ 197 h 197"/>
                <a:gd name="T24" fmla="*/ 76 w 394"/>
                <a:gd name="T25" fmla="*/ 98 h 197"/>
                <a:gd name="T26" fmla="*/ 196 w 394"/>
                <a:gd name="T27" fmla="*/ 152 h 197"/>
                <a:gd name="T28" fmla="*/ 318 w 394"/>
                <a:gd name="T29" fmla="*/ 105 h 197"/>
                <a:gd name="T30" fmla="*/ 199 w 394"/>
                <a:gd name="T31" fmla="*/ 46 h 197"/>
                <a:gd name="T32" fmla="*/ 76 w 394"/>
                <a:gd name="T33" fmla="*/ 98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94" h="197">
                  <a:moveTo>
                    <a:pt x="195" y="197"/>
                  </a:moveTo>
                  <a:cubicBezTo>
                    <a:pt x="192" y="197"/>
                    <a:pt x="189" y="196"/>
                    <a:pt x="186" y="195"/>
                  </a:cubicBezTo>
                  <a:cubicBezTo>
                    <a:pt x="13" y="117"/>
                    <a:pt x="13" y="117"/>
                    <a:pt x="13" y="117"/>
                  </a:cubicBezTo>
                  <a:cubicBezTo>
                    <a:pt x="5" y="113"/>
                    <a:pt x="0" y="105"/>
                    <a:pt x="0" y="97"/>
                  </a:cubicBezTo>
                  <a:cubicBezTo>
                    <a:pt x="1" y="88"/>
                    <a:pt x="6" y="80"/>
                    <a:pt x="14" y="77"/>
                  </a:cubicBezTo>
                  <a:cubicBezTo>
                    <a:pt x="191" y="2"/>
                    <a:pt x="191" y="2"/>
                    <a:pt x="191" y="2"/>
                  </a:cubicBezTo>
                  <a:cubicBezTo>
                    <a:pt x="197" y="0"/>
                    <a:pt x="203" y="0"/>
                    <a:pt x="209" y="3"/>
                  </a:cubicBezTo>
                  <a:cubicBezTo>
                    <a:pt x="382" y="88"/>
                    <a:pt x="382" y="88"/>
                    <a:pt x="382" y="88"/>
                  </a:cubicBezTo>
                  <a:cubicBezTo>
                    <a:pt x="389" y="92"/>
                    <a:pt x="394" y="100"/>
                    <a:pt x="394" y="108"/>
                  </a:cubicBezTo>
                  <a:cubicBezTo>
                    <a:pt x="393" y="117"/>
                    <a:pt x="388" y="124"/>
                    <a:pt x="380" y="128"/>
                  </a:cubicBezTo>
                  <a:cubicBezTo>
                    <a:pt x="203" y="195"/>
                    <a:pt x="203" y="195"/>
                    <a:pt x="203" y="195"/>
                  </a:cubicBezTo>
                  <a:cubicBezTo>
                    <a:pt x="200" y="196"/>
                    <a:pt x="197" y="197"/>
                    <a:pt x="195" y="197"/>
                  </a:cubicBezTo>
                  <a:close/>
                  <a:moveTo>
                    <a:pt x="76" y="98"/>
                  </a:moveTo>
                  <a:cubicBezTo>
                    <a:pt x="196" y="152"/>
                    <a:pt x="196" y="152"/>
                    <a:pt x="196" y="152"/>
                  </a:cubicBezTo>
                  <a:cubicBezTo>
                    <a:pt x="318" y="105"/>
                    <a:pt x="318" y="105"/>
                    <a:pt x="318" y="105"/>
                  </a:cubicBezTo>
                  <a:cubicBezTo>
                    <a:pt x="199" y="46"/>
                    <a:pt x="199" y="46"/>
                    <a:pt x="199" y="46"/>
                  </a:cubicBezTo>
                  <a:lnTo>
                    <a:pt x="76" y="9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206965648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5#谢谢">
    <p:spTree>
      <p:nvGrpSpPr>
        <p:cNvPr id="1" name=""/>
        <p:cNvGrpSpPr/>
        <p:nvPr/>
      </p:nvGrpSpPr>
      <p:grpSpPr>
        <a:xfrm>
          <a:off x="0" y="0"/>
          <a:ext cx="0" cy="0"/>
          <a:chOff x="0" y="0"/>
          <a:chExt cx="0" cy="0"/>
        </a:xfrm>
      </p:grpSpPr>
      <p:pic>
        <p:nvPicPr>
          <p:cNvPr id="9" name="Picture 2" descr="D:\201207257配图\培训\shutterstock_242224906.jpg"/>
          <p:cNvPicPr>
            <a:picLocks noChangeAspect="1" noChangeArrowheads="1"/>
          </p:cNvPicPr>
          <p:nvPr userDrawn="1"/>
        </p:nvPicPr>
        <p:blipFill rotWithShape="1">
          <a:blip r:embed="rId2" cstate="email">
            <a:extLst>
              <a:ext uri="{28A0092B-C50C-407E-A947-70E740481C1C}">
                <a14:useLocalDpi xmlns:a14="http://schemas.microsoft.com/office/drawing/2010/main"/>
              </a:ext>
            </a:extLst>
          </a:blip>
          <a:srcRect t="17896" b="10658"/>
          <a:stretch/>
        </p:blipFill>
        <p:spPr bwMode="auto">
          <a:xfrm>
            <a:off x="1549" y="0"/>
            <a:ext cx="12188902" cy="6858000"/>
          </a:xfrm>
          <a:prstGeom prst="rect">
            <a:avLst/>
          </a:prstGeom>
          <a:noFill/>
          <a:extLst>
            <a:ext uri="{909E8E84-426E-40DD-AFC4-6F175D3DCCD1}">
              <a14:hiddenFill xmlns:a14="http://schemas.microsoft.com/office/drawing/2010/main">
                <a:solidFill>
                  <a:srgbClr val="FFFFFF"/>
                </a:solidFill>
              </a14:hiddenFill>
            </a:ext>
          </a:extLst>
        </p:spPr>
      </p:pic>
      <p:sp>
        <p:nvSpPr>
          <p:cNvPr id="10" name="矩形 9"/>
          <p:cNvSpPr/>
          <p:nvPr userDrawn="1"/>
        </p:nvSpPr>
        <p:spPr bwMode="auto">
          <a:xfrm>
            <a:off x="2380" y="0"/>
            <a:ext cx="12187239" cy="6858000"/>
          </a:xfrm>
          <a:prstGeom prst="rect">
            <a:avLst/>
          </a:prstGeom>
          <a:solidFill>
            <a:srgbClr val="003C78">
              <a:alpha val="40000"/>
            </a:srgbClr>
          </a:solidFill>
          <a:ln w="9525" cap="flat" cmpd="sng" algn="ctr">
            <a:noFill/>
            <a:prstDash val="solid"/>
            <a:round/>
            <a:headEnd type="none" w="med" len="med"/>
            <a:tailEnd type="none" w="med" len="med"/>
          </a:ln>
          <a:effectLst/>
        </p:spPr>
        <p:txBody>
          <a:bodyPr vert="horz" wrap="square" lIns="91404" tIns="45702" rIns="91404" bIns="45702" numCol="1" rtlCol="0" anchor="t" anchorCtr="0" compatLnSpc="1">
            <a:prstTxWarp prst="textNoShape">
              <a:avLst/>
            </a:prstTxWarp>
          </a:bodyPr>
          <a:lstStyle/>
          <a:p>
            <a:pPr marL="0" marR="0" indent="0" algn="l" defTabSz="914034" rtl="0" eaLnBrk="1" fontAlgn="ctr" latinLnBrk="0" hangingPunct="1">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Huawei Sans" panose="020C0503030203020204" pitchFamily="34" charset="0"/>
              <a:ea typeface="方正兰亭黑简体" panose="02000000000000000000" pitchFamily="2" charset="-122"/>
            </a:endParaRPr>
          </a:p>
        </p:txBody>
      </p:sp>
      <p:grpSp>
        <p:nvGrpSpPr>
          <p:cNvPr id="16" name="组合 15"/>
          <p:cNvGrpSpPr/>
          <p:nvPr userDrawn="1"/>
        </p:nvGrpSpPr>
        <p:grpSpPr>
          <a:xfrm>
            <a:off x="4148952" y="2637135"/>
            <a:ext cx="3894096" cy="1598831"/>
            <a:chOff x="4302972" y="2345035"/>
            <a:chExt cx="3895617" cy="1598831"/>
          </a:xfrm>
        </p:grpSpPr>
        <p:sp>
          <p:nvSpPr>
            <p:cNvPr id="14" name="矩形 13"/>
            <p:cNvSpPr/>
            <p:nvPr userDrawn="1"/>
          </p:nvSpPr>
          <p:spPr>
            <a:xfrm>
              <a:off x="4478610" y="2345035"/>
              <a:ext cx="3544342" cy="923010"/>
            </a:xfrm>
            <a:prstGeom prst="rect">
              <a:avLst/>
            </a:prstGeom>
            <a:noFill/>
          </p:spPr>
          <p:txBody>
            <a:bodyPr wrap="none" lIns="91440" tIns="45720" rIns="91440" bIns="45720">
              <a:spAutoFit/>
            </a:bodyPr>
            <a:lstStyle/>
            <a:p>
              <a:pPr algn="ctr" fontAlgn="ctr"/>
              <a:r>
                <a:rPr lang="en-US" altLang="zh-CN" sz="5398" b="0" cap="none" spc="0" baseline="0" dirty="0">
                  <a:ln w="0"/>
                  <a:solidFill>
                    <a:schemeClr val="bg1"/>
                  </a:solidFill>
                  <a:effectLst>
                    <a:outerShdw blurRad="38100" dist="19050" dir="2700000" algn="tl" rotWithShape="0">
                      <a:schemeClr val="dk1">
                        <a:alpha val="40000"/>
                      </a:schemeClr>
                    </a:outerShdw>
                  </a:effectLst>
                  <a:latin typeface="Huawei Sans" panose="020C0503030203020204" pitchFamily="34" charset="0"/>
                  <a:ea typeface="方正兰亭黑简体" panose="02000000000000000000" pitchFamily="2" charset="-122"/>
                </a:rPr>
                <a:t>Thank You</a:t>
              </a:r>
            </a:p>
          </p:txBody>
        </p:sp>
        <p:sp>
          <p:nvSpPr>
            <p:cNvPr id="15" name="矩形 14"/>
            <p:cNvSpPr/>
            <p:nvPr userDrawn="1"/>
          </p:nvSpPr>
          <p:spPr>
            <a:xfrm>
              <a:off x="4302972" y="3297535"/>
              <a:ext cx="3895617" cy="646331"/>
            </a:xfrm>
            <a:prstGeom prst="rect">
              <a:avLst/>
            </a:prstGeom>
            <a:noFill/>
          </p:spPr>
          <p:txBody>
            <a:bodyPr wrap="none" lIns="91440" tIns="45720" rIns="91440" bIns="45720">
              <a:spAutoFit/>
            </a:bodyPr>
            <a:lstStyle/>
            <a:p>
              <a:pPr algn="ctr" fontAlgn="ctr"/>
              <a:r>
                <a:rPr lang="en-US" altLang="zh-CN" sz="3599" b="0" cap="none" spc="0" baseline="0" dirty="0">
                  <a:ln w="0"/>
                  <a:solidFill>
                    <a:schemeClr val="bg1"/>
                  </a:solidFill>
                  <a:effectLst>
                    <a:outerShdw blurRad="38100" dist="19050" dir="2700000" algn="tl" rotWithShape="0">
                      <a:schemeClr val="dk1">
                        <a:alpha val="40000"/>
                      </a:schemeClr>
                    </a:outerShdw>
                  </a:effectLst>
                  <a:latin typeface="Huawei Sans" panose="020C0503030203020204" pitchFamily="34" charset="0"/>
                  <a:ea typeface="方正兰亭黑简体" panose="02000000000000000000" pitchFamily="2" charset="-122"/>
                </a:rPr>
                <a:t>www.huawei.com</a:t>
              </a:r>
              <a:endParaRPr lang="zh-CN" altLang="en-US" sz="3599" b="0" cap="none" spc="0" baseline="0" dirty="0">
                <a:ln w="0"/>
                <a:solidFill>
                  <a:schemeClr val="bg1"/>
                </a:solidFill>
                <a:effectLst>
                  <a:outerShdw blurRad="38100" dist="19050" dir="2700000" algn="tl" rotWithShape="0">
                    <a:schemeClr val="dk1">
                      <a:alpha val="40000"/>
                    </a:schemeClr>
                  </a:outerShdw>
                </a:effectLst>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3218031239"/>
      </p:ext>
    </p:extLst>
  </p:cSld>
  <p:clrMapOvr>
    <a:masterClrMapping/>
  </p:clrMapOvr>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总标题">
    <p:spTree>
      <p:nvGrpSpPr>
        <p:cNvPr id="1" name=""/>
        <p:cNvGrpSpPr/>
        <p:nvPr/>
      </p:nvGrpSpPr>
      <p:grpSpPr>
        <a:xfrm>
          <a:off x="0" y="0"/>
          <a:ext cx="0" cy="0"/>
          <a:chOff x="0" y="0"/>
          <a:chExt cx="0" cy="0"/>
        </a:xfrm>
      </p:grpSpPr>
      <p:pic>
        <p:nvPicPr>
          <p:cNvPr id="17" name="Picture 4"/>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b="3447"/>
          <a:stretch/>
        </p:blipFill>
        <p:spPr bwMode="auto">
          <a:xfrm>
            <a:off x="1" y="85"/>
            <a:ext cx="12192000" cy="6864740"/>
          </a:xfrm>
          <a:prstGeom prst="rect">
            <a:avLst/>
          </a:prstGeom>
          <a:noFill/>
          <a:extLst>
            <a:ext uri="{909E8E84-426E-40DD-AFC4-6F175D3DCCD1}">
              <a14:hiddenFill xmlns:a14="http://schemas.microsoft.com/office/drawing/2010/main">
                <a:solidFill>
                  <a:srgbClr val="FFFFFF"/>
                </a:solidFill>
              </a14:hiddenFill>
            </a:ext>
          </a:extLst>
        </p:spPr>
      </p:pic>
      <p:sp>
        <p:nvSpPr>
          <p:cNvPr id="18" name="Rectangle 41"/>
          <p:cNvSpPr>
            <a:spLocks noGrp="1" noChangeArrowheads="1"/>
          </p:cNvSpPr>
          <p:nvPr>
            <p:ph type="ctrTitle" sz="quarter" hasCustomPrompt="1"/>
          </p:nvPr>
        </p:nvSpPr>
        <p:spPr>
          <a:xfrm>
            <a:off x="1031295" y="4957156"/>
            <a:ext cx="10441567" cy="831600"/>
          </a:xfrm>
          <a:prstGeom prst="rect">
            <a:avLst/>
          </a:prstGeom>
          <a:ln algn="ctr"/>
        </p:spPr>
        <p:txBody>
          <a:bodyPr lIns="87802" tIns="43901" rIns="87802" bIns="43901"/>
          <a:lstStyle>
            <a:lvl1pPr algn="l" defTabSz="801688" rtl="0" eaLnBrk="0" fontAlgn="ctr" hangingPunct="0">
              <a:spcBef>
                <a:spcPct val="0"/>
              </a:spcBef>
              <a:spcAft>
                <a:spcPct val="0"/>
              </a:spcAft>
              <a:defRPr lang="zh-CN" altLang="en-US" sz="4300" b="1" kern="1200" baseline="0" dirty="0">
                <a:solidFill>
                  <a:srgbClr val="0070C0"/>
                </a:solidFill>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a:t>Click to Edit Title</a:t>
            </a:r>
            <a:endParaRPr lang="zh-CN" altLang="en-US" dirty="0"/>
          </a:p>
        </p:txBody>
      </p:sp>
      <p:sp>
        <p:nvSpPr>
          <p:cNvPr id="19" name="文本占位符 29"/>
          <p:cNvSpPr>
            <a:spLocks noGrp="1"/>
          </p:cNvSpPr>
          <p:nvPr>
            <p:ph type="body" sz="quarter" idx="10" hasCustomPrompt="1"/>
          </p:nvPr>
        </p:nvSpPr>
        <p:spPr>
          <a:xfrm>
            <a:off x="1031295" y="5816120"/>
            <a:ext cx="6912000" cy="493200"/>
          </a:xfrm>
          <a:prstGeom prst="rect">
            <a:avLst/>
          </a:prstGeom>
        </p:spPr>
        <p:txBody>
          <a:bodyPr/>
          <a:lstStyle>
            <a:lvl1pPr marL="0" indent="0" algn="l" defTabSz="801688" rtl="0" eaLnBrk="0" fontAlgn="ctr" hangingPunct="0">
              <a:spcBef>
                <a:spcPct val="0"/>
              </a:spcBef>
              <a:spcAft>
                <a:spcPct val="0"/>
              </a:spcAft>
              <a:buNone/>
              <a:defRPr lang="zh-CN" altLang="en-US" sz="2000" kern="1200" baseline="0" dirty="0" smtClean="0">
                <a:solidFill>
                  <a:srgbClr val="0070C0"/>
                </a:solidFill>
                <a:latin typeface="Huawei Sans" panose="020C0503030203020204" pitchFamily="34" charset="0"/>
                <a:ea typeface="方正兰亭黑简体" panose="02000000000000000000" pitchFamily="2" charset="-122"/>
                <a:cs typeface="Huawei Sans" panose="020C0503030203020204" pitchFamily="34" charset="0"/>
              </a:defRPr>
            </a:lvl1pPr>
          </a:lstStyle>
          <a:p>
            <a:pPr lvl="0"/>
            <a:r>
              <a:rPr lang="en-US" altLang="zh-CN" dirty="0"/>
              <a:t>Click to Edit Title</a:t>
            </a:r>
            <a:endParaRPr lang="zh-CN" altLang="en-US" dirty="0"/>
          </a:p>
        </p:txBody>
      </p:sp>
      <p:sp>
        <p:nvSpPr>
          <p:cNvPr id="20" name="Rectangle 54"/>
          <p:cNvSpPr>
            <a:spLocks noChangeArrowheads="1"/>
          </p:cNvSpPr>
          <p:nvPr userDrawn="1"/>
        </p:nvSpPr>
        <p:spPr bwMode="auto">
          <a:xfrm>
            <a:off x="947428" y="6500581"/>
            <a:ext cx="4948333" cy="265552"/>
          </a:xfrm>
          <a:prstGeom prst="rect">
            <a:avLst/>
          </a:prstGeom>
          <a:noFill/>
          <a:ln w="9525" algn="ctr">
            <a:noFill/>
            <a:miter lim="800000"/>
            <a:headEnd/>
            <a:tailEnd/>
          </a:ln>
          <a:effectLst/>
        </p:spPr>
        <p:txBody>
          <a:bodyPr wrap="none" lIns="80101" tIns="40052" rIns="80101" bIns="40052">
            <a:spAutoFit/>
          </a:bodyPr>
          <a:lstStyle/>
          <a:p>
            <a:pPr defTabSz="801668" eaLnBrk="0" fontAlgn="base" hangingPunct="0">
              <a:defRPr/>
            </a:pPr>
            <a:r>
              <a:rPr lang="en-US" altLang="zh-CN" sz="1200" baseline="0" dirty="0">
                <a:latin typeface="Huawei Sans" panose="020C0503030203020204" pitchFamily="34" charset="0"/>
                <a:ea typeface="方正兰亭黑简体" panose="02000000000000000000" pitchFamily="2" charset="-122"/>
                <a:cs typeface="Huawei Sans" panose="020C0503030203020204" pitchFamily="34" charset="0"/>
              </a:rPr>
              <a:t>Copyright © 2020 Huawei Technologies Co., Ltd. All rights reserved. </a:t>
            </a:r>
          </a:p>
        </p:txBody>
      </p:sp>
      <p:pic>
        <p:nvPicPr>
          <p:cNvPr id="21" name="图片 20"/>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891889" y="251069"/>
            <a:ext cx="1965600" cy="430102"/>
          </a:xfrm>
          <a:prstGeom prst="rect">
            <a:avLst/>
          </a:prstGeom>
        </p:spPr>
      </p:pic>
    </p:spTree>
    <p:extLst>
      <p:ext uri="{BB962C8B-B14F-4D97-AF65-F5344CB8AC3E}">
        <p14:creationId xmlns:p14="http://schemas.microsoft.com/office/powerpoint/2010/main" val="25787669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前言">
    <p:spTree>
      <p:nvGrpSpPr>
        <p:cNvPr id="1" name=""/>
        <p:cNvGrpSpPr/>
        <p:nvPr/>
      </p:nvGrpSpPr>
      <p:grpSpPr>
        <a:xfrm>
          <a:off x="0" y="0"/>
          <a:ext cx="0" cy="0"/>
          <a:chOff x="0" y="0"/>
          <a:chExt cx="0" cy="0"/>
        </a:xfrm>
      </p:grpSpPr>
      <p:sp>
        <p:nvSpPr>
          <p:cNvPr id="14" name="文本占位符 6"/>
          <p:cNvSpPr>
            <a:spLocks noGrp="1"/>
          </p:cNvSpPr>
          <p:nvPr>
            <p:ph type="body" sz="quarter" idx="10" hasCustomPrompt="1"/>
          </p:nvPr>
        </p:nvSpPr>
        <p:spPr>
          <a:xfrm>
            <a:off x="451878" y="1242453"/>
            <a:ext cx="11306175" cy="4679788"/>
          </a:xfrm>
          <a:prstGeom prst="rect">
            <a:avLst/>
          </a:prstGeom>
        </p:spPr>
        <p:txBody>
          <a:bodyPr/>
          <a:lstStyle>
            <a:lvl1pPr algn="just" eaLnBrk="1" hangingPunct="1">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pPr eaLnBrk="1" hangingPunct="1"/>
            <a:r>
              <a:rPr lang="en-US" altLang="zh-CN" dirty="0"/>
              <a:t>The chapter describes ...</a:t>
            </a:r>
            <a:endParaRPr lang="zh-CN" altLang="en-US" dirty="0"/>
          </a:p>
        </p:txBody>
      </p:sp>
      <p:sp>
        <p:nvSpPr>
          <p:cNvPr id="27" name="TextBox 10">
            <a:extLst>
              <a:ext uri="{FF2B5EF4-FFF2-40B4-BE49-F238E27FC236}">
                <a16:creationId xmlns:a16="http://schemas.microsoft.com/office/drawing/2014/main" id="{18ED692C-39CB-4AC0-81F6-D21CDD086EE4}"/>
              </a:ext>
            </a:extLst>
          </p:cNvPr>
          <p:cNvSpPr txBox="1"/>
          <p:nvPr userDrawn="1"/>
        </p:nvSpPr>
        <p:spPr bwMode="auto">
          <a:xfrm>
            <a:off x="1595500" y="408779"/>
            <a:ext cx="2376264"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Foreword</a:t>
            </a:r>
            <a:endParaRPr lang="zh-CN" altLang="en-US"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28"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9"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30" name="组合 29"/>
          <p:cNvGrpSpPr/>
          <p:nvPr userDrawn="1"/>
        </p:nvGrpSpPr>
        <p:grpSpPr>
          <a:xfrm>
            <a:off x="335360" y="498828"/>
            <a:ext cx="628158" cy="459460"/>
            <a:chOff x="3275013" y="1363663"/>
            <a:chExt cx="5645150" cy="4129087"/>
          </a:xfrm>
          <a:solidFill>
            <a:schemeClr val="bg1"/>
          </a:solidFill>
        </p:grpSpPr>
        <p:sp>
          <p:nvSpPr>
            <p:cNvPr id="31" name="Freeform 6"/>
            <p:cNvSpPr>
              <a:spLocks noEditPoints="1"/>
            </p:cNvSpPr>
            <p:nvPr/>
          </p:nvSpPr>
          <p:spPr bwMode="auto">
            <a:xfrm>
              <a:off x="3275013" y="1363663"/>
              <a:ext cx="5645150" cy="4129087"/>
            </a:xfrm>
            <a:custGeom>
              <a:avLst/>
              <a:gdLst>
                <a:gd name="T0" fmla="*/ 1410 w 1505"/>
                <a:gd name="T1" fmla="*/ 250 h 1101"/>
                <a:gd name="T2" fmla="*/ 780 w 1505"/>
                <a:gd name="T3" fmla="*/ 250 h 1101"/>
                <a:gd name="T4" fmla="*/ 780 w 1505"/>
                <a:gd name="T5" fmla="*/ 81 h 1101"/>
                <a:gd name="T6" fmla="*/ 699 w 1505"/>
                <a:gd name="T7" fmla="*/ 0 h 1101"/>
                <a:gd name="T8" fmla="*/ 81 w 1505"/>
                <a:gd name="T9" fmla="*/ 0 h 1101"/>
                <a:gd name="T10" fmla="*/ 0 w 1505"/>
                <a:gd name="T11" fmla="*/ 81 h 1101"/>
                <a:gd name="T12" fmla="*/ 0 w 1505"/>
                <a:gd name="T13" fmla="*/ 464 h 1101"/>
                <a:gd name="T14" fmla="*/ 81 w 1505"/>
                <a:gd name="T15" fmla="*/ 545 h 1101"/>
                <a:gd name="T16" fmla="*/ 124 w 1505"/>
                <a:gd name="T17" fmla="*/ 545 h 1101"/>
                <a:gd name="T18" fmla="*/ 124 w 1505"/>
                <a:gd name="T19" fmla="*/ 668 h 1101"/>
                <a:gd name="T20" fmla="*/ 137 w 1505"/>
                <a:gd name="T21" fmla="*/ 688 h 1101"/>
                <a:gd name="T22" fmla="*/ 147 w 1505"/>
                <a:gd name="T23" fmla="*/ 690 h 1101"/>
                <a:gd name="T24" fmla="*/ 161 w 1505"/>
                <a:gd name="T25" fmla="*/ 685 h 1101"/>
                <a:gd name="T26" fmla="*/ 316 w 1505"/>
                <a:gd name="T27" fmla="*/ 554 h 1101"/>
                <a:gd name="T28" fmla="*/ 341 w 1505"/>
                <a:gd name="T29" fmla="*/ 545 h 1101"/>
                <a:gd name="T30" fmla="*/ 542 w 1505"/>
                <a:gd name="T31" fmla="*/ 545 h 1101"/>
                <a:gd name="T32" fmla="*/ 542 w 1505"/>
                <a:gd name="T33" fmla="*/ 824 h 1101"/>
                <a:gd name="T34" fmla="*/ 637 w 1505"/>
                <a:gd name="T35" fmla="*/ 919 h 1101"/>
                <a:gd name="T36" fmla="*/ 1084 w 1505"/>
                <a:gd name="T37" fmla="*/ 919 h 1101"/>
                <a:gd name="T38" fmla="*/ 1120 w 1505"/>
                <a:gd name="T39" fmla="*/ 932 h 1101"/>
                <a:gd name="T40" fmla="*/ 1313 w 1505"/>
                <a:gd name="T41" fmla="*/ 1096 h 1101"/>
                <a:gd name="T42" fmla="*/ 1328 w 1505"/>
                <a:gd name="T43" fmla="*/ 1101 h 1101"/>
                <a:gd name="T44" fmla="*/ 1337 w 1505"/>
                <a:gd name="T45" fmla="*/ 1099 h 1101"/>
                <a:gd name="T46" fmla="*/ 1350 w 1505"/>
                <a:gd name="T47" fmla="*/ 1078 h 1101"/>
                <a:gd name="T48" fmla="*/ 1350 w 1505"/>
                <a:gd name="T49" fmla="*/ 919 h 1101"/>
                <a:gd name="T50" fmla="*/ 1410 w 1505"/>
                <a:gd name="T51" fmla="*/ 919 h 1101"/>
                <a:gd name="T52" fmla="*/ 1505 w 1505"/>
                <a:gd name="T53" fmla="*/ 824 h 1101"/>
                <a:gd name="T54" fmla="*/ 1505 w 1505"/>
                <a:gd name="T55" fmla="*/ 345 h 1101"/>
                <a:gd name="T56" fmla="*/ 1410 w 1505"/>
                <a:gd name="T57" fmla="*/ 250 h 1101"/>
                <a:gd name="T58" fmla="*/ 341 w 1505"/>
                <a:gd name="T59" fmla="*/ 500 h 1101"/>
                <a:gd name="T60" fmla="*/ 287 w 1505"/>
                <a:gd name="T61" fmla="*/ 520 h 1101"/>
                <a:gd name="T62" fmla="*/ 169 w 1505"/>
                <a:gd name="T63" fmla="*/ 619 h 1101"/>
                <a:gd name="T64" fmla="*/ 169 w 1505"/>
                <a:gd name="T65" fmla="*/ 535 h 1101"/>
                <a:gd name="T66" fmla="*/ 133 w 1505"/>
                <a:gd name="T67" fmla="*/ 500 h 1101"/>
                <a:gd name="T68" fmla="*/ 81 w 1505"/>
                <a:gd name="T69" fmla="*/ 500 h 1101"/>
                <a:gd name="T70" fmla="*/ 45 w 1505"/>
                <a:gd name="T71" fmla="*/ 464 h 1101"/>
                <a:gd name="T72" fmla="*/ 45 w 1505"/>
                <a:gd name="T73" fmla="*/ 81 h 1101"/>
                <a:gd name="T74" fmla="*/ 81 w 1505"/>
                <a:gd name="T75" fmla="*/ 45 h 1101"/>
                <a:gd name="T76" fmla="*/ 699 w 1505"/>
                <a:gd name="T77" fmla="*/ 45 h 1101"/>
                <a:gd name="T78" fmla="*/ 735 w 1505"/>
                <a:gd name="T79" fmla="*/ 81 h 1101"/>
                <a:gd name="T80" fmla="*/ 735 w 1505"/>
                <a:gd name="T81" fmla="*/ 250 h 1101"/>
                <a:gd name="T82" fmla="*/ 637 w 1505"/>
                <a:gd name="T83" fmla="*/ 250 h 1101"/>
                <a:gd name="T84" fmla="*/ 542 w 1505"/>
                <a:gd name="T85" fmla="*/ 345 h 1101"/>
                <a:gd name="T86" fmla="*/ 542 w 1505"/>
                <a:gd name="T87" fmla="*/ 500 h 1101"/>
                <a:gd name="T88" fmla="*/ 341 w 1505"/>
                <a:gd name="T89" fmla="*/ 500 h 1101"/>
                <a:gd name="T90" fmla="*/ 1460 w 1505"/>
                <a:gd name="T91" fmla="*/ 824 h 1101"/>
                <a:gd name="T92" fmla="*/ 1410 w 1505"/>
                <a:gd name="T93" fmla="*/ 874 h 1101"/>
                <a:gd name="T94" fmla="*/ 1344 w 1505"/>
                <a:gd name="T95" fmla="*/ 874 h 1101"/>
                <a:gd name="T96" fmla="*/ 1305 w 1505"/>
                <a:gd name="T97" fmla="*/ 913 h 1101"/>
                <a:gd name="T98" fmla="*/ 1305 w 1505"/>
                <a:gd name="T99" fmla="*/ 1030 h 1101"/>
                <a:gd name="T100" fmla="*/ 1149 w 1505"/>
                <a:gd name="T101" fmla="*/ 898 h 1101"/>
                <a:gd name="T102" fmla="*/ 1084 w 1505"/>
                <a:gd name="T103" fmla="*/ 874 h 1101"/>
                <a:gd name="T104" fmla="*/ 637 w 1505"/>
                <a:gd name="T105" fmla="*/ 874 h 1101"/>
                <a:gd name="T106" fmla="*/ 587 w 1505"/>
                <a:gd name="T107" fmla="*/ 824 h 1101"/>
                <a:gd name="T108" fmla="*/ 587 w 1505"/>
                <a:gd name="T109" fmla="*/ 345 h 1101"/>
                <a:gd name="T110" fmla="*/ 637 w 1505"/>
                <a:gd name="T111" fmla="*/ 295 h 1101"/>
                <a:gd name="T112" fmla="*/ 1410 w 1505"/>
                <a:gd name="T113" fmla="*/ 295 h 1101"/>
                <a:gd name="T114" fmla="*/ 1460 w 1505"/>
                <a:gd name="T115" fmla="*/ 345 h 1101"/>
                <a:gd name="T116" fmla="*/ 1460 w 1505"/>
                <a:gd name="T117" fmla="*/ 824 h 1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505" h="1101">
                  <a:moveTo>
                    <a:pt x="1410" y="250"/>
                  </a:moveTo>
                  <a:cubicBezTo>
                    <a:pt x="780" y="250"/>
                    <a:pt x="780" y="250"/>
                    <a:pt x="780" y="250"/>
                  </a:cubicBezTo>
                  <a:cubicBezTo>
                    <a:pt x="780" y="81"/>
                    <a:pt x="780" y="81"/>
                    <a:pt x="780" y="81"/>
                  </a:cubicBezTo>
                  <a:cubicBezTo>
                    <a:pt x="780" y="37"/>
                    <a:pt x="743" y="0"/>
                    <a:pt x="699" y="0"/>
                  </a:cubicBezTo>
                  <a:cubicBezTo>
                    <a:pt x="81" y="0"/>
                    <a:pt x="81" y="0"/>
                    <a:pt x="81" y="0"/>
                  </a:cubicBezTo>
                  <a:cubicBezTo>
                    <a:pt x="36" y="0"/>
                    <a:pt x="0" y="37"/>
                    <a:pt x="0" y="81"/>
                  </a:cubicBezTo>
                  <a:cubicBezTo>
                    <a:pt x="0" y="464"/>
                    <a:pt x="0" y="464"/>
                    <a:pt x="0" y="464"/>
                  </a:cubicBezTo>
                  <a:cubicBezTo>
                    <a:pt x="0" y="509"/>
                    <a:pt x="36" y="545"/>
                    <a:pt x="81" y="545"/>
                  </a:cubicBezTo>
                  <a:cubicBezTo>
                    <a:pt x="124" y="545"/>
                    <a:pt x="124" y="545"/>
                    <a:pt x="124" y="545"/>
                  </a:cubicBezTo>
                  <a:cubicBezTo>
                    <a:pt x="124" y="668"/>
                    <a:pt x="124" y="668"/>
                    <a:pt x="124" y="668"/>
                  </a:cubicBezTo>
                  <a:cubicBezTo>
                    <a:pt x="124" y="676"/>
                    <a:pt x="129" y="684"/>
                    <a:pt x="137" y="688"/>
                  </a:cubicBezTo>
                  <a:cubicBezTo>
                    <a:pt x="140" y="689"/>
                    <a:pt x="143" y="690"/>
                    <a:pt x="147" y="690"/>
                  </a:cubicBezTo>
                  <a:cubicBezTo>
                    <a:pt x="152" y="690"/>
                    <a:pt x="157" y="688"/>
                    <a:pt x="161" y="685"/>
                  </a:cubicBezTo>
                  <a:cubicBezTo>
                    <a:pt x="316" y="554"/>
                    <a:pt x="316" y="554"/>
                    <a:pt x="316" y="554"/>
                  </a:cubicBezTo>
                  <a:cubicBezTo>
                    <a:pt x="323" y="548"/>
                    <a:pt x="332" y="545"/>
                    <a:pt x="341" y="545"/>
                  </a:cubicBezTo>
                  <a:cubicBezTo>
                    <a:pt x="542" y="545"/>
                    <a:pt x="542" y="545"/>
                    <a:pt x="542" y="545"/>
                  </a:cubicBezTo>
                  <a:cubicBezTo>
                    <a:pt x="542" y="824"/>
                    <a:pt x="542" y="824"/>
                    <a:pt x="542" y="824"/>
                  </a:cubicBezTo>
                  <a:cubicBezTo>
                    <a:pt x="542" y="877"/>
                    <a:pt x="585" y="919"/>
                    <a:pt x="637" y="919"/>
                  </a:cubicBezTo>
                  <a:cubicBezTo>
                    <a:pt x="1084" y="919"/>
                    <a:pt x="1084" y="919"/>
                    <a:pt x="1084" y="919"/>
                  </a:cubicBezTo>
                  <a:cubicBezTo>
                    <a:pt x="1097" y="919"/>
                    <a:pt x="1110" y="924"/>
                    <a:pt x="1120" y="932"/>
                  </a:cubicBezTo>
                  <a:cubicBezTo>
                    <a:pt x="1313" y="1096"/>
                    <a:pt x="1313" y="1096"/>
                    <a:pt x="1313" y="1096"/>
                  </a:cubicBezTo>
                  <a:cubicBezTo>
                    <a:pt x="1317" y="1099"/>
                    <a:pt x="1322" y="1101"/>
                    <a:pt x="1328" y="1101"/>
                  </a:cubicBezTo>
                  <a:cubicBezTo>
                    <a:pt x="1331" y="1101"/>
                    <a:pt x="1334" y="1100"/>
                    <a:pt x="1337" y="1099"/>
                  </a:cubicBezTo>
                  <a:cubicBezTo>
                    <a:pt x="1345" y="1095"/>
                    <a:pt x="1350" y="1087"/>
                    <a:pt x="1350" y="1078"/>
                  </a:cubicBezTo>
                  <a:cubicBezTo>
                    <a:pt x="1350" y="919"/>
                    <a:pt x="1350" y="919"/>
                    <a:pt x="1350" y="919"/>
                  </a:cubicBezTo>
                  <a:cubicBezTo>
                    <a:pt x="1410" y="919"/>
                    <a:pt x="1410" y="919"/>
                    <a:pt x="1410" y="919"/>
                  </a:cubicBezTo>
                  <a:cubicBezTo>
                    <a:pt x="1463" y="919"/>
                    <a:pt x="1505" y="877"/>
                    <a:pt x="1505" y="824"/>
                  </a:cubicBezTo>
                  <a:cubicBezTo>
                    <a:pt x="1505" y="345"/>
                    <a:pt x="1505" y="345"/>
                    <a:pt x="1505" y="345"/>
                  </a:cubicBezTo>
                  <a:cubicBezTo>
                    <a:pt x="1505" y="293"/>
                    <a:pt x="1463" y="250"/>
                    <a:pt x="1410" y="250"/>
                  </a:cubicBezTo>
                  <a:close/>
                  <a:moveTo>
                    <a:pt x="341" y="500"/>
                  </a:moveTo>
                  <a:cubicBezTo>
                    <a:pt x="322" y="500"/>
                    <a:pt x="302" y="507"/>
                    <a:pt x="287" y="520"/>
                  </a:cubicBezTo>
                  <a:cubicBezTo>
                    <a:pt x="169" y="619"/>
                    <a:pt x="169" y="619"/>
                    <a:pt x="169" y="619"/>
                  </a:cubicBezTo>
                  <a:cubicBezTo>
                    <a:pt x="169" y="535"/>
                    <a:pt x="169" y="535"/>
                    <a:pt x="169" y="535"/>
                  </a:cubicBezTo>
                  <a:cubicBezTo>
                    <a:pt x="169" y="516"/>
                    <a:pt x="153" y="500"/>
                    <a:pt x="133" y="500"/>
                  </a:cubicBezTo>
                  <a:cubicBezTo>
                    <a:pt x="81" y="500"/>
                    <a:pt x="81" y="500"/>
                    <a:pt x="81" y="500"/>
                  </a:cubicBezTo>
                  <a:cubicBezTo>
                    <a:pt x="61" y="500"/>
                    <a:pt x="45" y="484"/>
                    <a:pt x="45" y="464"/>
                  </a:cubicBezTo>
                  <a:cubicBezTo>
                    <a:pt x="45" y="81"/>
                    <a:pt x="45" y="81"/>
                    <a:pt x="45" y="81"/>
                  </a:cubicBezTo>
                  <a:cubicBezTo>
                    <a:pt x="45" y="61"/>
                    <a:pt x="61" y="45"/>
                    <a:pt x="81" y="45"/>
                  </a:cubicBezTo>
                  <a:cubicBezTo>
                    <a:pt x="699" y="45"/>
                    <a:pt x="699" y="45"/>
                    <a:pt x="699" y="45"/>
                  </a:cubicBezTo>
                  <a:cubicBezTo>
                    <a:pt x="719" y="45"/>
                    <a:pt x="735" y="61"/>
                    <a:pt x="735" y="81"/>
                  </a:cubicBezTo>
                  <a:cubicBezTo>
                    <a:pt x="735" y="250"/>
                    <a:pt x="735" y="250"/>
                    <a:pt x="735" y="250"/>
                  </a:cubicBezTo>
                  <a:cubicBezTo>
                    <a:pt x="637" y="250"/>
                    <a:pt x="637" y="250"/>
                    <a:pt x="637" y="250"/>
                  </a:cubicBezTo>
                  <a:cubicBezTo>
                    <a:pt x="585" y="250"/>
                    <a:pt x="542" y="293"/>
                    <a:pt x="542" y="345"/>
                  </a:cubicBezTo>
                  <a:cubicBezTo>
                    <a:pt x="542" y="500"/>
                    <a:pt x="542" y="500"/>
                    <a:pt x="542" y="500"/>
                  </a:cubicBezTo>
                  <a:lnTo>
                    <a:pt x="341" y="500"/>
                  </a:lnTo>
                  <a:close/>
                  <a:moveTo>
                    <a:pt x="1460" y="824"/>
                  </a:moveTo>
                  <a:cubicBezTo>
                    <a:pt x="1460" y="852"/>
                    <a:pt x="1438" y="874"/>
                    <a:pt x="1410" y="874"/>
                  </a:cubicBezTo>
                  <a:cubicBezTo>
                    <a:pt x="1344" y="874"/>
                    <a:pt x="1344" y="874"/>
                    <a:pt x="1344" y="874"/>
                  </a:cubicBezTo>
                  <a:cubicBezTo>
                    <a:pt x="1323" y="874"/>
                    <a:pt x="1305" y="892"/>
                    <a:pt x="1305" y="913"/>
                  </a:cubicBezTo>
                  <a:cubicBezTo>
                    <a:pt x="1305" y="1030"/>
                    <a:pt x="1305" y="1030"/>
                    <a:pt x="1305" y="1030"/>
                  </a:cubicBezTo>
                  <a:cubicBezTo>
                    <a:pt x="1149" y="898"/>
                    <a:pt x="1149" y="898"/>
                    <a:pt x="1149" y="898"/>
                  </a:cubicBezTo>
                  <a:cubicBezTo>
                    <a:pt x="1131" y="883"/>
                    <a:pt x="1108" y="874"/>
                    <a:pt x="1084" y="874"/>
                  </a:cubicBezTo>
                  <a:cubicBezTo>
                    <a:pt x="637" y="874"/>
                    <a:pt x="637" y="874"/>
                    <a:pt x="637" y="874"/>
                  </a:cubicBezTo>
                  <a:cubicBezTo>
                    <a:pt x="610" y="874"/>
                    <a:pt x="587" y="852"/>
                    <a:pt x="587" y="824"/>
                  </a:cubicBezTo>
                  <a:cubicBezTo>
                    <a:pt x="587" y="345"/>
                    <a:pt x="587" y="345"/>
                    <a:pt x="587" y="345"/>
                  </a:cubicBezTo>
                  <a:cubicBezTo>
                    <a:pt x="587" y="318"/>
                    <a:pt x="610" y="295"/>
                    <a:pt x="637" y="295"/>
                  </a:cubicBezTo>
                  <a:cubicBezTo>
                    <a:pt x="1410" y="295"/>
                    <a:pt x="1410" y="295"/>
                    <a:pt x="1410" y="295"/>
                  </a:cubicBezTo>
                  <a:cubicBezTo>
                    <a:pt x="1438" y="295"/>
                    <a:pt x="1460" y="318"/>
                    <a:pt x="1460" y="345"/>
                  </a:cubicBezTo>
                  <a:lnTo>
                    <a:pt x="1460" y="8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2" name="Freeform 7"/>
            <p:cNvSpPr>
              <a:spLocks/>
            </p:cNvSpPr>
            <p:nvPr/>
          </p:nvSpPr>
          <p:spPr bwMode="auto">
            <a:xfrm>
              <a:off x="6208713" y="3227388"/>
              <a:ext cx="1833563" cy="173037"/>
            </a:xfrm>
            <a:custGeom>
              <a:avLst/>
              <a:gdLst>
                <a:gd name="T0" fmla="*/ 489 w 489"/>
                <a:gd name="T1" fmla="*/ 23 h 46"/>
                <a:gd name="T2" fmla="*/ 467 w 489"/>
                <a:gd name="T3" fmla="*/ 46 h 46"/>
                <a:gd name="T4" fmla="*/ 23 w 489"/>
                <a:gd name="T5" fmla="*/ 46 h 46"/>
                <a:gd name="T6" fmla="*/ 0 w 489"/>
                <a:gd name="T7" fmla="*/ 23 h 46"/>
                <a:gd name="T8" fmla="*/ 23 w 489"/>
                <a:gd name="T9" fmla="*/ 0 h 46"/>
                <a:gd name="T10" fmla="*/ 467 w 489"/>
                <a:gd name="T11" fmla="*/ 0 h 46"/>
                <a:gd name="T12" fmla="*/ 489 w 489"/>
                <a:gd name="T13" fmla="*/ 23 h 46"/>
              </a:gdLst>
              <a:ahLst/>
              <a:cxnLst>
                <a:cxn ang="0">
                  <a:pos x="T0" y="T1"/>
                </a:cxn>
                <a:cxn ang="0">
                  <a:pos x="T2" y="T3"/>
                </a:cxn>
                <a:cxn ang="0">
                  <a:pos x="T4" y="T5"/>
                </a:cxn>
                <a:cxn ang="0">
                  <a:pos x="T6" y="T7"/>
                </a:cxn>
                <a:cxn ang="0">
                  <a:pos x="T8" y="T9"/>
                </a:cxn>
                <a:cxn ang="0">
                  <a:pos x="T10" y="T11"/>
                </a:cxn>
                <a:cxn ang="0">
                  <a:pos x="T12" y="T13"/>
                </a:cxn>
              </a:cxnLst>
              <a:rect l="0" t="0" r="r" b="b"/>
              <a:pathLst>
                <a:path w="489" h="46">
                  <a:moveTo>
                    <a:pt x="489" y="23"/>
                  </a:moveTo>
                  <a:cubicBezTo>
                    <a:pt x="489" y="35"/>
                    <a:pt x="479" y="46"/>
                    <a:pt x="467" y="46"/>
                  </a:cubicBezTo>
                  <a:cubicBezTo>
                    <a:pt x="23" y="46"/>
                    <a:pt x="23" y="46"/>
                    <a:pt x="23" y="46"/>
                  </a:cubicBezTo>
                  <a:cubicBezTo>
                    <a:pt x="10" y="46"/>
                    <a:pt x="0" y="35"/>
                    <a:pt x="0" y="23"/>
                  </a:cubicBezTo>
                  <a:cubicBezTo>
                    <a:pt x="0" y="10"/>
                    <a:pt x="10" y="0"/>
                    <a:pt x="23" y="0"/>
                  </a:cubicBezTo>
                  <a:cubicBezTo>
                    <a:pt x="467" y="0"/>
                    <a:pt x="467" y="0"/>
                    <a:pt x="467" y="0"/>
                  </a:cubicBezTo>
                  <a:cubicBezTo>
                    <a:pt x="479" y="0"/>
                    <a:pt x="489" y="10"/>
                    <a:pt x="489"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3" name="Freeform 8"/>
            <p:cNvSpPr>
              <a:spLocks/>
            </p:cNvSpPr>
            <p:nvPr/>
          </p:nvSpPr>
          <p:spPr bwMode="auto">
            <a:xfrm>
              <a:off x="6208713" y="3786188"/>
              <a:ext cx="1833563" cy="168275"/>
            </a:xfrm>
            <a:custGeom>
              <a:avLst/>
              <a:gdLst>
                <a:gd name="T0" fmla="*/ 489 w 489"/>
                <a:gd name="T1" fmla="*/ 22 h 45"/>
                <a:gd name="T2" fmla="*/ 467 w 489"/>
                <a:gd name="T3" fmla="*/ 45 h 45"/>
                <a:gd name="T4" fmla="*/ 23 w 489"/>
                <a:gd name="T5" fmla="*/ 45 h 45"/>
                <a:gd name="T6" fmla="*/ 0 w 489"/>
                <a:gd name="T7" fmla="*/ 22 h 45"/>
                <a:gd name="T8" fmla="*/ 23 w 489"/>
                <a:gd name="T9" fmla="*/ 0 h 45"/>
                <a:gd name="T10" fmla="*/ 467 w 489"/>
                <a:gd name="T11" fmla="*/ 0 h 45"/>
                <a:gd name="T12" fmla="*/ 489 w 489"/>
                <a:gd name="T13" fmla="*/ 22 h 45"/>
              </a:gdLst>
              <a:ahLst/>
              <a:cxnLst>
                <a:cxn ang="0">
                  <a:pos x="T0" y="T1"/>
                </a:cxn>
                <a:cxn ang="0">
                  <a:pos x="T2" y="T3"/>
                </a:cxn>
                <a:cxn ang="0">
                  <a:pos x="T4" y="T5"/>
                </a:cxn>
                <a:cxn ang="0">
                  <a:pos x="T6" y="T7"/>
                </a:cxn>
                <a:cxn ang="0">
                  <a:pos x="T8" y="T9"/>
                </a:cxn>
                <a:cxn ang="0">
                  <a:pos x="T10" y="T11"/>
                </a:cxn>
                <a:cxn ang="0">
                  <a:pos x="T12" y="T13"/>
                </a:cxn>
              </a:cxnLst>
              <a:rect l="0" t="0" r="r" b="b"/>
              <a:pathLst>
                <a:path w="489" h="45">
                  <a:moveTo>
                    <a:pt x="489" y="22"/>
                  </a:moveTo>
                  <a:cubicBezTo>
                    <a:pt x="489" y="35"/>
                    <a:pt x="479" y="45"/>
                    <a:pt x="467" y="45"/>
                  </a:cubicBezTo>
                  <a:cubicBezTo>
                    <a:pt x="23" y="45"/>
                    <a:pt x="23" y="45"/>
                    <a:pt x="23" y="45"/>
                  </a:cubicBezTo>
                  <a:cubicBezTo>
                    <a:pt x="10" y="45"/>
                    <a:pt x="0" y="35"/>
                    <a:pt x="0" y="22"/>
                  </a:cubicBezTo>
                  <a:cubicBezTo>
                    <a:pt x="0" y="10"/>
                    <a:pt x="10" y="0"/>
                    <a:pt x="23" y="0"/>
                  </a:cubicBezTo>
                  <a:cubicBezTo>
                    <a:pt x="467" y="0"/>
                    <a:pt x="467" y="0"/>
                    <a:pt x="467" y="0"/>
                  </a:cubicBezTo>
                  <a:cubicBezTo>
                    <a:pt x="479" y="0"/>
                    <a:pt x="489" y="10"/>
                    <a:pt x="489"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4" name="Freeform 9"/>
            <p:cNvSpPr>
              <a:spLocks/>
            </p:cNvSpPr>
            <p:nvPr/>
          </p:nvSpPr>
          <p:spPr bwMode="auto">
            <a:xfrm>
              <a:off x="3924301" y="1936750"/>
              <a:ext cx="1593850" cy="169862"/>
            </a:xfrm>
            <a:custGeom>
              <a:avLst/>
              <a:gdLst>
                <a:gd name="T0" fmla="*/ 425 w 425"/>
                <a:gd name="T1" fmla="*/ 22 h 45"/>
                <a:gd name="T2" fmla="*/ 403 w 425"/>
                <a:gd name="T3" fmla="*/ 45 h 45"/>
                <a:gd name="T4" fmla="*/ 23 w 425"/>
                <a:gd name="T5" fmla="*/ 45 h 45"/>
                <a:gd name="T6" fmla="*/ 0 w 425"/>
                <a:gd name="T7" fmla="*/ 22 h 45"/>
                <a:gd name="T8" fmla="*/ 23 w 425"/>
                <a:gd name="T9" fmla="*/ 0 h 45"/>
                <a:gd name="T10" fmla="*/ 403 w 425"/>
                <a:gd name="T11" fmla="*/ 0 h 45"/>
                <a:gd name="T12" fmla="*/ 425 w 425"/>
                <a:gd name="T13" fmla="*/ 22 h 45"/>
              </a:gdLst>
              <a:ahLst/>
              <a:cxnLst>
                <a:cxn ang="0">
                  <a:pos x="T0" y="T1"/>
                </a:cxn>
                <a:cxn ang="0">
                  <a:pos x="T2" y="T3"/>
                </a:cxn>
                <a:cxn ang="0">
                  <a:pos x="T4" y="T5"/>
                </a:cxn>
                <a:cxn ang="0">
                  <a:pos x="T6" y="T7"/>
                </a:cxn>
                <a:cxn ang="0">
                  <a:pos x="T8" y="T9"/>
                </a:cxn>
                <a:cxn ang="0">
                  <a:pos x="T10" y="T11"/>
                </a:cxn>
                <a:cxn ang="0">
                  <a:pos x="T12" y="T13"/>
                </a:cxn>
              </a:cxnLst>
              <a:rect l="0" t="0" r="r" b="b"/>
              <a:pathLst>
                <a:path w="425" h="45">
                  <a:moveTo>
                    <a:pt x="425" y="22"/>
                  </a:moveTo>
                  <a:cubicBezTo>
                    <a:pt x="425" y="35"/>
                    <a:pt x="415" y="45"/>
                    <a:pt x="403" y="45"/>
                  </a:cubicBezTo>
                  <a:cubicBezTo>
                    <a:pt x="23" y="45"/>
                    <a:pt x="23" y="45"/>
                    <a:pt x="23" y="45"/>
                  </a:cubicBezTo>
                  <a:cubicBezTo>
                    <a:pt x="11" y="45"/>
                    <a:pt x="0" y="35"/>
                    <a:pt x="0" y="22"/>
                  </a:cubicBezTo>
                  <a:cubicBezTo>
                    <a:pt x="0" y="10"/>
                    <a:pt x="11" y="0"/>
                    <a:pt x="23" y="0"/>
                  </a:cubicBezTo>
                  <a:cubicBezTo>
                    <a:pt x="403" y="0"/>
                    <a:pt x="403" y="0"/>
                    <a:pt x="403" y="0"/>
                  </a:cubicBezTo>
                  <a:cubicBezTo>
                    <a:pt x="415" y="0"/>
                    <a:pt x="425" y="10"/>
                    <a:pt x="425"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5" name="Freeform 10"/>
            <p:cNvSpPr>
              <a:spLocks/>
            </p:cNvSpPr>
            <p:nvPr/>
          </p:nvSpPr>
          <p:spPr bwMode="auto">
            <a:xfrm>
              <a:off x="3924301" y="2371725"/>
              <a:ext cx="1136650" cy="169862"/>
            </a:xfrm>
            <a:custGeom>
              <a:avLst/>
              <a:gdLst>
                <a:gd name="T0" fmla="*/ 303 w 303"/>
                <a:gd name="T1" fmla="*/ 23 h 45"/>
                <a:gd name="T2" fmla="*/ 281 w 303"/>
                <a:gd name="T3" fmla="*/ 45 h 45"/>
                <a:gd name="T4" fmla="*/ 23 w 303"/>
                <a:gd name="T5" fmla="*/ 45 h 45"/>
                <a:gd name="T6" fmla="*/ 0 w 303"/>
                <a:gd name="T7" fmla="*/ 23 h 45"/>
                <a:gd name="T8" fmla="*/ 23 w 303"/>
                <a:gd name="T9" fmla="*/ 0 h 45"/>
                <a:gd name="T10" fmla="*/ 281 w 303"/>
                <a:gd name="T11" fmla="*/ 0 h 45"/>
                <a:gd name="T12" fmla="*/ 303 w 303"/>
                <a:gd name="T13" fmla="*/ 23 h 45"/>
              </a:gdLst>
              <a:ahLst/>
              <a:cxnLst>
                <a:cxn ang="0">
                  <a:pos x="T0" y="T1"/>
                </a:cxn>
                <a:cxn ang="0">
                  <a:pos x="T2" y="T3"/>
                </a:cxn>
                <a:cxn ang="0">
                  <a:pos x="T4" y="T5"/>
                </a:cxn>
                <a:cxn ang="0">
                  <a:pos x="T6" y="T7"/>
                </a:cxn>
                <a:cxn ang="0">
                  <a:pos x="T8" y="T9"/>
                </a:cxn>
                <a:cxn ang="0">
                  <a:pos x="T10" y="T11"/>
                </a:cxn>
                <a:cxn ang="0">
                  <a:pos x="T12" y="T13"/>
                </a:cxn>
              </a:cxnLst>
              <a:rect l="0" t="0" r="r" b="b"/>
              <a:pathLst>
                <a:path w="303" h="45">
                  <a:moveTo>
                    <a:pt x="303" y="23"/>
                  </a:moveTo>
                  <a:cubicBezTo>
                    <a:pt x="303" y="35"/>
                    <a:pt x="293" y="45"/>
                    <a:pt x="281" y="45"/>
                  </a:cubicBezTo>
                  <a:cubicBezTo>
                    <a:pt x="23" y="45"/>
                    <a:pt x="23" y="45"/>
                    <a:pt x="23" y="45"/>
                  </a:cubicBezTo>
                  <a:cubicBezTo>
                    <a:pt x="11" y="45"/>
                    <a:pt x="0" y="35"/>
                    <a:pt x="0" y="23"/>
                  </a:cubicBezTo>
                  <a:cubicBezTo>
                    <a:pt x="0" y="10"/>
                    <a:pt x="11" y="0"/>
                    <a:pt x="23" y="0"/>
                  </a:cubicBezTo>
                  <a:cubicBezTo>
                    <a:pt x="281" y="0"/>
                    <a:pt x="281" y="0"/>
                    <a:pt x="281" y="0"/>
                  </a:cubicBezTo>
                  <a:cubicBezTo>
                    <a:pt x="293" y="0"/>
                    <a:pt x="303" y="10"/>
                    <a:pt x="303"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36" name="Freeform 6"/>
          <p:cNvSpPr>
            <a:spLocks/>
          </p:cNvSpPr>
          <p:nvPr userDrawn="1"/>
        </p:nvSpPr>
        <p:spPr bwMode="auto">
          <a:xfrm>
            <a:off x="4619836" y="296368"/>
            <a:ext cx="7560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7" name="Freeform 11"/>
          <p:cNvSpPr>
            <a:spLocks/>
          </p:cNvSpPr>
          <p:nvPr userDrawn="1"/>
        </p:nvSpPr>
        <p:spPr bwMode="auto">
          <a:xfrm>
            <a:off x="4511824"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Tree>
    <p:extLst>
      <p:ext uri="{BB962C8B-B14F-4D97-AF65-F5344CB8AC3E}">
        <p14:creationId xmlns:p14="http://schemas.microsoft.com/office/powerpoint/2010/main" val="15732607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4#目标">
    <p:spTree>
      <p:nvGrpSpPr>
        <p:cNvPr id="1" name=""/>
        <p:cNvGrpSpPr/>
        <p:nvPr/>
      </p:nvGrpSpPr>
      <p:grpSpPr>
        <a:xfrm>
          <a:off x="0" y="0"/>
          <a:ext cx="0" cy="0"/>
          <a:chOff x="0" y="0"/>
          <a:chExt cx="0" cy="0"/>
        </a:xfrm>
      </p:grpSpPr>
      <p:sp>
        <p:nvSpPr>
          <p:cNvPr id="17" name="TextBox 10">
            <a:extLst>
              <a:ext uri="{FF2B5EF4-FFF2-40B4-BE49-F238E27FC236}">
                <a16:creationId xmlns:a16="http://schemas.microsoft.com/office/drawing/2014/main" id="{18ED692C-39CB-4AC0-81F6-D21CDD086EE4}"/>
              </a:ext>
            </a:extLst>
          </p:cNvPr>
          <p:cNvSpPr txBox="1"/>
          <p:nvPr userDrawn="1"/>
        </p:nvSpPr>
        <p:spPr bwMode="auto">
          <a:xfrm>
            <a:off x="1595500" y="408779"/>
            <a:ext cx="2592288"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Objectives</a:t>
            </a:r>
          </a:p>
        </p:txBody>
      </p:sp>
      <p:sp>
        <p:nvSpPr>
          <p:cNvPr id="18"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sp>
        <p:nvSpPr>
          <p:cNvPr id="19"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grpSp>
        <p:nvGrpSpPr>
          <p:cNvPr id="20" name="组合 19"/>
          <p:cNvGrpSpPr/>
          <p:nvPr userDrawn="1"/>
        </p:nvGrpSpPr>
        <p:grpSpPr>
          <a:xfrm>
            <a:off x="443372" y="440668"/>
            <a:ext cx="533970" cy="533470"/>
            <a:chOff x="2960687" y="4865687"/>
            <a:chExt cx="1698626" cy="1697038"/>
          </a:xfrm>
          <a:solidFill>
            <a:schemeClr val="bg1"/>
          </a:solidFill>
        </p:grpSpPr>
        <p:sp>
          <p:nvSpPr>
            <p:cNvPr id="21" name="Freeform 6"/>
            <p:cNvSpPr>
              <a:spLocks/>
            </p:cNvSpPr>
            <p:nvPr/>
          </p:nvSpPr>
          <p:spPr bwMode="auto">
            <a:xfrm>
              <a:off x="2960687" y="5251450"/>
              <a:ext cx="1311275" cy="1311275"/>
            </a:xfrm>
            <a:custGeom>
              <a:avLst/>
              <a:gdLst>
                <a:gd name="T0" fmla="*/ 1114 w 1293"/>
                <a:gd name="T1" fmla="*/ 294 h 1293"/>
                <a:gd name="T2" fmla="*/ 1233 w 1293"/>
                <a:gd name="T3" fmla="*/ 647 h 1293"/>
                <a:gd name="T4" fmla="*/ 647 w 1293"/>
                <a:gd name="T5" fmla="*/ 1233 h 1293"/>
                <a:gd name="T6" fmla="*/ 60 w 1293"/>
                <a:gd name="T7" fmla="*/ 647 h 1293"/>
                <a:gd name="T8" fmla="*/ 647 w 1293"/>
                <a:gd name="T9" fmla="*/ 60 h 1293"/>
                <a:gd name="T10" fmla="*/ 1001 w 1293"/>
                <a:gd name="T11" fmla="*/ 180 h 1293"/>
                <a:gd name="T12" fmla="*/ 1044 w 1293"/>
                <a:gd name="T13" fmla="*/ 137 h 1293"/>
                <a:gd name="T14" fmla="*/ 647 w 1293"/>
                <a:gd name="T15" fmla="*/ 0 h 1293"/>
                <a:gd name="T16" fmla="*/ 0 w 1293"/>
                <a:gd name="T17" fmla="*/ 647 h 1293"/>
                <a:gd name="T18" fmla="*/ 647 w 1293"/>
                <a:gd name="T19" fmla="*/ 1293 h 1293"/>
                <a:gd name="T20" fmla="*/ 1293 w 1293"/>
                <a:gd name="T21" fmla="*/ 647 h 1293"/>
                <a:gd name="T22" fmla="*/ 1157 w 1293"/>
                <a:gd name="T23" fmla="*/ 251 h 1293"/>
                <a:gd name="T24" fmla="*/ 1114 w 1293"/>
                <a:gd name="T25" fmla="*/ 294 h 1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93" h="1293">
                  <a:moveTo>
                    <a:pt x="1114" y="294"/>
                  </a:moveTo>
                  <a:cubicBezTo>
                    <a:pt x="1189" y="392"/>
                    <a:pt x="1233" y="514"/>
                    <a:pt x="1233" y="647"/>
                  </a:cubicBezTo>
                  <a:cubicBezTo>
                    <a:pt x="1233" y="970"/>
                    <a:pt x="970" y="1233"/>
                    <a:pt x="647" y="1233"/>
                  </a:cubicBezTo>
                  <a:cubicBezTo>
                    <a:pt x="323" y="1233"/>
                    <a:pt x="60" y="970"/>
                    <a:pt x="60" y="647"/>
                  </a:cubicBezTo>
                  <a:cubicBezTo>
                    <a:pt x="60" y="323"/>
                    <a:pt x="323" y="60"/>
                    <a:pt x="647" y="60"/>
                  </a:cubicBezTo>
                  <a:cubicBezTo>
                    <a:pt x="780" y="60"/>
                    <a:pt x="903" y="105"/>
                    <a:pt x="1001" y="180"/>
                  </a:cubicBezTo>
                  <a:cubicBezTo>
                    <a:pt x="1044" y="137"/>
                    <a:pt x="1044" y="137"/>
                    <a:pt x="1044" y="137"/>
                  </a:cubicBezTo>
                  <a:cubicBezTo>
                    <a:pt x="934" y="52"/>
                    <a:pt x="796" y="0"/>
                    <a:pt x="647" y="0"/>
                  </a:cubicBezTo>
                  <a:cubicBezTo>
                    <a:pt x="290" y="0"/>
                    <a:pt x="0" y="290"/>
                    <a:pt x="0" y="647"/>
                  </a:cubicBezTo>
                  <a:cubicBezTo>
                    <a:pt x="0" y="1003"/>
                    <a:pt x="290" y="1293"/>
                    <a:pt x="647" y="1293"/>
                  </a:cubicBezTo>
                  <a:cubicBezTo>
                    <a:pt x="1003" y="1293"/>
                    <a:pt x="1293" y="1003"/>
                    <a:pt x="1293" y="647"/>
                  </a:cubicBezTo>
                  <a:cubicBezTo>
                    <a:pt x="1293" y="498"/>
                    <a:pt x="1242" y="360"/>
                    <a:pt x="1157" y="251"/>
                  </a:cubicBezTo>
                  <a:lnTo>
                    <a:pt x="1114" y="29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2" name="Freeform 7"/>
            <p:cNvSpPr>
              <a:spLocks/>
            </p:cNvSpPr>
            <p:nvPr/>
          </p:nvSpPr>
          <p:spPr bwMode="auto">
            <a:xfrm>
              <a:off x="3168650" y="5459413"/>
              <a:ext cx="895350" cy="895350"/>
            </a:xfrm>
            <a:custGeom>
              <a:avLst/>
              <a:gdLst>
                <a:gd name="T0" fmla="*/ 762 w 883"/>
                <a:gd name="T1" fmla="*/ 235 h 883"/>
                <a:gd name="T2" fmla="*/ 823 w 883"/>
                <a:gd name="T3" fmla="*/ 442 h 883"/>
                <a:gd name="T4" fmla="*/ 442 w 883"/>
                <a:gd name="T5" fmla="*/ 823 h 883"/>
                <a:gd name="T6" fmla="*/ 60 w 883"/>
                <a:gd name="T7" fmla="*/ 442 h 883"/>
                <a:gd name="T8" fmla="*/ 442 w 883"/>
                <a:gd name="T9" fmla="*/ 60 h 883"/>
                <a:gd name="T10" fmla="*/ 649 w 883"/>
                <a:gd name="T11" fmla="*/ 122 h 883"/>
                <a:gd name="T12" fmla="*/ 692 w 883"/>
                <a:gd name="T13" fmla="*/ 78 h 883"/>
                <a:gd name="T14" fmla="*/ 442 w 883"/>
                <a:gd name="T15" fmla="*/ 0 h 883"/>
                <a:gd name="T16" fmla="*/ 0 w 883"/>
                <a:gd name="T17" fmla="*/ 442 h 883"/>
                <a:gd name="T18" fmla="*/ 442 w 883"/>
                <a:gd name="T19" fmla="*/ 883 h 883"/>
                <a:gd name="T20" fmla="*/ 883 w 883"/>
                <a:gd name="T21" fmla="*/ 442 h 883"/>
                <a:gd name="T22" fmla="*/ 806 w 883"/>
                <a:gd name="T23" fmla="*/ 192 h 883"/>
                <a:gd name="T24" fmla="*/ 762 w 883"/>
                <a:gd name="T25" fmla="*/ 235 h 8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83" h="883">
                  <a:moveTo>
                    <a:pt x="762" y="235"/>
                  </a:moveTo>
                  <a:cubicBezTo>
                    <a:pt x="801" y="295"/>
                    <a:pt x="823" y="366"/>
                    <a:pt x="823" y="442"/>
                  </a:cubicBezTo>
                  <a:cubicBezTo>
                    <a:pt x="823" y="652"/>
                    <a:pt x="652" y="823"/>
                    <a:pt x="442" y="823"/>
                  </a:cubicBezTo>
                  <a:cubicBezTo>
                    <a:pt x="231" y="823"/>
                    <a:pt x="60" y="652"/>
                    <a:pt x="60" y="442"/>
                  </a:cubicBezTo>
                  <a:cubicBezTo>
                    <a:pt x="60" y="231"/>
                    <a:pt x="231" y="60"/>
                    <a:pt x="442" y="60"/>
                  </a:cubicBezTo>
                  <a:cubicBezTo>
                    <a:pt x="518" y="60"/>
                    <a:pt x="589" y="83"/>
                    <a:pt x="649" y="122"/>
                  </a:cubicBezTo>
                  <a:cubicBezTo>
                    <a:pt x="692" y="78"/>
                    <a:pt x="692" y="78"/>
                    <a:pt x="692" y="78"/>
                  </a:cubicBezTo>
                  <a:cubicBezTo>
                    <a:pt x="621" y="29"/>
                    <a:pt x="535" y="0"/>
                    <a:pt x="442" y="0"/>
                  </a:cubicBezTo>
                  <a:cubicBezTo>
                    <a:pt x="198" y="0"/>
                    <a:pt x="0" y="198"/>
                    <a:pt x="0" y="442"/>
                  </a:cubicBezTo>
                  <a:cubicBezTo>
                    <a:pt x="0" y="685"/>
                    <a:pt x="198" y="883"/>
                    <a:pt x="442" y="883"/>
                  </a:cubicBezTo>
                  <a:cubicBezTo>
                    <a:pt x="685" y="883"/>
                    <a:pt x="883" y="685"/>
                    <a:pt x="883" y="442"/>
                  </a:cubicBezTo>
                  <a:cubicBezTo>
                    <a:pt x="883" y="349"/>
                    <a:pt x="855" y="263"/>
                    <a:pt x="806" y="192"/>
                  </a:cubicBezTo>
                  <a:lnTo>
                    <a:pt x="762" y="2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3" name="Freeform 8"/>
            <p:cNvSpPr>
              <a:spLocks/>
            </p:cNvSpPr>
            <p:nvPr/>
          </p:nvSpPr>
          <p:spPr bwMode="auto">
            <a:xfrm>
              <a:off x="3384550" y="5675313"/>
              <a:ext cx="463550" cy="463550"/>
            </a:xfrm>
            <a:custGeom>
              <a:avLst/>
              <a:gdLst>
                <a:gd name="T0" fmla="*/ 390 w 457"/>
                <a:gd name="T1" fmla="*/ 181 h 457"/>
                <a:gd name="T2" fmla="*/ 397 w 457"/>
                <a:gd name="T3" fmla="*/ 229 h 457"/>
                <a:gd name="T4" fmla="*/ 229 w 457"/>
                <a:gd name="T5" fmla="*/ 397 h 457"/>
                <a:gd name="T6" fmla="*/ 60 w 457"/>
                <a:gd name="T7" fmla="*/ 229 h 457"/>
                <a:gd name="T8" fmla="*/ 229 w 457"/>
                <a:gd name="T9" fmla="*/ 60 h 457"/>
                <a:gd name="T10" fmla="*/ 277 w 457"/>
                <a:gd name="T11" fmla="*/ 67 h 457"/>
                <a:gd name="T12" fmla="*/ 324 w 457"/>
                <a:gd name="T13" fmla="*/ 21 h 457"/>
                <a:gd name="T14" fmla="*/ 229 w 457"/>
                <a:gd name="T15" fmla="*/ 0 h 457"/>
                <a:gd name="T16" fmla="*/ 0 w 457"/>
                <a:gd name="T17" fmla="*/ 229 h 457"/>
                <a:gd name="T18" fmla="*/ 229 w 457"/>
                <a:gd name="T19" fmla="*/ 457 h 457"/>
                <a:gd name="T20" fmla="*/ 457 w 457"/>
                <a:gd name="T21" fmla="*/ 229 h 457"/>
                <a:gd name="T22" fmla="*/ 437 w 457"/>
                <a:gd name="T23" fmla="*/ 134 h 457"/>
                <a:gd name="T24" fmla="*/ 390 w 457"/>
                <a:gd name="T25" fmla="*/ 181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57" h="457">
                  <a:moveTo>
                    <a:pt x="390" y="181"/>
                  </a:moveTo>
                  <a:cubicBezTo>
                    <a:pt x="395" y="196"/>
                    <a:pt x="397" y="212"/>
                    <a:pt x="397" y="229"/>
                  </a:cubicBezTo>
                  <a:cubicBezTo>
                    <a:pt x="397" y="322"/>
                    <a:pt x="322" y="397"/>
                    <a:pt x="229" y="397"/>
                  </a:cubicBezTo>
                  <a:cubicBezTo>
                    <a:pt x="136" y="397"/>
                    <a:pt x="60" y="322"/>
                    <a:pt x="60" y="229"/>
                  </a:cubicBezTo>
                  <a:cubicBezTo>
                    <a:pt x="60" y="136"/>
                    <a:pt x="136" y="60"/>
                    <a:pt x="229" y="60"/>
                  </a:cubicBezTo>
                  <a:cubicBezTo>
                    <a:pt x="245" y="60"/>
                    <a:pt x="262" y="63"/>
                    <a:pt x="277" y="67"/>
                  </a:cubicBezTo>
                  <a:cubicBezTo>
                    <a:pt x="324" y="21"/>
                    <a:pt x="324" y="21"/>
                    <a:pt x="324" y="21"/>
                  </a:cubicBezTo>
                  <a:cubicBezTo>
                    <a:pt x="295" y="8"/>
                    <a:pt x="263" y="0"/>
                    <a:pt x="229" y="0"/>
                  </a:cubicBezTo>
                  <a:cubicBezTo>
                    <a:pt x="103" y="0"/>
                    <a:pt x="0" y="103"/>
                    <a:pt x="0" y="229"/>
                  </a:cubicBezTo>
                  <a:cubicBezTo>
                    <a:pt x="0" y="355"/>
                    <a:pt x="103" y="457"/>
                    <a:pt x="229" y="457"/>
                  </a:cubicBezTo>
                  <a:cubicBezTo>
                    <a:pt x="355" y="457"/>
                    <a:pt x="457" y="355"/>
                    <a:pt x="457" y="229"/>
                  </a:cubicBezTo>
                  <a:cubicBezTo>
                    <a:pt x="457" y="195"/>
                    <a:pt x="450" y="163"/>
                    <a:pt x="437" y="134"/>
                  </a:cubicBezTo>
                  <a:lnTo>
                    <a:pt x="390" y="18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4" name="Freeform 9"/>
            <p:cNvSpPr>
              <a:spLocks/>
            </p:cNvSpPr>
            <p:nvPr/>
          </p:nvSpPr>
          <p:spPr bwMode="auto">
            <a:xfrm>
              <a:off x="3582988" y="5092700"/>
              <a:ext cx="850900" cy="844550"/>
            </a:xfrm>
            <a:custGeom>
              <a:avLst/>
              <a:gdLst>
                <a:gd name="T0" fmla="*/ 33 w 839"/>
                <a:gd name="T1" fmla="*/ 834 h 834"/>
                <a:gd name="T2" fmla="*/ 11 w 839"/>
                <a:gd name="T3" fmla="*/ 825 h 834"/>
                <a:gd name="T4" fmla="*/ 11 w 839"/>
                <a:gd name="T5" fmla="*/ 782 h 834"/>
                <a:gd name="T6" fmla="*/ 785 w 839"/>
                <a:gd name="T7" fmla="*/ 12 h 834"/>
                <a:gd name="T8" fmla="*/ 827 w 839"/>
                <a:gd name="T9" fmla="*/ 12 h 834"/>
                <a:gd name="T10" fmla="*/ 827 w 839"/>
                <a:gd name="T11" fmla="*/ 54 h 834"/>
                <a:gd name="T12" fmla="*/ 54 w 839"/>
                <a:gd name="T13" fmla="*/ 825 h 834"/>
                <a:gd name="T14" fmla="*/ 33 w 839"/>
                <a:gd name="T15" fmla="*/ 834 h 83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9" h="834">
                  <a:moveTo>
                    <a:pt x="33" y="834"/>
                  </a:moveTo>
                  <a:cubicBezTo>
                    <a:pt x="25" y="834"/>
                    <a:pt x="17" y="831"/>
                    <a:pt x="11" y="825"/>
                  </a:cubicBezTo>
                  <a:cubicBezTo>
                    <a:pt x="0" y="813"/>
                    <a:pt x="0" y="794"/>
                    <a:pt x="11" y="782"/>
                  </a:cubicBezTo>
                  <a:cubicBezTo>
                    <a:pt x="785" y="12"/>
                    <a:pt x="785" y="12"/>
                    <a:pt x="785" y="12"/>
                  </a:cubicBezTo>
                  <a:cubicBezTo>
                    <a:pt x="796" y="0"/>
                    <a:pt x="815" y="0"/>
                    <a:pt x="827" y="12"/>
                  </a:cubicBezTo>
                  <a:cubicBezTo>
                    <a:pt x="839" y="24"/>
                    <a:pt x="839" y="43"/>
                    <a:pt x="827" y="54"/>
                  </a:cubicBezTo>
                  <a:cubicBezTo>
                    <a:pt x="54" y="825"/>
                    <a:pt x="54" y="825"/>
                    <a:pt x="54" y="825"/>
                  </a:cubicBezTo>
                  <a:cubicBezTo>
                    <a:pt x="48" y="831"/>
                    <a:pt x="40" y="834"/>
                    <a:pt x="33" y="8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5" name="Freeform 10"/>
            <p:cNvSpPr>
              <a:spLocks noEditPoints="1"/>
            </p:cNvSpPr>
            <p:nvPr/>
          </p:nvSpPr>
          <p:spPr bwMode="auto">
            <a:xfrm>
              <a:off x="4140200" y="4865687"/>
              <a:ext cx="301625" cy="500063"/>
            </a:xfrm>
            <a:custGeom>
              <a:avLst/>
              <a:gdLst>
                <a:gd name="T0" fmla="*/ 50 w 298"/>
                <a:gd name="T1" fmla="*/ 492 h 492"/>
                <a:gd name="T2" fmla="*/ 40 w 298"/>
                <a:gd name="T3" fmla="*/ 490 h 492"/>
                <a:gd name="T4" fmla="*/ 20 w 298"/>
                <a:gd name="T5" fmla="*/ 464 h 492"/>
                <a:gd name="T6" fmla="*/ 1 w 298"/>
                <a:gd name="T7" fmla="*/ 252 h 492"/>
                <a:gd name="T8" fmla="*/ 10 w 298"/>
                <a:gd name="T9" fmla="*/ 228 h 492"/>
                <a:gd name="T10" fmla="*/ 227 w 298"/>
                <a:gd name="T11" fmla="*/ 11 h 492"/>
                <a:gd name="T12" fmla="*/ 259 w 298"/>
                <a:gd name="T13" fmla="*/ 4 h 492"/>
                <a:gd name="T14" fmla="*/ 278 w 298"/>
                <a:gd name="T15" fmla="*/ 29 h 492"/>
                <a:gd name="T16" fmla="*/ 297 w 298"/>
                <a:gd name="T17" fmla="*/ 242 h 492"/>
                <a:gd name="T18" fmla="*/ 289 w 298"/>
                <a:gd name="T19" fmla="*/ 266 h 492"/>
                <a:gd name="T20" fmla="*/ 71 w 298"/>
                <a:gd name="T21" fmla="*/ 483 h 492"/>
                <a:gd name="T22" fmla="*/ 50 w 298"/>
                <a:gd name="T23" fmla="*/ 492 h 492"/>
                <a:gd name="T24" fmla="*/ 62 w 298"/>
                <a:gd name="T25" fmla="*/ 260 h 492"/>
                <a:gd name="T26" fmla="*/ 74 w 298"/>
                <a:gd name="T27" fmla="*/ 395 h 492"/>
                <a:gd name="T28" fmla="*/ 236 w 298"/>
                <a:gd name="T29" fmla="*/ 233 h 492"/>
                <a:gd name="T30" fmla="*/ 224 w 298"/>
                <a:gd name="T31" fmla="*/ 99 h 492"/>
                <a:gd name="T32" fmla="*/ 62 w 298"/>
                <a:gd name="T33" fmla="*/ 260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98" h="492">
                  <a:moveTo>
                    <a:pt x="50" y="492"/>
                  </a:moveTo>
                  <a:cubicBezTo>
                    <a:pt x="46" y="492"/>
                    <a:pt x="43" y="491"/>
                    <a:pt x="40" y="490"/>
                  </a:cubicBezTo>
                  <a:cubicBezTo>
                    <a:pt x="29" y="486"/>
                    <a:pt x="21" y="476"/>
                    <a:pt x="20" y="464"/>
                  </a:cubicBezTo>
                  <a:cubicBezTo>
                    <a:pt x="1" y="252"/>
                    <a:pt x="1" y="252"/>
                    <a:pt x="1" y="252"/>
                  </a:cubicBezTo>
                  <a:cubicBezTo>
                    <a:pt x="0" y="243"/>
                    <a:pt x="3" y="234"/>
                    <a:pt x="10" y="228"/>
                  </a:cubicBezTo>
                  <a:cubicBezTo>
                    <a:pt x="227" y="11"/>
                    <a:pt x="227" y="11"/>
                    <a:pt x="227" y="11"/>
                  </a:cubicBezTo>
                  <a:cubicBezTo>
                    <a:pt x="235" y="2"/>
                    <a:pt x="248" y="0"/>
                    <a:pt x="259" y="4"/>
                  </a:cubicBezTo>
                  <a:cubicBezTo>
                    <a:pt x="270" y="7"/>
                    <a:pt x="277" y="17"/>
                    <a:pt x="278" y="29"/>
                  </a:cubicBezTo>
                  <a:cubicBezTo>
                    <a:pt x="297" y="242"/>
                    <a:pt x="297" y="242"/>
                    <a:pt x="297" y="242"/>
                  </a:cubicBezTo>
                  <a:cubicBezTo>
                    <a:pt x="298" y="251"/>
                    <a:pt x="295" y="259"/>
                    <a:pt x="289" y="266"/>
                  </a:cubicBezTo>
                  <a:cubicBezTo>
                    <a:pt x="71" y="483"/>
                    <a:pt x="71" y="483"/>
                    <a:pt x="71" y="483"/>
                  </a:cubicBezTo>
                  <a:cubicBezTo>
                    <a:pt x="65" y="489"/>
                    <a:pt x="58" y="492"/>
                    <a:pt x="50" y="492"/>
                  </a:cubicBezTo>
                  <a:close/>
                  <a:moveTo>
                    <a:pt x="62" y="260"/>
                  </a:moveTo>
                  <a:cubicBezTo>
                    <a:pt x="74" y="395"/>
                    <a:pt x="74" y="395"/>
                    <a:pt x="74" y="395"/>
                  </a:cubicBezTo>
                  <a:cubicBezTo>
                    <a:pt x="236" y="233"/>
                    <a:pt x="236" y="233"/>
                    <a:pt x="236" y="233"/>
                  </a:cubicBezTo>
                  <a:cubicBezTo>
                    <a:pt x="224" y="99"/>
                    <a:pt x="224" y="99"/>
                    <a:pt x="224" y="99"/>
                  </a:cubicBezTo>
                  <a:lnTo>
                    <a:pt x="62" y="2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6" name="Freeform 11"/>
            <p:cNvSpPr>
              <a:spLocks noEditPoints="1"/>
            </p:cNvSpPr>
            <p:nvPr/>
          </p:nvSpPr>
          <p:spPr bwMode="auto">
            <a:xfrm>
              <a:off x="4157663" y="5083175"/>
              <a:ext cx="501650" cy="301625"/>
            </a:xfrm>
            <a:custGeom>
              <a:avLst/>
              <a:gdLst>
                <a:gd name="T0" fmla="*/ 245 w 494"/>
                <a:gd name="T1" fmla="*/ 297 h 297"/>
                <a:gd name="T2" fmla="*/ 242 w 494"/>
                <a:gd name="T3" fmla="*/ 296 h 297"/>
                <a:gd name="T4" fmla="*/ 29 w 494"/>
                <a:gd name="T5" fmla="*/ 278 h 297"/>
                <a:gd name="T6" fmla="*/ 4 w 494"/>
                <a:gd name="T7" fmla="*/ 258 h 297"/>
                <a:gd name="T8" fmla="*/ 11 w 494"/>
                <a:gd name="T9" fmla="*/ 226 h 297"/>
                <a:gd name="T10" fmla="*/ 228 w 494"/>
                <a:gd name="T11" fmla="*/ 9 h 297"/>
                <a:gd name="T12" fmla="*/ 252 w 494"/>
                <a:gd name="T13" fmla="*/ 0 h 297"/>
                <a:gd name="T14" fmla="*/ 464 w 494"/>
                <a:gd name="T15" fmla="*/ 19 h 297"/>
                <a:gd name="T16" fmla="*/ 490 w 494"/>
                <a:gd name="T17" fmla="*/ 39 h 297"/>
                <a:gd name="T18" fmla="*/ 483 w 494"/>
                <a:gd name="T19" fmla="*/ 70 h 297"/>
                <a:gd name="T20" fmla="*/ 266 w 494"/>
                <a:gd name="T21" fmla="*/ 288 h 297"/>
                <a:gd name="T22" fmla="*/ 245 w 494"/>
                <a:gd name="T23" fmla="*/ 297 h 297"/>
                <a:gd name="T24" fmla="*/ 99 w 494"/>
                <a:gd name="T25" fmla="*/ 223 h 297"/>
                <a:gd name="T26" fmla="*/ 233 w 494"/>
                <a:gd name="T27" fmla="*/ 235 h 297"/>
                <a:gd name="T28" fmla="*/ 395 w 494"/>
                <a:gd name="T29" fmla="*/ 73 h 297"/>
                <a:gd name="T30" fmla="*/ 261 w 494"/>
                <a:gd name="T31" fmla="*/ 62 h 297"/>
                <a:gd name="T32" fmla="*/ 99 w 494"/>
                <a:gd name="T33" fmla="*/ 223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94" h="297">
                  <a:moveTo>
                    <a:pt x="245" y="297"/>
                  </a:moveTo>
                  <a:cubicBezTo>
                    <a:pt x="244" y="297"/>
                    <a:pt x="243" y="297"/>
                    <a:pt x="242" y="296"/>
                  </a:cubicBezTo>
                  <a:cubicBezTo>
                    <a:pt x="29" y="278"/>
                    <a:pt x="29" y="278"/>
                    <a:pt x="29" y="278"/>
                  </a:cubicBezTo>
                  <a:cubicBezTo>
                    <a:pt x="18" y="277"/>
                    <a:pt x="8" y="269"/>
                    <a:pt x="4" y="258"/>
                  </a:cubicBezTo>
                  <a:cubicBezTo>
                    <a:pt x="0" y="247"/>
                    <a:pt x="2" y="235"/>
                    <a:pt x="11" y="226"/>
                  </a:cubicBezTo>
                  <a:cubicBezTo>
                    <a:pt x="228" y="9"/>
                    <a:pt x="228" y="9"/>
                    <a:pt x="228" y="9"/>
                  </a:cubicBezTo>
                  <a:cubicBezTo>
                    <a:pt x="234" y="3"/>
                    <a:pt x="243" y="0"/>
                    <a:pt x="252" y="0"/>
                  </a:cubicBezTo>
                  <a:cubicBezTo>
                    <a:pt x="464" y="19"/>
                    <a:pt x="464" y="19"/>
                    <a:pt x="464" y="19"/>
                  </a:cubicBezTo>
                  <a:cubicBezTo>
                    <a:pt x="476" y="20"/>
                    <a:pt x="486" y="28"/>
                    <a:pt x="490" y="39"/>
                  </a:cubicBezTo>
                  <a:cubicBezTo>
                    <a:pt x="494" y="50"/>
                    <a:pt x="491" y="62"/>
                    <a:pt x="483" y="70"/>
                  </a:cubicBezTo>
                  <a:cubicBezTo>
                    <a:pt x="266" y="288"/>
                    <a:pt x="266" y="288"/>
                    <a:pt x="266" y="288"/>
                  </a:cubicBezTo>
                  <a:cubicBezTo>
                    <a:pt x="260" y="293"/>
                    <a:pt x="252" y="297"/>
                    <a:pt x="245" y="297"/>
                  </a:cubicBezTo>
                  <a:close/>
                  <a:moveTo>
                    <a:pt x="99" y="223"/>
                  </a:moveTo>
                  <a:cubicBezTo>
                    <a:pt x="233" y="235"/>
                    <a:pt x="233" y="235"/>
                    <a:pt x="233" y="235"/>
                  </a:cubicBezTo>
                  <a:cubicBezTo>
                    <a:pt x="395" y="73"/>
                    <a:pt x="395" y="73"/>
                    <a:pt x="395" y="73"/>
                  </a:cubicBezTo>
                  <a:cubicBezTo>
                    <a:pt x="261" y="62"/>
                    <a:pt x="261" y="62"/>
                    <a:pt x="261" y="62"/>
                  </a:cubicBezTo>
                  <a:lnTo>
                    <a:pt x="99" y="2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grpSp>
      <p:sp>
        <p:nvSpPr>
          <p:cNvPr id="27" name="Freeform 6"/>
          <p:cNvSpPr>
            <a:spLocks/>
          </p:cNvSpPr>
          <p:nvPr userDrawn="1"/>
        </p:nvSpPr>
        <p:spPr bwMode="auto">
          <a:xfrm>
            <a:off x="4619836" y="296368"/>
            <a:ext cx="7560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sp>
        <p:nvSpPr>
          <p:cNvPr id="28" name="Freeform 11"/>
          <p:cNvSpPr>
            <a:spLocks/>
          </p:cNvSpPr>
          <p:nvPr userDrawn="1"/>
        </p:nvSpPr>
        <p:spPr bwMode="auto">
          <a:xfrm>
            <a:off x="4511824"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sp>
        <p:nvSpPr>
          <p:cNvPr id="30" name="内容占位符 6"/>
          <p:cNvSpPr>
            <a:spLocks noGrp="1"/>
          </p:cNvSpPr>
          <p:nvPr>
            <p:ph sz="quarter" idx="11" hasCustomPrompt="1"/>
          </p:nvPr>
        </p:nvSpPr>
        <p:spPr>
          <a:xfrm>
            <a:off x="451202" y="1233276"/>
            <a:ext cx="11306175" cy="4680000"/>
          </a:xfrm>
          <a:prstGeom prst="rect">
            <a:avLst/>
          </a:prstGeom>
        </p:spPr>
        <p:txBody>
          <a:bodyPr/>
          <a:lstStyle>
            <a:lvl1pPr marL="301625" marR="0" indent="-301625" algn="just" defTabSz="801688" rtl="0" eaLnBrk="1" fontAlgn="ctr" latinLnBrk="0" hangingPunct="1">
              <a:lnSpc>
                <a:spcPct val="140000"/>
              </a:lnSpc>
              <a:spcBef>
                <a:spcPct val="30000"/>
              </a:spcBef>
              <a:spcAft>
                <a:spcPct val="0"/>
              </a:spcAft>
              <a:buClr>
                <a:schemeClr val="tx1"/>
              </a:buClr>
              <a:buSzPct val="50000"/>
              <a:buFont typeface="Wingdings" pitchFamily="2" charset="2"/>
              <a:buChar char="l"/>
              <a:tabLst/>
              <a:defRPr kumimoji="0" lang="en-US" altLang="zh-CN" sz="2200" b="0" i="0" u="none" strike="noStrike" kern="0" cap="none" spc="0" normalizeH="0" baseline="0" noProof="0"/>
            </a:lvl1pPr>
            <a:lvl2pPr algn="just">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pPr marL="301625" marR="0" lvl="0" indent="-301625" algn="just" defTabSz="801688" rtl="0" eaLnBrk="1" fontAlgn="ctr" latinLnBrk="0" hangingPunct="1">
              <a:lnSpc>
                <a:spcPct val="140000"/>
              </a:lnSpc>
              <a:spcBef>
                <a:spcPct val="30000"/>
              </a:spcBef>
              <a:spcAft>
                <a:spcPct val="0"/>
              </a:spcAft>
              <a:buClr>
                <a:schemeClr val="tx1"/>
              </a:buClr>
              <a:buSzPct val="50000"/>
              <a:buFont typeface="Wingdings" pitchFamily="2" charset="2"/>
              <a:buChar char="l"/>
              <a:tabLst/>
              <a:defRPr/>
            </a:pPr>
            <a:r>
              <a:rPr kumimoji="0" lang="en-US" altLang="zh-CN" sz="2200" b="0" i="0" u="none" strike="noStrike" kern="0" cap="none" spc="0" normalizeH="0" baseline="0" noProof="0" dirty="0">
                <a:ln>
                  <a:noFill/>
                </a:ln>
                <a:solidFill>
                  <a:srgbClr val="000000"/>
                </a:solidFill>
                <a:effectLst/>
                <a:uLnTx/>
                <a:uFillTx/>
                <a:latin typeface="+mn-lt"/>
                <a:ea typeface="+mn-ea"/>
                <a:cs typeface="+mn-cs"/>
              </a:rPr>
              <a:t>On completion of this course, you will be able to:</a:t>
            </a:r>
            <a:endParaRPr lang="zh-CN" altLang="en-US"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extLst>
      <p:ext uri="{BB962C8B-B14F-4D97-AF65-F5344CB8AC3E}">
        <p14:creationId xmlns:p14="http://schemas.microsoft.com/office/powerpoint/2010/main" val="311280848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5#目录">
    <p:spTree>
      <p:nvGrpSpPr>
        <p:cNvPr id="1" name=""/>
        <p:cNvGrpSpPr/>
        <p:nvPr/>
      </p:nvGrpSpPr>
      <p:grpSpPr>
        <a:xfrm>
          <a:off x="0" y="0"/>
          <a:ext cx="0" cy="0"/>
          <a:chOff x="0" y="0"/>
          <a:chExt cx="0" cy="0"/>
        </a:xfrm>
      </p:grpSpPr>
      <p:sp>
        <p:nvSpPr>
          <p:cNvPr id="26" name="TextBox 10">
            <a:extLst>
              <a:ext uri="{FF2B5EF4-FFF2-40B4-BE49-F238E27FC236}">
                <a16:creationId xmlns:a16="http://schemas.microsoft.com/office/drawing/2014/main" id="{18ED692C-39CB-4AC0-81F6-D21CDD086EE4}"/>
              </a:ext>
            </a:extLst>
          </p:cNvPr>
          <p:cNvSpPr txBox="1"/>
          <p:nvPr userDrawn="1"/>
        </p:nvSpPr>
        <p:spPr bwMode="auto">
          <a:xfrm>
            <a:off x="1595500" y="408779"/>
            <a:ext cx="2232248" cy="639559"/>
          </a:xfrm>
          <a:prstGeom prst="rect">
            <a:avLst/>
          </a:prstGeom>
          <a:noFill/>
          <a:ln w="9525">
            <a:noFill/>
            <a:miter lim="800000"/>
            <a:headEnd/>
            <a:tailEnd/>
          </a:ln>
        </p:spPr>
        <p:txBody>
          <a:bodyPr wrap="square" lIns="99980" tIns="49987" rIns="99980" bIns="49987" rtlCol="0">
            <a:spAutoFit/>
          </a:bodyPr>
          <a:lstStyle/>
          <a:p>
            <a:pPr algn="l" defTabSz="1001624" eaLnBrk="0" fontAlgn="ctr" hangingPunct="0"/>
            <a:r>
              <a:rPr lang="en-US" altLang="zh-CN" sz="3500" b="1" kern="1200"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Contents</a:t>
            </a:r>
          </a:p>
        </p:txBody>
      </p:sp>
      <p:sp>
        <p:nvSpPr>
          <p:cNvPr id="27"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8"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29" name="组合 28"/>
          <p:cNvGrpSpPr/>
          <p:nvPr userDrawn="1"/>
        </p:nvGrpSpPr>
        <p:grpSpPr>
          <a:xfrm>
            <a:off x="587388" y="515379"/>
            <a:ext cx="358335" cy="426359"/>
            <a:chOff x="3295650" y="230188"/>
            <a:chExt cx="936625" cy="1114426"/>
          </a:xfrm>
          <a:solidFill>
            <a:schemeClr val="bg1"/>
          </a:solidFill>
        </p:grpSpPr>
        <p:sp>
          <p:nvSpPr>
            <p:cNvPr id="30" name="Rectangle 16"/>
            <p:cNvSpPr>
              <a:spLocks noChangeArrowheads="1"/>
            </p:cNvSpPr>
            <p:nvPr/>
          </p:nvSpPr>
          <p:spPr bwMode="auto">
            <a:xfrm>
              <a:off x="3959225" y="876301"/>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1" name="Rectangle 17"/>
            <p:cNvSpPr>
              <a:spLocks noChangeArrowheads="1"/>
            </p:cNvSpPr>
            <p:nvPr/>
          </p:nvSpPr>
          <p:spPr bwMode="auto">
            <a:xfrm>
              <a:off x="3959225" y="777876"/>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2" name="Rectangle 18"/>
            <p:cNvSpPr>
              <a:spLocks noChangeArrowheads="1"/>
            </p:cNvSpPr>
            <p:nvPr/>
          </p:nvSpPr>
          <p:spPr bwMode="auto">
            <a:xfrm>
              <a:off x="3959225" y="677863"/>
              <a:ext cx="182563"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3" name="Rectangle 19"/>
            <p:cNvSpPr>
              <a:spLocks noChangeArrowheads="1"/>
            </p:cNvSpPr>
            <p:nvPr/>
          </p:nvSpPr>
          <p:spPr bwMode="auto">
            <a:xfrm>
              <a:off x="3959225" y="582613"/>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4" name="Rectangle 20"/>
            <p:cNvSpPr>
              <a:spLocks noChangeArrowheads="1"/>
            </p:cNvSpPr>
            <p:nvPr/>
          </p:nvSpPr>
          <p:spPr bwMode="auto">
            <a:xfrm>
              <a:off x="3676650" y="1101726"/>
              <a:ext cx="469900"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5" name="Rectangle 21"/>
            <p:cNvSpPr>
              <a:spLocks noChangeArrowheads="1"/>
            </p:cNvSpPr>
            <p:nvPr/>
          </p:nvSpPr>
          <p:spPr bwMode="auto">
            <a:xfrm>
              <a:off x="3676650" y="1198563"/>
              <a:ext cx="469900"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6" name="Freeform 22"/>
            <p:cNvSpPr>
              <a:spLocks/>
            </p:cNvSpPr>
            <p:nvPr/>
          </p:nvSpPr>
          <p:spPr bwMode="auto">
            <a:xfrm>
              <a:off x="3590925" y="482601"/>
              <a:ext cx="641350" cy="862013"/>
            </a:xfrm>
            <a:custGeom>
              <a:avLst/>
              <a:gdLst>
                <a:gd name="T0" fmla="*/ 229 w 404"/>
                <a:gd name="T1" fmla="*/ 0 h 543"/>
                <a:gd name="T2" fmla="*/ 229 w 404"/>
                <a:gd name="T3" fmla="*/ 30 h 543"/>
                <a:gd name="T4" fmla="*/ 373 w 404"/>
                <a:gd name="T5" fmla="*/ 30 h 543"/>
                <a:gd name="T6" fmla="*/ 373 w 404"/>
                <a:gd name="T7" fmla="*/ 513 h 543"/>
                <a:gd name="T8" fmla="*/ 33 w 404"/>
                <a:gd name="T9" fmla="*/ 513 h 543"/>
                <a:gd name="T10" fmla="*/ 31 w 404"/>
                <a:gd name="T11" fmla="*/ 387 h 543"/>
                <a:gd name="T12" fmla="*/ 0 w 404"/>
                <a:gd name="T13" fmla="*/ 387 h 543"/>
                <a:gd name="T14" fmla="*/ 0 w 404"/>
                <a:gd name="T15" fmla="*/ 543 h 543"/>
                <a:gd name="T16" fmla="*/ 404 w 404"/>
                <a:gd name="T17" fmla="*/ 543 h 543"/>
                <a:gd name="T18" fmla="*/ 404 w 404"/>
                <a:gd name="T19" fmla="*/ 0 h 543"/>
                <a:gd name="T20" fmla="*/ 229 w 404"/>
                <a:gd name="T21" fmla="*/ 0 h 5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4" h="543">
                  <a:moveTo>
                    <a:pt x="229" y="0"/>
                  </a:moveTo>
                  <a:lnTo>
                    <a:pt x="229" y="30"/>
                  </a:lnTo>
                  <a:lnTo>
                    <a:pt x="373" y="30"/>
                  </a:lnTo>
                  <a:lnTo>
                    <a:pt x="373" y="513"/>
                  </a:lnTo>
                  <a:lnTo>
                    <a:pt x="33" y="513"/>
                  </a:lnTo>
                  <a:lnTo>
                    <a:pt x="31" y="387"/>
                  </a:lnTo>
                  <a:lnTo>
                    <a:pt x="0" y="387"/>
                  </a:lnTo>
                  <a:lnTo>
                    <a:pt x="0" y="543"/>
                  </a:lnTo>
                  <a:lnTo>
                    <a:pt x="404" y="543"/>
                  </a:lnTo>
                  <a:lnTo>
                    <a:pt x="404" y="0"/>
                  </a:lnTo>
                  <a:lnTo>
                    <a:pt x="22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7" name="Rectangle 23"/>
            <p:cNvSpPr>
              <a:spLocks noChangeArrowheads="1"/>
            </p:cNvSpPr>
            <p:nvPr/>
          </p:nvSpPr>
          <p:spPr bwMode="auto">
            <a:xfrm>
              <a:off x="3959225" y="989013"/>
              <a:ext cx="182563"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8" name="Freeform 24"/>
            <p:cNvSpPr>
              <a:spLocks noEditPoints="1"/>
            </p:cNvSpPr>
            <p:nvPr/>
          </p:nvSpPr>
          <p:spPr bwMode="auto">
            <a:xfrm>
              <a:off x="3295650" y="230188"/>
              <a:ext cx="639763" cy="852488"/>
            </a:xfrm>
            <a:custGeom>
              <a:avLst/>
              <a:gdLst>
                <a:gd name="T0" fmla="*/ 403 w 403"/>
                <a:gd name="T1" fmla="*/ 0 h 537"/>
                <a:gd name="T2" fmla="*/ 0 w 403"/>
                <a:gd name="T3" fmla="*/ 0 h 537"/>
                <a:gd name="T4" fmla="*/ 0 w 403"/>
                <a:gd name="T5" fmla="*/ 447 h 537"/>
                <a:gd name="T6" fmla="*/ 92 w 403"/>
                <a:gd name="T7" fmla="*/ 537 h 537"/>
                <a:gd name="T8" fmla="*/ 403 w 403"/>
                <a:gd name="T9" fmla="*/ 537 h 537"/>
                <a:gd name="T10" fmla="*/ 403 w 403"/>
                <a:gd name="T11" fmla="*/ 0 h 537"/>
                <a:gd name="T12" fmla="*/ 373 w 403"/>
                <a:gd name="T13" fmla="*/ 508 h 537"/>
                <a:gd name="T14" fmla="*/ 108 w 403"/>
                <a:gd name="T15" fmla="*/ 508 h 537"/>
                <a:gd name="T16" fmla="*/ 108 w 403"/>
                <a:gd name="T17" fmla="*/ 433 h 537"/>
                <a:gd name="T18" fmla="*/ 30 w 403"/>
                <a:gd name="T19" fmla="*/ 433 h 537"/>
                <a:gd name="T20" fmla="*/ 30 w 403"/>
                <a:gd name="T21" fmla="*/ 31 h 537"/>
                <a:gd name="T22" fmla="*/ 373 w 403"/>
                <a:gd name="T23" fmla="*/ 31 h 537"/>
                <a:gd name="T24" fmla="*/ 373 w 403"/>
                <a:gd name="T25" fmla="*/ 508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3" h="537">
                  <a:moveTo>
                    <a:pt x="403" y="0"/>
                  </a:moveTo>
                  <a:lnTo>
                    <a:pt x="0" y="0"/>
                  </a:lnTo>
                  <a:lnTo>
                    <a:pt x="0" y="447"/>
                  </a:lnTo>
                  <a:lnTo>
                    <a:pt x="92" y="537"/>
                  </a:lnTo>
                  <a:lnTo>
                    <a:pt x="403" y="537"/>
                  </a:lnTo>
                  <a:lnTo>
                    <a:pt x="403" y="0"/>
                  </a:lnTo>
                  <a:close/>
                  <a:moveTo>
                    <a:pt x="373" y="508"/>
                  </a:moveTo>
                  <a:lnTo>
                    <a:pt x="108" y="508"/>
                  </a:lnTo>
                  <a:lnTo>
                    <a:pt x="108" y="433"/>
                  </a:lnTo>
                  <a:lnTo>
                    <a:pt x="30" y="433"/>
                  </a:lnTo>
                  <a:lnTo>
                    <a:pt x="30" y="31"/>
                  </a:lnTo>
                  <a:lnTo>
                    <a:pt x="373" y="31"/>
                  </a:lnTo>
                  <a:lnTo>
                    <a:pt x="373" y="50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9" name="Rectangle 25"/>
            <p:cNvSpPr>
              <a:spLocks noChangeArrowheads="1"/>
            </p:cNvSpPr>
            <p:nvPr/>
          </p:nvSpPr>
          <p:spPr bwMode="auto">
            <a:xfrm>
              <a:off x="3441700" y="376238"/>
              <a:ext cx="176213" cy="3238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0" name="Rectangle 26"/>
            <p:cNvSpPr>
              <a:spLocks noChangeArrowheads="1"/>
            </p:cNvSpPr>
            <p:nvPr/>
          </p:nvSpPr>
          <p:spPr bwMode="auto">
            <a:xfrm>
              <a:off x="3411538" y="755651"/>
              <a:ext cx="438150" cy="460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1" name="Rectangle 27"/>
            <p:cNvSpPr>
              <a:spLocks noChangeArrowheads="1"/>
            </p:cNvSpPr>
            <p:nvPr/>
          </p:nvSpPr>
          <p:spPr bwMode="auto">
            <a:xfrm>
              <a:off x="3670300" y="565151"/>
              <a:ext cx="179388"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2" name="Rectangle 28"/>
            <p:cNvSpPr>
              <a:spLocks noChangeArrowheads="1"/>
            </p:cNvSpPr>
            <p:nvPr/>
          </p:nvSpPr>
          <p:spPr bwMode="auto">
            <a:xfrm>
              <a:off x="3670300" y="658813"/>
              <a:ext cx="1793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3" name="Rectangle 29"/>
            <p:cNvSpPr>
              <a:spLocks noChangeArrowheads="1"/>
            </p:cNvSpPr>
            <p:nvPr/>
          </p:nvSpPr>
          <p:spPr bwMode="auto">
            <a:xfrm>
              <a:off x="3670300" y="471488"/>
              <a:ext cx="179388"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4" name="Rectangle 30"/>
            <p:cNvSpPr>
              <a:spLocks noChangeArrowheads="1"/>
            </p:cNvSpPr>
            <p:nvPr/>
          </p:nvSpPr>
          <p:spPr bwMode="auto">
            <a:xfrm>
              <a:off x="3670300" y="376238"/>
              <a:ext cx="1793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5" name="Rectangle 31"/>
            <p:cNvSpPr>
              <a:spLocks noChangeArrowheads="1"/>
            </p:cNvSpPr>
            <p:nvPr/>
          </p:nvSpPr>
          <p:spPr bwMode="auto">
            <a:xfrm>
              <a:off x="3411538" y="842963"/>
              <a:ext cx="438150"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47" name="Freeform 6"/>
          <p:cNvSpPr>
            <a:spLocks/>
          </p:cNvSpPr>
          <p:nvPr userDrawn="1"/>
        </p:nvSpPr>
        <p:spPr bwMode="auto">
          <a:xfrm>
            <a:off x="4619836" y="296368"/>
            <a:ext cx="7560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8" name="Freeform 11"/>
          <p:cNvSpPr>
            <a:spLocks/>
          </p:cNvSpPr>
          <p:nvPr userDrawn="1"/>
        </p:nvSpPr>
        <p:spPr bwMode="auto">
          <a:xfrm>
            <a:off x="4511824"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5" name="文本占位符 6"/>
          <p:cNvSpPr>
            <a:spLocks noGrp="1"/>
          </p:cNvSpPr>
          <p:nvPr>
            <p:ph type="body" sz="quarter" idx="10" hasCustomPrompt="1"/>
          </p:nvPr>
        </p:nvSpPr>
        <p:spPr>
          <a:xfrm>
            <a:off x="454816" y="1233487"/>
            <a:ext cx="11307600" cy="4680000"/>
          </a:xfrm>
        </p:spPr>
        <p:txBody>
          <a:bodyPr/>
          <a:lstStyle>
            <a:lvl1pPr marL="457017" marR="0" indent="-457017" algn="just" defTabSz="801367" rtl="0" eaLnBrk="1" fontAlgn="ctr" latinLnBrk="0" hangingPunct="1">
              <a:lnSpc>
                <a:spcPct val="140000"/>
              </a:lnSpc>
              <a:spcBef>
                <a:spcPct val="30000"/>
              </a:spcBef>
              <a:spcAft>
                <a:spcPct val="0"/>
              </a:spcAft>
              <a:buClrTx/>
              <a:buSzPct val="100000"/>
              <a:buFont typeface="+mj-lt"/>
              <a:buAutoNum type="arabicPeriod"/>
              <a:tabLst/>
              <a:defRPr>
                <a:latin typeface="+mn-lt"/>
                <a:ea typeface="+mn-ea"/>
                <a:cs typeface="Arial" panose="020B0604020202020204" pitchFamily="34" charset="0"/>
              </a:defRPr>
            </a:lvl1pPr>
            <a:lvl2pPr fontAlgn="ctr">
              <a:buClrTx/>
              <a:buSzPct val="100000"/>
              <a:buFont typeface="Huawei Sans" panose="020C0503030203020204" pitchFamily="34" charset="0"/>
              <a:buChar char="▫"/>
              <a:defRPr>
                <a:latin typeface="+mn-lt"/>
              </a:defRPr>
            </a:lvl2pPr>
            <a:lvl3pPr>
              <a:defRPr/>
            </a:lvl3pPr>
            <a:lvl5pPr>
              <a:buNone/>
              <a:defRPr/>
            </a:lvl5pPr>
          </a:lstStyle>
          <a:p>
            <a:pPr marL="457200" indent="-457200">
              <a:buSzPct val="100000"/>
              <a:buFont typeface="+mj-lt"/>
              <a:buAutoNum type="arabicPeriod"/>
            </a:pPr>
            <a:r>
              <a:rPr lang="zh-CN" altLang="en-US" dirty="0"/>
              <a:t>一级目录一</a:t>
            </a:r>
            <a:endParaRPr lang="en-US" altLang="zh-CN" dirty="0"/>
          </a:p>
          <a:p>
            <a:pPr marL="653788" lvl="1" indent="-457017">
              <a:buSzPct val="100000"/>
              <a:buFont typeface="+mj-lt"/>
              <a:buAutoNum type="arabicPeriod"/>
            </a:pPr>
            <a:endParaRPr lang="en-US" altLang="zh-CN" dirty="0"/>
          </a:p>
          <a:p>
            <a:pPr marL="457200" indent="-457200">
              <a:buSzPct val="100000"/>
              <a:buFont typeface="+mj-lt"/>
              <a:buAutoNum type="arabicPeriod"/>
            </a:pPr>
            <a:r>
              <a:rPr lang="zh-CN" altLang="en-US" dirty="0"/>
              <a:t>一级目录二</a:t>
            </a:r>
            <a:endParaRPr lang="en-US" altLang="zh-CN" dirty="0"/>
          </a:p>
          <a:p>
            <a:pPr marL="457200" indent="-457200">
              <a:buSzPct val="100000"/>
              <a:buFont typeface="+mj-lt"/>
              <a:buAutoNum type="arabicPeriod"/>
            </a:pPr>
            <a:r>
              <a:rPr lang="zh-CN" altLang="en-US" dirty="0"/>
              <a:t>一级目录三</a:t>
            </a:r>
            <a:endParaRPr lang="en-US" altLang="zh-CN" dirty="0"/>
          </a:p>
          <a:p>
            <a:pPr marL="457200" indent="-457200">
              <a:buSzPct val="100000"/>
              <a:buFont typeface="+mj-lt"/>
              <a:buAutoNum type="arabicPeriod"/>
            </a:pPr>
            <a:r>
              <a:rPr lang="zh-CN" altLang="en-US" dirty="0"/>
              <a:t>一级目录四</a:t>
            </a:r>
            <a:endParaRPr lang="en-US" altLang="zh-CN" dirty="0"/>
          </a:p>
          <a:p>
            <a:endParaRPr lang="zh-CN" altLang="en-US" dirty="0"/>
          </a:p>
        </p:txBody>
      </p:sp>
    </p:spTree>
    <p:extLst>
      <p:ext uri="{BB962C8B-B14F-4D97-AF65-F5344CB8AC3E}">
        <p14:creationId xmlns:p14="http://schemas.microsoft.com/office/powerpoint/2010/main" val="24482958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6#本节概述和学习目标(可选)">
    <p:spTree>
      <p:nvGrpSpPr>
        <p:cNvPr id="1" name=""/>
        <p:cNvGrpSpPr/>
        <p:nvPr/>
      </p:nvGrpSpPr>
      <p:grpSpPr>
        <a:xfrm>
          <a:off x="0" y="0"/>
          <a:ext cx="0" cy="0"/>
          <a:chOff x="0" y="0"/>
          <a:chExt cx="0" cy="0"/>
        </a:xfrm>
      </p:grpSpPr>
      <p:sp>
        <p:nvSpPr>
          <p:cNvPr id="10" name="内容占位符 6"/>
          <p:cNvSpPr>
            <a:spLocks noGrp="1"/>
          </p:cNvSpPr>
          <p:nvPr>
            <p:ph sz="quarter" idx="10"/>
          </p:nvPr>
        </p:nvSpPr>
        <p:spPr>
          <a:xfrm>
            <a:off x="451878" y="1242452"/>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1" name="TextBox 10">
            <a:extLst>
              <a:ext uri="{FF2B5EF4-FFF2-40B4-BE49-F238E27FC236}">
                <a16:creationId xmlns:a16="http://schemas.microsoft.com/office/drawing/2014/main" id="{18ED692C-39CB-4AC0-81F6-D21CDD086EE4}"/>
              </a:ext>
            </a:extLst>
          </p:cNvPr>
          <p:cNvSpPr txBox="1"/>
          <p:nvPr userDrawn="1"/>
        </p:nvSpPr>
        <p:spPr bwMode="auto">
          <a:xfrm>
            <a:off x="1595500" y="408779"/>
            <a:ext cx="9829738"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Overview and Objectives</a:t>
            </a:r>
          </a:p>
        </p:txBody>
      </p:sp>
      <p:sp>
        <p:nvSpPr>
          <p:cNvPr id="12"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3"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4" name="组合 13"/>
          <p:cNvGrpSpPr/>
          <p:nvPr userDrawn="1"/>
        </p:nvGrpSpPr>
        <p:grpSpPr>
          <a:xfrm>
            <a:off x="587388" y="505779"/>
            <a:ext cx="374708" cy="445558"/>
            <a:chOff x="-1647825" y="2492375"/>
            <a:chExt cx="1947863" cy="2316163"/>
          </a:xfrm>
          <a:solidFill>
            <a:schemeClr val="bg1"/>
          </a:solidFill>
        </p:grpSpPr>
        <p:sp>
          <p:nvSpPr>
            <p:cNvPr id="15" name="Freeform 6"/>
            <p:cNvSpPr>
              <a:spLocks noEditPoints="1"/>
            </p:cNvSpPr>
            <p:nvPr/>
          </p:nvSpPr>
          <p:spPr bwMode="auto">
            <a:xfrm>
              <a:off x="-1647825" y="2492375"/>
              <a:ext cx="1947863" cy="2316163"/>
            </a:xfrm>
            <a:custGeom>
              <a:avLst/>
              <a:gdLst>
                <a:gd name="T0" fmla="*/ 301 w 2739"/>
                <a:gd name="T1" fmla="*/ 181 h 3258"/>
                <a:gd name="T2" fmla="*/ 182 w 2739"/>
                <a:gd name="T3" fmla="*/ 301 h 3258"/>
                <a:gd name="T4" fmla="*/ 182 w 2739"/>
                <a:gd name="T5" fmla="*/ 2955 h 3258"/>
                <a:gd name="T6" fmla="*/ 262 w 2739"/>
                <a:gd name="T7" fmla="*/ 3068 h 3258"/>
                <a:gd name="T8" fmla="*/ 863 w 2739"/>
                <a:gd name="T9" fmla="*/ 2756 h 3258"/>
                <a:gd name="T10" fmla="*/ 1377 w 2739"/>
                <a:gd name="T11" fmla="*/ 3046 h 3258"/>
                <a:gd name="T12" fmla="*/ 1950 w 2739"/>
                <a:gd name="T13" fmla="*/ 2756 h 3258"/>
                <a:gd name="T14" fmla="*/ 2482 w 2739"/>
                <a:gd name="T15" fmla="*/ 3066 h 3258"/>
                <a:gd name="T16" fmla="*/ 2557 w 2739"/>
                <a:gd name="T17" fmla="*/ 2955 h 3258"/>
                <a:gd name="T18" fmla="*/ 2557 w 2739"/>
                <a:gd name="T19" fmla="*/ 301 h 3258"/>
                <a:gd name="T20" fmla="*/ 2438 w 2739"/>
                <a:gd name="T21" fmla="*/ 181 h 3258"/>
                <a:gd name="T22" fmla="*/ 301 w 2739"/>
                <a:gd name="T23" fmla="*/ 181 h 3258"/>
                <a:gd name="T24" fmla="*/ 2449 w 2739"/>
                <a:gd name="T25" fmla="*/ 3258 h 3258"/>
                <a:gd name="T26" fmla="*/ 1944 w 2739"/>
                <a:gd name="T27" fmla="*/ 2963 h 3258"/>
                <a:gd name="T28" fmla="*/ 1372 w 2739"/>
                <a:gd name="T29" fmla="*/ 3252 h 3258"/>
                <a:gd name="T30" fmla="*/ 860 w 2739"/>
                <a:gd name="T31" fmla="*/ 2963 h 3258"/>
                <a:gd name="T32" fmla="*/ 291 w 2739"/>
                <a:gd name="T33" fmla="*/ 3257 h 3258"/>
                <a:gd name="T34" fmla="*/ 264 w 2739"/>
                <a:gd name="T35" fmla="*/ 3254 h 3258"/>
                <a:gd name="T36" fmla="*/ 0 w 2739"/>
                <a:gd name="T37" fmla="*/ 2955 h 3258"/>
                <a:gd name="T38" fmla="*/ 0 w 2739"/>
                <a:gd name="T39" fmla="*/ 301 h 3258"/>
                <a:gd name="T40" fmla="*/ 301 w 2739"/>
                <a:gd name="T41" fmla="*/ 0 h 3258"/>
                <a:gd name="T42" fmla="*/ 2438 w 2739"/>
                <a:gd name="T43" fmla="*/ 0 h 3258"/>
                <a:gd name="T44" fmla="*/ 2739 w 2739"/>
                <a:gd name="T45" fmla="*/ 301 h 3258"/>
                <a:gd name="T46" fmla="*/ 2739 w 2739"/>
                <a:gd name="T47" fmla="*/ 2955 h 3258"/>
                <a:gd name="T48" fmla="*/ 2480 w 2739"/>
                <a:gd name="T49" fmla="*/ 3253 h 3258"/>
                <a:gd name="T50" fmla="*/ 2449 w 2739"/>
                <a:gd name="T51" fmla="*/ 3258 h 3258"/>
                <a:gd name="T52" fmla="*/ 2449 w 2739"/>
                <a:gd name="T53" fmla="*/ 3258 h 3258"/>
                <a:gd name="T54" fmla="*/ 2449 w 2739"/>
                <a:gd name="T55" fmla="*/ 3258 h 3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39" h="3258">
                  <a:moveTo>
                    <a:pt x="301" y="181"/>
                  </a:moveTo>
                  <a:cubicBezTo>
                    <a:pt x="235" y="182"/>
                    <a:pt x="182" y="235"/>
                    <a:pt x="182" y="301"/>
                  </a:cubicBezTo>
                  <a:cubicBezTo>
                    <a:pt x="182" y="2955"/>
                    <a:pt x="182" y="2955"/>
                    <a:pt x="182" y="2955"/>
                  </a:cubicBezTo>
                  <a:cubicBezTo>
                    <a:pt x="182" y="3007"/>
                    <a:pt x="215" y="3052"/>
                    <a:pt x="262" y="3068"/>
                  </a:cubicBezTo>
                  <a:cubicBezTo>
                    <a:pt x="863" y="2756"/>
                    <a:pt x="863" y="2756"/>
                    <a:pt x="863" y="2756"/>
                  </a:cubicBezTo>
                  <a:cubicBezTo>
                    <a:pt x="1377" y="3046"/>
                    <a:pt x="1377" y="3046"/>
                    <a:pt x="1377" y="3046"/>
                  </a:cubicBezTo>
                  <a:cubicBezTo>
                    <a:pt x="1950" y="2756"/>
                    <a:pt x="1950" y="2756"/>
                    <a:pt x="1950" y="2756"/>
                  </a:cubicBezTo>
                  <a:cubicBezTo>
                    <a:pt x="2482" y="3066"/>
                    <a:pt x="2482" y="3066"/>
                    <a:pt x="2482" y="3066"/>
                  </a:cubicBezTo>
                  <a:cubicBezTo>
                    <a:pt x="2527" y="3048"/>
                    <a:pt x="2557" y="3004"/>
                    <a:pt x="2557" y="2955"/>
                  </a:cubicBezTo>
                  <a:cubicBezTo>
                    <a:pt x="2557" y="301"/>
                    <a:pt x="2557" y="301"/>
                    <a:pt x="2557" y="301"/>
                  </a:cubicBezTo>
                  <a:cubicBezTo>
                    <a:pt x="2557" y="235"/>
                    <a:pt x="2504" y="182"/>
                    <a:pt x="2438" y="181"/>
                  </a:cubicBezTo>
                  <a:lnTo>
                    <a:pt x="301" y="181"/>
                  </a:lnTo>
                  <a:close/>
                  <a:moveTo>
                    <a:pt x="2449" y="3258"/>
                  </a:moveTo>
                  <a:cubicBezTo>
                    <a:pt x="1944" y="2963"/>
                    <a:pt x="1944" y="2963"/>
                    <a:pt x="1944" y="2963"/>
                  </a:cubicBezTo>
                  <a:cubicBezTo>
                    <a:pt x="1372" y="3252"/>
                    <a:pt x="1372" y="3252"/>
                    <a:pt x="1372" y="3252"/>
                  </a:cubicBezTo>
                  <a:cubicBezTo>
                    <a:pt x="860" y="2963"/>
                    <a:pt x="860" y="2963"/>
                    <a:pt x="860" y="2963"/>
                  </a:cubicBezTo>
                  <a:cubicBezTo>
                    <a:pt x="291" y="3257"/>
                    <a:pt x="291" y="3257"/>
                    <a:pt x="291" y="3257"/>
                  </a:cubicBezTo>
                  <a:cubicBezTo>
                    <a:pt x="264" y="3254"/>
                    <a:pt x="264" y="3254"/>
                    <a:pt x="264" y="3254"/>
                  </a:cubicBezTo>
                  <a:cubicBezTo>
                    <a:pt x="113" y="3235"/>
                    <a:pt x="0" y="3107"/>
                    <a:pt x="0" y="2955"/>
                  </a:cubicBezTo>
                  <a:cubicBezTo>
                    <a:pt x="0" y="301"/>
                    <a:pt x="0" y="301"/>
                    <a:pt x="0" y="301"/>
                  </a:cubicBezTo>
                  <a:cubicBezTo>
                    <a:pt x="0" y="135"/>
                    <a:pt x="135" y="0"/>
                    <a:pt x="301" y="0"/>
                  </a:cubicBezTo>
                  <a:cubicBezTo>
                    <a:pt x="2438" y="0"/>
                    <a:pt x="2438" y="0"/>
                    <a:pt x="2438" y="0"/>
                  </a:cubicBezTo>
                  <a:cubicBezTo>
                    <a:pt x="2604" y="0"/>
                    <a:pt x="2739" y="135"/>
                    <a:pt x="2739" y="301"/>
                  </a:cubicBezTo>
                  <a:cubicBezTo>
                    <a:pt x="2739" y="2955"/>
                    <a:pt x="2739" y="2955"/>
                    <a:pt x="2739" y="2955"/>
                  </a:cubicBezTo>
                  <a:cubicBezTo>
                    <a:pt x="2739" y="3105"/>
                    <a:pt x="2628" y="3233"/>
                    <a:pt x="2480" y="3253"/>
                  </a:cubicBezTo>
                  <a:lnTo>
                    <a:pt x="2449" y="3258"/>
                  </a:lnTo>
                  <a:close/>
                  <a:moveTo>
                    <a:pt x="2449" y="3258"/>
                  </a:moveTo>
                  <a:cubicBezTo>
                    <a:pt x="2449" y="3258"/>
                    <a:pt x="2449" y="3258"/>
                    <a:pt x="2449" y="32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6" name="Freeform 7"/>
            <p:cNvSpPr>
              <a:spLocks noEditPoints="1"/>
            </p:cNvSpPr>
            <p:nvPr/>
          </p:nvSpPr>
          <p:spPr bwMode="auto">
            <a:xfrm>
              <a:off x="-1155700" y="2941638"/>
              <a:ext cx="963613" cy="893763"/>
            </a:xfrm>
            <a:custGeom>
              <a:avLst/>
              <a:gdLst>
                <a:gd name="T0" fmla="*/ 1267 w 1353"/>
                <a:gd name="T1" fmla="*/ 182 h 1256"/>
                <a:gd name="T2" fmla="*/ 87 w 1353"/>
                <a:gd name="T3" fmla="*/ 182 h 1256"/>
                <a:gd name="T4" fmla="*/ 0 w 1353"/>
                <a:gd name="T5" fmla="*/ 91 h 1256"/>
                <a:gd name="T6" fmla="*/ 87 w 1353"/>
                <a:gd name="T7" fmla="*/ 0 h 1256"/>
                <a:gd name="T8" fmla="*/ 1267 w 1353"/>
                <a:gd name="T9" fmla="*/ 0 h 1256"/>
                <a:gd name="T10" fmla="*/ 1353 w 1353"/>
                <a:gd name="T11" fmla="*/ 91 h 1256"/>
                <a:gd name="T12" fmla="*/ 1267 w 1353"/>
                <a:gd name="T13" fmla="*/ 182 h 1256"/>
                <a:gd name="T14" fmla="*/ 1267 w 1353"/>
                <a:gd name="T15" fmla="*/ 719 h 1256"/>
                <a:gd name="T16" fmla="*/ 87 w 1353"/>
                <a:gd name="T17" fmla="*/ 719 h 1256"/>
                <a:gd name="T18" fmla="*/ 0 w 1353"/>
                <a:gd name="T19" fmla="*/ 628 h 1256"/>
                <a:gd name="T20" fmla="*/ 87 w 1353"/>
                <a:gd name="T21" fmla="*/ 537 h 1256"/>
                <a:gd name="T22" fmla="*/ 1267 w 1353"/>
                <a:gd name="T23" fmla="*/ 537 h 1256"/>
                <a:gd name="T24" fmla="*/ 1353 w 1353"/>
                <a:gd name="T25" fmla="*/ 628 h 1256"/>
                <a:gd name="T26" fmla="*/ 1267 w 1353"/>
                <a:gd name="T27" fmla="*/ 719 h 1256"/>
                <a:gd name="T28" fmla="*/ 1267 w 1353"/>
                <a:gd name="T29" fmla="*/ 1256 h 1256"/>
                <a:gd name="T30" fmla="*/ 87 w 1353"/>
                <a:gd name="T31" fmla="*/ 1256 h 1256"/>
                <a:gd name="T32" fmla="*/ 1 w 1353"/>
                <a:gd name="T33" fmla="*/ 1165 h 1256"/>
                <a:gd name="T34" fmla="*/ 87 w 1353"/>
                <a:gd name="T35" fmla="*/ 1075 h 1256"/>
                <a:gd name="T36" fmla="*/ 1267 w 1353"/>
                <a:gd name="T37" fmla="*/ 1075 h 1256"/>
                <a:gd name="T38" fmla="*/ 1352 w 1353"/>
                <a:gd name="T39" fmla="*/ 1165 h 1256"/>
                <a:gd name="T40" fmla="*/ 1267 w 1353"/>
                <a:gd name="T41" fmla="*/ 125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3" h="1256">
                  <a:moveTo>
                    <a:pt x="1267" y="182"/>
                  </a:moveTo>
                  <a:cubicBezTo>
                    <a:pt x="87" y="182"/>
                    <a:pt x="87" y="182"/>
                    <a:pt x="87" y="182"/>
                  </a:cubicBezTo>
                  <a:cubicBezTo>
                    <a:pt x="38" y="180"/>
                    <a:pt x="0" y="140"/>
                    <a:pt x="0" y="91"/>
                  </a:cubicBezTo>
                  <a:cubicBezTo>
                    <a:pt x="0" y="42"/>
                    <a:pt x="38" y="2"/>
                    <a:pt x="87" y="0"/>
                  </a:cubicBezTo>
                  <a:cubicBezTo>
                    <a:pt x="1267" y="0"/>
                    <a:pt x="1267" y="0"/>
                    <a:pt x="1267" y="0"/>
                  </a:cubicBezTo>
                  <a:cubicBezTo>
                    <a:pt x="1315" y="2"/>
                    <a:pt x="1353" y="42"/>
                    <a:pt x="1353" y="91"/>
                  </a:cubicBezTo>
                  <a:cubicBezTo>
                    <a:pt x="1353" y="140"/>
                    <a:pt x="1315" y="180"/>
                    <a:pt x="1267" y="182"/>
                  </a:cubicBezTo>
                  <a:moveTo>
                    <a:pt x="1267" y="719"/>
                  </a:moveTo>
                  <a:cubicBezTo>
                    <a:pt x="87" y="719"/>
                    <a:pt x="87" y="719"/>
                    <a:pt x="87" y="719"/>
                  </a:cubicBezTo>
                  <a:cubicBezTo>
                    <a:pt x="38" y="717"/>
                    <a:pt x="0" y="677"/>
                    <a:pt x="0" y="628"/>
                  </a:cubicBezTo>
                  <a:cubicBezTo>
                    <a:pt x="0" y="580"/>
                    <a:pt x="38" y="540"/>
                    <a:pt x="87" y="537"/>
                  </a:cubicBezTo>
                  <a:cubicBezTo>
                    <a:pt x="1267" y="537"/>
                    <a:pt x="1267" y="537"/>
                    <a:pt x="1267" y="537"/>
                  </a:cubicBezTo>
                  <a:cubicBezTo>
                    <a:pt x="1315" y="540"/>
                    <a:pt x="1353" y="580"/>
                    <a:pt x="1353" y="628"/>
                  </a:cubicBezTo>
                  <a:cubicBezTo>
                    <a:pt x="1353" y="677"/>
                    <a:pt x="1315" y="717"/>
                    <a:pt x="1267" y="719"/>
                  </a:cubicBezTo>
                  <a:moveTo>
                    <a:pt x="1267" y="1256"/>
                  </a:moveTo>
                  <a:cubicBezTo>
                    <a:pt x="87" y="1256"/>
                    <a:pt x="87" y="1256"/>
                    <a:pt x="87" y="1256"/>
                  </a:cubicBezTo>
                  <a:cubicBezTo>
                    <a:pt x="39" y="1253"/>
                    <a:pt x="1" y="1213"/>
                    <a:pt x="1" y="1165"/>
                  </a:cubicBezTo>
                  <a:cubicBezTo>
                    <a:pt x="1" y="1117"/>
                    <a:pt x="39" y="1077"/>
                    <a:pt x="87" y="1075"/>
                  </a:cubicBezTo>
                  <a:cubicBezTo>
                    <a:pt x="1267" y="1075"/>
                    <a:pt x="1267" y="1075"/>
                    <a:pt x="1267" y="1075"/>
                  </a:cubicBezTo>
                  <a:cubicBezTo>
                    <a:pt x="1314" y="1077"/>
                    <a:pt x="1352" y="1117"/>
                    <a:pt x="1352" y="1165"/>
                  </a:cubicBezTo>
                  <a:cubicBezTo>
                    <a:pt x="1352" y="1213"/>
                    <a:pt x="1314" y="1253"/>
                    <a:pt x="1267" y="12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149284348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7#标题和内容">
    <p:spTree>
      <p:nvGrpSpPr>
        <p:cNvPr id="1" name=""/>
        <p:cNvGrpSpPr/>
        <p:nvPr/>
      </p:nvGrpSpPr>
      <p:grpSpPr>
        <a:xfrm>
          <a:off x="0" y="0"/>
          <a:ext cx="0" cy="0"/>
          <a:chOff x="0" y="0"/>
          <a:chExt cx="0" cy="0"/>
        </a:xfrm>
      </p:grpSpPr>
      <p:sp>
        <p:nvSpPr>
          <p:cNvPr id="10" name="文本占位符 6"/>
          <p:cNvSpPr>
            <a:spLocks noGrp="1"/>
          </p:cNvSpPr>
          <p:nvPr>
            <p:ph type="body" sz="quarter" idx="10" hasCustomPrompt="1"/>
          </p:nvPr>
        </p:nvSpPr>
        <p:spPr>
          <a:xfrm>
            <a:off x="451877" y="1242453"/>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a:t>Click here to edit</a:t>
            </a:r>
            <a:endParaRPr lang="zh-CN" altLang="en-US" dirty="0"/>
          </a:p>
        </p:txBody>
      </p:sp>
      <p:sp>
        <p:nvSpPr>
          <p:cNvPr id="11"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2"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3" name="组合 12"/>
          <p:cNvGrpSpPr/>
          <p:nvPr userDrawn="1"/>
        </p:nvGrpSpPr>
        <p:grpSpPr>
          <a:xfrm>
            <a:off x="587388" y="505779"/>
            <a:ext cx="374708" cy="445558"/>
            <a:chOff x="-1647825" y="2492375"/>
            <a:chExt cx="1947863" cy="2316163"/>
          </a:xfrm>
          <a:solidFill>
            <a:schemeClr val="bg1"/>
          </a:solidFill>
        </p:grpSpPr>
        <p:sp>
          <p:nvSpPr>
            <p:cNvPr id="14" name="Freeform 6"/>
            <p:cNvSpPr>
              <a:spLocks noEditPoints="1"/>
            </p:cNvSpPr>
            <p:nvPr/>
          </p:nvSpPr>
          <p:spPr bwMode="auto">
            <a:xfrm>
              <a:off x="-1647825" y="2492375"/>
              <a:ext cx="1947863" cy="2316163"/>
            </a:xfrm>
            <a:custGeom>
              <a:avLst/>
              <a:gdLst>
                <a:gd name="T0" fmla="*/ 301 w 2739"/>
                <a:gd name="T1" fmla="*/ 181 h 3258"/>
                <a:gd name="T2" fmla="*/ 182 w 2739"/>
                <a:gd name="T3" fmla="*/ 301 h 3258"/>
                <a:gd name="T4" fmla="*/ 182 w 2739"/>
                <a:gd name="T5" fmla="*/ 2955 h 3258"/>
                <a:gd name="T6" fmla="*/ 262 w 2739"/>
                <a:gd name="T7" fmla="*/ 3068 h 3258"/>
                <a:gd name="T8" fmla="*/ 863 w 2739"/>
                <a:gd name="T9" fmla="*/ 2756 h 3258"/>
                <a:gd name="T10" fmla="*/ 1377 w 2739"/>
                <a:gd name="T11" fmla="*/ 3046 h 3258"/>
                <a:gd name="T12" fmla="*/ 1950 w 2739"/>
                <a:gd name="T13" fmla="*/ 2756 h 3258"/>
                <a:gd name="T14" fmla="*/ 2482 w 2739"/>
                <a:gd name="T15" fmla="*/ 3066 h 3258"/>
                <a:gd name="T16" fmla="*/ 2557 w 2739"/>
                <a:gd name="T17" fmla="*/ 2955 h 3258"/>
                <a:gd name="T18" fmla="*/ 2557 w 2739"/>
                <a:gd name="T19" fmla="*/ 301 h 3258"/>
                <a:gd name="T20" fmla="*/ 2438 w 2739"/>
                <a:gd name="T21" fmla="*/ 181 h 3258"/>
                <a:gd name="T22" fmla="*/ 301 w 2739"/>
                <a:gd name="T23" fmla="*/ 181 h 3258"/>
                <a:gd name="T24" fmla="*/ 2449 w 2739"/>
                <a:gd name="T25" fmla="*/ 3258 h 3258"/>
                <a:gd name="T26" fmla="*/ 1944 w 2739"/>
                <a:gd name="T27" fmla="*/ 2963 h 3258"/>
                <a:gd name="T28" fmla="*/ 1372 w 2739"/>
                <a:gd name="T29" fmla="*/ 3252 h 3258"/>
                <a:gd name="T30" fmla="*/ 860 w 2739"/>
                <a:gd name="T31" fmla="*/ 2963 h 3258"/>
                <a:gd name="T32" fmla="*/ 291 w 2739"/>
                <a:gd name="T33" fmla="*/ 3257 h 3258"/>
                <a:gd name="T34" fmla="*/ 264 w 2739"/>
                <a:gd name="T35" fmla="*/ 3254 h 3258"/>
                <a:gd name="T36" fmla="*/ 0 w 2739"/>
                <a:gd name="T37" fmla="*/ 2955 h 3258"/>
                <a:gd name="T38" fmla="*/ 0 w 2739"/>
                <a:gd name="T39" fmla="*/ 301 h 3258"/>
                <a:gd name="T40" fmla="*/ 301 w 2739"/>
                <a:gd name="T41" fmla="*/ 0 h 3258"/>
                <a:gd name="T42" fmla="*/ 2438 w 2739"/>
                <a:gd name="T43" fmla="*/ 0 h 3258"/>
                <a:gd name="T44" fmla="*/ 2739 w 2739"/>
                <a:gd name="T45" fmla="*/ 301 h 3258"/>
                <a:gd name="T46" fmla="*/ 2739 w 2739"/>
                <a:gd name="T47" fmla="*/ 2955 h 3258"/>
                <a:gd name="T48" fmla="*/ 2480 w 2739"/>
                <a:gd name="T49" fmla="*/ 3253 h 3258"/>
                <a:gd name="T50" fmla="*/ 2449 w 2739"/>
                <a:gd name="T51" fmla="*/ 3258 h 3258"/>
                <a:gd name="T52" fmla="*/ 2449 w 2739"/>
                <a:gd name="T53" fmla="*/ 3258 h 3258"/>
                <a:gd name="T54" fmla="*/ 2449 w 2739"/>
                <a:gd name="T55" fmla="*/ 3258 h 3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39" h="3258">
                  <a:moveTo>
                    <a:pt x="301" y="181"/>
                  </a:moveTo>
                  <a:cubicBezTo>
                    <a:pt x="235" y="182"/>
                    <a:pt x="182" y="235"/>
                    <a:pt x="182" y="301"/>
                  </a:cubicBezTo>
                  <a:cubicBezTo>
                    <a:pt x="182" y="2955"/>
                    <a:pt x="182" y="2955"/>
                    <a:pt x="182" y="2955"/>
                  </a:cubicBezTo>
                  <a:cubicBezTo>
                    <a:pt x="182" y="3007"/>
                    <a:pt x="215" y="3052"/>
                    <a:pt x="262" y="3068"/>
                  </a:cubicBezTo>
                  <a:cubicBezTo>
                    <a:pt x="863" y="2756"/>
                    <a:pt x="863" y="2756"/>
                    <a:pt x="863" y="2756"/>
                  </a:cubicBezTo>
                  <a:cubicBezTo>
                    <a:pt x="1377" y="3046"/>
                    <a:pt x="1377" y="3046"/>
                    <a:pt x="1377" y="3046"/>
                  </a:cubicBezTo>
                  <a:cubicBezTo>
                    <a:pt x="1950" y="2756"/>
                    <a:pt x="1950" y="2756"/>
                    <a:pt x="1950" y="2756"/>
                  </a:cubicBezTo>
                  <a:cubicBezTo>
                    <a:pt x="2482" y="3066"/>
                    <a:pt x="2482" y="3066"/>
                    <a:pt x="2482" y="3066"/>
                  </a:cubicBezTo>
                  <a:cubicBezTo>
                    <a:pt x="2527" y="3048"/>
                    <a:pt x="2557" y="3004"/>
                    <a:pt x="2557" y="2955"/>
                  </a:cubicBezTo>
                  <a:cubicBezTo>
                    <a:pt x="2557" y="301"/>
                    <a:pt x="2557" y="301"/>
                    <a:pt x="2557" y="301"/>
                  </a:cubicBezTo>
                  <a:cubicBezTo>
                    <a:pt x="2557" y="235"/>
                    <a:pt x="2504" y="182"/>
                    <a:pt x="2438" y="181"/>
                  </a:cubicBezTo>
                  <a:lnTo>
                    <a:pt x="301" y="181"/>
                  </a:lnTo>
                  <a:close/>
                  <a:moveTo>
                    <a:pt x="2449" y="3258"/>
                  </a:moveTo>
                  <a:cubicBezTo>
                    <a:pt x="1944" y="2963"/>
                    <a:pt x="1944" y="2963"/>
                    <a:pt x="1944" y="2963"/>
                  </a:cubicBezTo>
                  <a:cubicBezTo>
                    <a:pt x="1372" y="3252"/>
                    <a:pt x="1372" y="3252"/>
                    <a:pt x="1372" y="3252"/>
                  </a:cubicBezTo>
                  <a:cubicBezTo>
                    <a:pt x="860" y="2963"/>
                    <a:pt x="860" y="2963"/>
                    <a:pt x="860" y="2963"/>
                  </a:cubicBezTo>
                  <a:cubicBezTo>
                    <a:pt x="291" y="3257"/>
                    <a:pt x="291" y="3257"/>
                    <a:pt x="291" y="3257"/>
                  </a:cubicBezTo>
                  <a:cubicBezTo>
                    <a:pt x="264" y="3254"/>
                    <a:pt x="264" y="3254"/>
                    <a:pt x="264" y="3254"/>
                  </a:cubicBezTo>
                  <a:cubicBezTo>
                    <a:pt x="113" y="3235"/>
                    <a:pt x="0" y="3107"/>
                    <a:pt x="0" y="2955"/>
                  </a:cubicBezTo>
                  <a:cubicBezTo>
                    <a:pt x="0" y="301"/>
                    <a:pt x="0" y="301"/>
                    <a:pt x="0" y="301"/>
                  </a:cubicBezTo>
                  <a:cubicBezTo>
                    <a:pt x="0" y="135"/>
                    <a:pt x="135" y="0"/>
                    <a:pt x="301" y="0"/>
                  </a:cubicBezTo>
                  <a:cubicBezTo>
                    <a:pt x="2438" y="0"/>
                    <a:pt x="2438" y="0"/>
                    <a:pt x="2438" y="0"/>
                  </a:cubicBezTo>
                  <a:cubicBezTo>
                    <a:pt x="2604" y="0"/>
                    <a:pt x="2739" y="135"/>
                    <a:pt x="2739" y="301"/>
                  </a:cubicBezTo>
                  <a:cubicBezTo>
                    <a:pt x="2739" y="2955"/>
                    <a:pt x="2739" y="2955"/>
                    <a:pt x="2739" y="2955"/>
                  </a:cubicBezTo>
                  <a:cubicBezTo>
                    <a:pt x="2739" y="3105"/>
                    <a:pt x="2628" y="3233"/>
                    <a:pt x="2480" y="3253"/>
                  </a:cubicBezTo>
                  <a:lnTo>
                    <a:pt x="2449" y="3258"/>
                  </a:lnTo>
                  <a:close/>
                  <a:moveTo>
                    <a:pt x="2449" y="3258"/>
                  </a:moveTo>
                  <a:cubicBezTo>
                    <a:pt x="2449" y="3258"/>
                    <a:pt x="2449" y="3258"/>
                    <a:pt x="2449" y="32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5" name="Freeform 7"/>
            <p:cNvSpPr>
              <a:spLocks noEditPoints="1"/>
            </p:cNvSpPr>
            <p:nvPr/>
          </p:nvSpPr>
          <p:spPr bwMode="auto">
            <a:xfrm>
              <a:off x="-1155700" y="2941638"/>
              <a:ext cx="963613" cy="893763"/>
            </a:xfrm>
            <a:custGeom>
              <a:avLst/>
              <a:gdLst>
                <a:gd name="T0" fmla="*/ 1267 w 1353"/>
                <a:gd name="T1" fmla="*/ 182 h 1256"/>
                <a:gd name="T2" fmla="*/ 87 w 1353"/>
                <a:gd name="T3" fmla="*/ 182 h 1256"/>
                <a:gd name="T4" fmla="*/ 0 w 1353"/>
                <a:gd name="T5" fmla="*/ 91 h 1256"/>
                <a:gd name="T6" fmla="*/ 87 w 1353"/>
                <a:gd name="T7" fmla="*/ 0 h 1256"/>
                <a:gd name="T8" fmla="*/ 1267 w 1353"/>
                <a:gd name="T9" fmla="*/ 0 h 1256"/>
                <a:gd name="T10" fmla="*/ 1353 w 1353"/>
                <a:gd name="T11" fmla="*/ 91 h 1256"/>
                <a:gd name="T12" fmla="*/ 1267 w 1353"/>
                <a:gd name="T13" fmla="*/ 182 h 1256"/>
                <a:gd name="T14" fmla="*/ 1267 w 1353"/>
                <a:gd name="T15" fmla="*/ 719 h 1256"/>
                <a:gd name="T16" fmla="*/ 87 w 1353"/>
                <a:gd name="T17" fmla="*/ 719 h 1256"/>
                <a:gd name="T18" fmla="*/ 0 w 1353"/>
                <a:gd name="T19" fmla="*/ 628 h 1256"/>
                <a:gd name="T20" fmla="*/ 87 w 1353"/>
                <a:gd name="T21" fmla="*/ 537 h 1256"/>
                <a:gd name="T22" fmla="*/ 1267 w 1353"/>
                <a:gd name="T23" fmla="*/ 537 h 1256"/>
                <a:gd name="T24" fmla="*/ 1353 w 1353"/>
                <a:gd name="T25" fmla="*/ 628 h 1256"/>
                <a:gd name="T26" fmla="*/ 1267 w 1353"/>
                <a:gd name="T27" fmla="*/ 719 h 1256"/>
                <a:gd name="T28" fmla="*/ 1267 w 1353"/>
                <a:gd name="T29" fmla="*/ 1256 h 1256"/>
                <a:gd name="T30" fmla="*/ 87 w 1353"/>
                <a:gd name="T31" fmla="*/ 1256 h 1256"/>
                <a:gd name="T32" fmla="*/ 1 w 1353"/>
                <a:gd name="T33" fmla="*/ 1165 h 1256"/>
                <a:gd name="T34" fmla="*/ 87 w 1353"/>
                <a:gd name="T35" fmla="*/ 1075 h 1256"/>
                <a:gd name="T36" fmla="*/ 1267 w 1353"/>
                <a:gd name="T37" fmla="*/ 1075 h 1256"/>
                <a:gd name="T38" fmla="*/ 1352 w 1353"/>
                <a:gd name="T39" fmla="*/ 1165 h 1256"/>
                <a:gd name="T40" fmla="*/ 1267 w 1353"/>
                <a:gd name="T41" fmla="*/ 125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3" h="1256">
                  <a:moveTo>
                    <a:pt x="1267" y="182"/>
                  </a:moveTo>
                  <a:cubicBezTo>
                    <a:pt x="87" y="182"/>
                    <a:pt x="87" y="182"/>
                    <a:pt x="87" y="182"/>
                  </a:cubicBezTo>
                  <a:cubicBezTo>
                    <a:pt x="38" y="180"/>
                    <a:pt x="0" y="140"/>
                    <a:pt x="0" y="91"/>
                  </a:cubicBezTo>
                  <a:cubicBezTo>
                    <a:pt x="0" y="42"/>
                    <a:pt x="38" y="2"/>
                    <a:pt x="87" y="0"/>
                  </a:cubicBezTo>
                  <a:cubicBezTo>
                    <a:pt x="1267" y="0"/>
                    <a:pt x="1267" y="0"/>
                    <a:pt x="1267" y="0"/>
                  </a:cubicBezTo>
                  <a:cubicBezTo>
                    <a:pt x="1315" y="2"/>
                    <a:pt x="1353" y="42"/>
                    <a:pt x="1353" y="91"/>
                  </a:cubicBezTo>
                  <a:cubicBezTo>
                    <a:pt x="1353" y="140"/>
                    <a:pt x="1315" y="180"/>
                    <a:pt x="1267" y="182"/>
                  </a:cubicBezTo>
                  <a:moveTo>
                    <a:pt x="1267" y="719"/>
                  </a:moveTo>
                  <a:cubicBezTo>
                    <a:pt x="87" y="719"/>
                    <a:pt x="87" y="719"/>
                    <a:pt x="87" y="719"/>
                  </a:cubicBezTo>
                  <a:cubicBezTo>
                    <a:pt x="38" y="717"/>
                    <a:pt x="0" y="677"/>
                    <a:pt x="0" y="628"/>
                  </a:cubicBezTo>
                  <a:cubicBezTo>
                    <a:pt x="0" y="580"/>
                    <a:pt x="38" y="540"/>
                    <a:pt x="87" y="537"/>
                  </a:cubicBezTo>
                  <a:cubicBezTo>
                    <a:pt x="1267" y="537"/>
                    <a:pt x="1267" y="537"/>
                    <a:pt x="1267" y="537"/>
                  </a:cubicBezTo>
                  <a:cubicBezTo>
                    <a:pt x="1315" y="540"/>
                    <a:pt x="1353" y="580"/>
                    <a:pt x="1353" y="628"/>
                  </a:cubicBezTo>
                  <a:cubicBezTo>
                    <a:pt x="1353" y="677"/>
                    <a:pt x="1315" y="717"/>
                    <a:pt x="1267" y="719"/>
                  </a:cubicBezTo>
                  <a:moveTo>
                    <a:pt x="1267" y="1256"/>
                  </a:moveTo>
                  <a:cubicBezTo>
                    <a:pt x="87" y="1256"/>
                    <a:pt x="87" y="1256"/>
                    <a:pt x="87" y="1256"/>
                  </a:cubicBezTo>
                  <a:cubicBezTo>
                    <a:pt x="39" y="1253"/>
                    <a:pt x="1" y="1213"/>
                    <a:pt x="1" y="1165"/>
                  </a:cubicBezTo>
                  <a:cubicBezTo>
                    <a:pt x="1" y="1117"/>
                    <a:pt x="39" y="1077"/>
                    <a:pt x="87" y="1075"/>
                  </a:cubicBezTo>
                  <a:cubicBezTo>
                    <a:pt x="1267" y="1075"/>
                    <a:pt x="1267" y="1075"/>
                    <a:pt x="1267" y="1075"/>
                  </a:cubicBezTo>
                  <a:cubicBezTo>
                    <a:pt x="1314" y="1077"/>
                    <a:pt x="1352" y="1117"/>
                    <a:pt x="1352" y="1165"/>
                  </a:cubicBezTo>
                  <a:cubicBezTo>
                    <a:pt x="1352" y="1213"/>
                    <a:pt x="1314" y="1253"/>
                    <a:pt x="1267" y="12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16" name="标题 1"/>
          <p:cNvSpPr>
            <a:spLocks noGrp="1"/>
          </p:cNvSpPr>
          <p:nvPr>
            <p:ph type="title" hasCustomPrompt="1"/>
          </p:nvPr>
        </p:nvSpPr>
        <p:spPr>
          <a:xfrm>
            <a:off x="1594800" y="410400"/>
            <a:ext cx="9831600" cy="640800"/>
          </a:xfrm>
          <a:noFill/>
          <a:ln w="9525">
            <a:noFill/>
            <a:miter lim="800000"/>
            <a:headEnd/>
            <a:tailEnd/>
          </a:ln>
        </p:spPr>
        <p:txBody>
          <a:bodyPr vert="horz" wrap="square" lIns="100800" tIns="50400" rIns="100800" bIns="50400" numCol="1" anchor="ctr" anchorCtr="0" compatLnSpc="1">
            <a:prstTxWarp prst="textNoShape">
              <a:avLst/>
            </a:prstTxWarp>
          </a:bodyPr>
          <a:lstStyle>
            <a:lvl1pPr fontAlgn="auto">
              <a:defRPr lang="zh-CN" altLang="en-US" b="1" kern="0" baseline="0" dirty="0"/>
            </a:lvl1pPr>
          </a:lstStyle>
          <a:p>
            <a:pPr lvl="0"/>
            <a:r>
              <a:rPr lang="en-US" altLang="zh-CN" dirty="0"/>
              <a:t>Title</a:t>
            </a:r>
            <a:endParaRPr lang="zh-CN" altLang="en-US" dirty="0"/>
          </a:p>
        </p:txBody>
      </p:sp>
    </p:spTree>
    <p:extLst>
      <p:ext uri="{BB962C8B-B14F-4D97-AF65-F5344CB8AC3E}">
        <p14:creationId xmlns:p14="http://schemas.microsoft.com/office/powerpoint/2010/main" val="180684823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8#仅标题">
    <p:spTree>
      <p:nvGrpSpPr>
        <p:cNvPr id="1" name=""/>
        <p:cNvGrpSpPr/>
        <p:nvPr/>
      </p:nvGrpSpPr>
      <p:grpSpPr>
        <a:xfrm>
          <a:off x="0" y="0"/>
          <a:ext cx="0" cy="0"/>
          <a:chOff x="0" y="0"/>
          <a:chExt cx="0" cy="0"/>
        </a:xfrm>
      </p:grpSpPr>
      <p:sp>
        <p:nvSpPr>
          <p:cNvPr id="7"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ea typeface="方正兰亭黑简体" panose="02000000000000000000" pitchFamily="2" charset="-122"/>
            </a:endParaRPr>
          </a:p>
        </p:txBody>
      </p:sp>
      <p:sp>
        <p:nvSpPr>
          <p:cNvPr id="8"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ea typeface="方正兰亭黑简体" panose="02000000000000000000" pitchFamily="2" charset="-122"/>
            </a:endParaRPr>
          </a:p>
        </p:txBody>
      </p:sp>
      <p:sp>
        <p:nvSpPr>
          <p:cNvPr id="9" name="Freeform 12"/>
          <p:cNvSpPr>
            <a:spLocks noEditPoints="1"/>
          </p:cNvSpPr>
          <p:nvPr userDrawn="1"/>
        </p:nvSpPr>
        <p:spPr bwMode="auto">
          <a:xfrm>
            <a:off x="479376" y="474075"/>
            <a:ext cx="508162" cy="508967"/>
          </a:xfrm>
          <a:custGeom>
            <a:avLst/>
            <a:gdLst>
              <a:gd name="T0" fmla="*/ 1433 w 2867"/>
              <a:gd name="T1" fmla="*/ 0 h 2867"/>
              <a:gd name="T2" fmla="*/ 0 w 2867"/>
              <a:gd name="T3" fmla="*/ 1433 h 2867"/>
              <a:gd name="T4" fmla="*/ 1433 w 2867"/>
              <a:gd name="T5" fmla="*/ 2867 h 2867"/>
              <a:gd name="T6" fmla="*/ 2867 w 2867"/>
              <a:gd name="T7" fmla="*/ 1433 h 2867"/>
              <a:gd name="T8" fmla="*/ 1433 w 2867"/>
              <a:gd name="T9" fmla="*/ 0 h 2867"/>
              <a:gd name="T10" fmla="*/ 1433 w 2867"/>
              <a:gd name="T11" fmla="*/ 2662 h 2867"/>
              <a:gd name="T12" fmla="*/ 205 w 2867"/>
              <a:gd name="T13" fmla="*/ 1433 h 2867"/>
              <a:gd name="T14" fmla="*/ 1433 w 2867"/>
              <a:gd name="T15" fmla="*/ 205 h 2867"/>
              <a:gd name="T16" fmla="*/ 2662 w 2867"/>
              <a:gd name="T17" fmla="*/ 1433 h 2867"/>
              <a:gd name="T18" fmla="*/ 1433 w 2867"/>
              <a:gd name="T19" fmla="*/ 2662 h 2867"/>
              <a:gd name="T20" fmla="*/ 2336 w 2867"/>
              <a:gd name="T21" fmla="*/ 2066 h 2867"/>
              <a:gd name="T22" fmla="*/ 523 w 2867"/>
              <a:gd name="T23" fmla="*/ 2066 h 2867"/>
              <a:gd name="T24" fmla="*/ 976 w 2867"/>
              <a:gd name="T25" fmla="*/ 1432 h 2867"/>
              <a:gd name="T26" fmla="*/ 1255 w 2867"/>
              <a:gd name="T27" fmla="*/ 1810 h 2867"/>
              <a:gd name="T28" fmla="*/ 1792 w 2867"/>
              <a:gd name="T29" fmla="*/ 1069 h 2867"/>
              <a:gd name="T30" fmla="*/ 2336 w 2867"/>
              <a:gd name="T31" fmla="*/ 2066 h 2867"/>
              <a:gd name="T32" fmla="*/ 704 w 2867"/>
              <a:gd name="T33" fmla="*/ 978 h 2867"/>
              <a:gd name="T34" fmla="*/ 886 w 2867"/>
              <a:gd name="T35" fmla="*/ 797 h 2867"/>
              <a:gd name="T36" fmla="*/ 1067 w 2867"/>
              <a:gd name="T37" fmla="*/ 978 h 2867"/>
              <a:gd name="T38" fmla="*/ 886 w 2867"/>
              <a:gd name="T39" fmla="*/ 1160 h 2867"/>
              <a:gd name="T40" fmla="*/ 704 w 2867"/>
              <a:gd name="T41" fmla="*/ 978 h 2867"/>
              <a:gd name="T42" fmla="*/ 704 w 2867"/>
              <a:gd name="T43" fmla="*/ 978 h 2867"/>
              <a:gd name="T44" fmla="*/ 704 w 2867"/>
              <a:gd name="T45" fmla="*/ 978 h 28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67" h="2867">
                <a:moveTo>
                  <a:pt x="1433" y="0"/>
                </a:moveTo>
                <a:cubicBezTo>
                  <a:pt x="643" y="0"/>
                  <a:pt x="0" y="643"/>
                  <a:pt x="0" y="1433"/>
                </a:cubicBezTo>
                <a:cubicBezTo>
                  <a:pt x="0" y="2224"/>
                  <a:pt x="643" y="2867"/>
                  <a:pt x="1433" y="2867"/>
                </a:cubicBezTo>
                <a:cubicBezTo>
                  <a:pt x="2224" y="2867"/>
                  <a:pt x="2867" y="2224"/>
                  <a:pt x="2867" y="1433"/>
                </a:cubicBezTo>
                <a:cubicBezTo>
                  <a:pt x="2867" y="643"/>
                  <a:pt x="2224" y="0"/>
                  <a:pt x="1433" y="0"/>
                </a:cubicBezTo>
                <a:close/>
                <a:moveTo>
                  <a:pt x="1433" y="2662"/>
                </a:moveTo>
                <a:cubicBezTo>
                  <a:pt x="756" y="2662"/>
                  <a:pt x="205" y="2111"/>
                  <a:pt x="205" y="1433"/>
                </a:cubicBezTo>
                <a:cubicBezTo>
                  <a:pt x="205" y="756"/>
                  <a:pt x="756" y="205"/>
                  <a:pt x="1433" y="205"/>
                </a:cubicBezTo>
                <a:cubicBezTo>
                  <a:pt x="2111" y="205"/>
                  <a:pt x="2662" y="756"/>
                  <a:pt x="2662" y="1433"/>
                </a:cubicBezTo>
                <a:cubicBezTo>
                  <a:pt x="2662" y="2111"/>
                  <a:pt x="2111" y="2662"/>
                  <a:pt x="1433" y="2662"/>
                </a:cubicBezTo>
                <a:close/>
                <a:moveTo>
                  <a:pt x="2336" y="2066"/>
                </a:moveTo>
                <a:cubicBezTo>
                  <a:pt x="523" y="2066"/>
                  <a:pt x="523" y="2066"/>
                  <a:pt x="523" y="2066"/>
                </a:cubicBezTo>
                <a:cubicBezTo>
                  <a:pt x="976" y="1432"/>
                  <a:pt x="976" y="1432"/>
                  <a:pt x="976" y="1432"/>
                </a:cubicBezTo>
                <a:cubicBezTo>
                  <a:pt x="1255" y="1810"/>
                  <a:pt x="1255" y="1810"/>
                  <a:pt x="1255" y="1810"/>
                </a:cubicBezTo>
                <a:cubicBezTo>
                  <a:pt x="1792" y="1069"/>
                  <a:pt x="1792" y="1069"/>
                  <a:pt x="1792" y="1069"/>
                </a:cubicBezTo>
                <a:lnTo>
                  <a:pt x="2336" y="2066"/>
                </a:lnTo>
                <a:close/>
                <a:moveTo>
                  <a:pt x="704" y="978"/>
                </a:moveTo>
                <a:cubicBezTo>
                  <a:pt x="704" y="878"/>
                  <a:pt x="786" y="797"/>
                  <a:pt x="886" y="797"/>
                </a:cubicBezTo>
                <a:cubicBezTo>
                  <a:pt x="986" y="797"/>
                  <a:pt x="1067" y="878"/>
                  <a:pt x="1067" y="978"/>
                </a:cubicBezTo>
                <a:cubicBezTo>
                  <a:pt x="1067" y="1079"/>
                  <a:pt x="986" y="1160"/>
                  <a:pt x="886" y="1160"/>
                </a:cubicBezTo>
                <a:cubicBezTo>
                  <a:pt x="786" y="1160"/>
                  <a:pt x="704" y="1079"/>
                  <a:pt x="704" y="978"/>
                </a:cubicBezTo>
                <a:close/>
                <a:moveTo>
                  <a:pt x="704" y="978"/>
                </a:moveTo>
                <a:cubicBezTo>
                  <a:pt x="704" y="978"/>
                  <a:pt x="704" y="978"/>
                  <a:pt x="704" y="978"/>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dirty="0">
              <a:ea typeface="方正兰亭黑简体" panose="02000000000000000000" pitchFamily="2" charset="-122"/>
            </a:endParaRPr>
          </a:p>
        </p:txBody>
      </p:sp>
      <p:sp>
        <p:nvSpPr>
          <p:cNvPr id="10" name="标题 1"/>
          <p:cNvSpPr>
            <a:spLocks noGrp="1"/>
          </p:cNvSpPr>
          <p:nvPr>
            <p:ph type="title" hasCustomPrompt="1"/>
          </p:nvPr>
        </p:nvSpPr>
        <p:spPr>
          <a:xfrm>
            <a:off x="1594800" y="410400"/>
            <a:ext cx="9831600" cy="640800"/>
          </a:xfrm>
          <a:noFill/>
          <a:ln w="9525">
            <a:noFill/>
            <a:miter lim="800000"/>
            <a:headEnd/>
            <a:tailEnd/>
          </a:ln>
        </p:spPr>
        <p:txBody>
          <a:bodyPr vert="horz" wrap="square" lIns="100800" tIns="50400" rIns="100800" bIns="50400" numCol="1" anchor="ctr" anchorCtr="0" compatLnSpc="1">
            <a:prstTxWarp prst="textNoShape">
              <a:avLst/>
            </a:prstTxWarp>
          </a:bodyPr>
          <a:lstStyle>
            <a:lvl1pPr fontAlgn="auto">
              <a:defRPr lang="zh-CN" altLang="en-US" b="1" kern="0" baseline="0" dirty="0"/>
            </a:lvl1pPr>
          </a:lstStyle>
          <a:p>
            <a:pPr lvl="0"/>
            <a:r>
              <a:rPr lang="en-US" altLang="zh-CN" dirty="0"/>
              <a:t>Title</a:t>
            </a:r>
            <a:endParaRPr lang="zh-CN" altLang="en-US" dirty="0"/>
          </a:p>
        </p:txBody>
      </p:sp>
    </p:spTree>
    <p:extLst>
      <p:ext uri="{BB962C8B-B14F-4D97-AF65-F5344CB8AC3E}">
        <p14:creationId xmlns:p14="http://schemas.microsoft.com/office/powerpoint/2010/main" val="66771654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9#全白背景">
    <p:spTree>
      <p:nvGrpSpPr>
        <p:cNvPr id="1" name=""/>
        <p:cNvGrpSpPr/>
        <p:nvPr/>
      </p:nvGrpSpPr>
      <p:grpSpPr>
        <a:xfrm>
          <a:off x="0" y="0"/>
          <a:ext cx="0" cy="0"/>
          <a:chOff x="0" y="0"/>
          <a:chExt cx="0" cy="0"/>
        </a:xfrm>
      </p:grpSpPr>
      <p:grpSp>
        <p:nvGrpSpPr>
          <p:cNvPr id="2" name="组合 1"/>
          <p:cNvGrpSpPr/>
          <p:nvPr userDrawn="1"/>
        </p:nvGrpSpPr>
        <p:grpSpPr>
          <a:xfrm>
            <a:off x="12162528" y="4653136"/>
            <a:ext cx="638734" cy="1729234"/>
            <a:chOff x="12162528" y="4653136"/>
            <a:chExt cx="638734" cy="1729234"/>
          </a:xfrm>
        </p:grpSpPr>
        <p:sp>
          <p:nvSpPr>
            <p:cNvPr id="3" name="矩形 2">
              <a:extLst>
                <a:ext uri="{FF2B5EF4-FFF2-40B4-BE49-F238E27FC236}">
                  <a16:creationId xmlns:a16="http://schemas.microsoft.com/office/drawing/2014/main" id="{32AEB80E-D574-4C1A-9EB9-3369A2BB96C5}"/>
                </a:ext>
              </a:extLst>
            </p:cNvPr>
            <p:cNvSpPr/>
            <p:nvPr userDrawn="1"/>
          </p:nvSpPr>
          <p:spPr>
            <a:xfrm>
              <a:off x="12212029" y="4653136"/>
              <a:ext cx="539729" cy="288726"/>
            </a:xfrm>
            <a:prstGeom prst="rect">
              <a:avLst/>
            </a:prstGeom>
            <a:solidFill>
              <a:srgbClr val="00B0F0"/>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4" name="矩形 3">
              <a:extLst>
                <a:ext uri="{FF2B5EF4-FFF2-40B4-BE49-F238E27FC236}">
                  <a16:creationId xmlns:a16="http://schemas.microsoft.com/office/drawing/2014/main" id="{E94F5345-F49B-42D0-B35C-CA4FB19A3DA6}"/>
                </a:ext>
              </a:extLst>
            </p:cNvPr>
            <p:cNvSpPr/>
            <p:nvPr userDrawn="1"/>
          </p:nvSpPr>
          <p:spPr>
            <a:xfrm>
              <a:off x="12212029" y="4941964"/>
              <a:ext cx="539729" cy="288000"/>
            </a:xfrm>
            <a:prstGeom prst="rect">
              <a:avLst/>
            </a:prstGeom>
            <a:solidFill>
              <a:srgbClr val="A6D2FF"/>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5" name="矩形 4">
              <a:extLst>
                <a:ext uri="{FF2B5EF4-FFF2-40B4-BE49-F238E27FC236}">
                  <a16:creationId xmlns:a16="http://schemas.microsoft.com/office/drawing/2014/main" id="{BA62EB75-581F-4CD2-92A6-87BDFE3BDBC3}"/>
                </a:ext>
              </a:extLst>
            </p:cNvPr>
            <p:cNvSpPr/>
            <p:nvPr userDrawn="1"/>
          </p:nvSpPr>
          <p:spPr>
            <a:xfrm>
              <a:off x="12212029" y="5230066"/>
              <a:ext cx="539729" cy="288000"/>
            </a:xfrm>
            <a:prstGeom prst="rect">
              <a:avLst/>
            </a:prstGeom>
            <a:solidFill>
              <a:srgbClr val="D8D8D8"/>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6" name="矩形 5">
              <a:extLst>
                <a:ext uri="{FF2B5EF4-FFF2-40B4-BE49-F238E27FC236}">
                  <a16:creationId xmlns:a16="http://schemas.microsoft.com/office/drawing/2014/main" id="{947DE7E3-EC9F-4331-B252-7BCE51B7F0DA}"/>
                </a:ext>
              </a:extLst>
            </p:cNvPr>
            <p:cNvSpPr/>
            <p:nvPr userDrawn="1"/>
          </p:nvSpPr>
          <p:spPr>
            <a:xfrm>
              <a:off x="12212029" y="5518168"/>
              <a:ext cx="539729" cy="288000"/>
            </a:xfrm>
            <a:prstGeom prst="rect">
              <a:avLst/>
            </a:prstGeom>
            <a:solidFill>
              <a:srgbClr val="C00000"/>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7" name="矩形 6">
              <a:extLst>
                <a:ext uri="{FF2B5EF4-FFF2-40B4-BE49-F238E27FC236}">
                  <a16:creationId xmlns:a16="http://schemas.microsoft.com/office/drawing/2014/main" id="{BE210CD8-3823-4C2E-B3EA-E42C40CFB29F}"/>
                </a:ext>
              </a:extLst>
            </p:cNvPr>
            <p:cNvSpPr/>
            <p:nvPr userDrawn="1"/>
          </p:nvSpPr>
          <p:spPr>
            <a:xfrm>
              <a:off x="12212029" y="5806270"/>
              <a:ext cx="539729" cy="288000"/>
            </a:xfrm>
            <a:prstGeom prst="rect">
              <a:avLst/>
            </a:prstGeom>
            <a:solidFill>
              <a:srgbClr val="FFFFCC"/>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8" name="矩形 7">
              <a:extLst>
                <a:ext uri="{FF2B5EF4-FFF2-40B4-BE49-F238E27FC236}">
                  <a16:creationId xmlns:a16="http://schemas.microsoft.com/office/drawing/2014/main" id="{BE8A406D-0F03-42D8-9159-77B9DE9EB30E}"/>
                </a:ext>
              </a:extLst>
            </p:cNvPr>
            <p:cNvSpPr/>
            <p:nvPr userDrawn="1"/>
          </p:nvSpPr>
          <p:spPr>
            <a:xfrm>
              <a:off x="12212029" y="6094370"/>
              <a:ext cx="539729" cy="288000"/>
            </a:xfrm>
            <a:prstGeom prst="rect">
              <a:avLst/>
            </a:prstGeom>
            <a:solidFill>
              <a:srgbClr val="FFC000"/>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9" name="文本框 8">
              <a:extLst>
                <a:ext uri="{FF2B5EF4-FFF2-40B4-BE49-F238E27FC236}">
                  <a16:creationId xmlns:a16="http://schemas.microsoft.com/office/drawing/2014/main" id="{98A3A11A-AB61-497E-B3AE-12E999A6BBBA}"/>
                </a:ext>
              </a:extLst>
            </p:cNvPr>
            <p:cNvSpPr txBox="1"/>
            <p:nvPr userDrawn="1"/>
          </p:nvSpPr>
          <p:spPr bwMode="auto">
            <a:xfrm>
              <a:off x="12162528" y="4683920"/>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表格表头</a:t>
              </a:r>
            </a:p>
          </p:txBody>
        </p:sp>
        <p:sp>
          <p:nvSpPr>
            <p:cNvPr id="10" name="文本框 9">
              <a:extLst>
                <a:ext uri="{FF2B5EF4-FFF2-40B4-BE49-F238E27FC236}">
                  <a16:creationId xmlns:a16="http://schemas.microsoft.com/office/drawing/2014/main" id="{CF824ACE-31EE-452D-A81D-32E189AFE158}"/>
                </a:ext>
              </a:extLst>
            </p:cNvPr>
            <p:cNvSpPr txBox="1"/>
            <p:nvPr userDrawn="1"/>
          </p:nvSpPr>
          <p:spPr bwMode="auto">
            <a:xfrm>
              <a:off x="12162528" y="4972385"/>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表格边框</a:t>
              </a:r>
            </a:p>
          </p:txBody>
        </p:sp>
        <p:sp>
          <p:nvSpPr>
            <p:cNvPr id="11" name="文本框 10">
              <a:extLst>
                <a:ext uri="{FF2B5EF4-FFF2-40B4-BE49-F238E27FC236}">
                  <a16:creationId xmlns:a16="http://schemas.microsoft.com/office/drawing/2014/main" id="{7399143C-FDAD-45F1-BC44-030BD92ABA98}"/>
                </a:ext>
              </a:extLst>
            </p:cNvPr>
            <p:cNvSpPr txBox="1"/>
            <p:nvPr userDrawn="1"/>
          </p:nvSpPr>
          <p:spPr bwMode="auto">
            <a:xfrm>
              <a:off x="12162528" y="5260487"/>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导航灰底</a:t>
              </a:r>
            </a:p>
          </p:txBody>
        </p:sp>
        <p:sp>
          <p:nvSpPr>
            <p:cNvPr id="12" name="文本框 11">
              <a:extLst>
                <a:ext uri="{FF2B5EF4-FFF2-40B4-BE49-F238E27FC236}">
                  <a16:creationId xmlns:a16="http://schemas.microsoft.com/office/drawing/2014/main" id="{308D80BD-0AC4-4D30-BDF8-F241047905A7}"/>
                </a:ext>
              </a:extLst>
            </p:cNvPr>
            <p:cNvSpPr txBox="1"/>
            <p:nvPr userDrawn="1"/>
          </p:nvSpPr>
          <p:spPr bwMode="auto">
            <a:xfrm>
              <a:off x="12220212" y="5548589"/>
              <a:ext cx="52336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华为红</a:t>
              </a:r>
            </a:p>
          </p:txBody>
        </p:sp>
        <p:sp>
          <p:nvSpPr>
            <p:cNvPr id="13" name="文本框 12">
              <a:extLst>
                <a:ext uri="{FF2B5EF4-FFF2-40B4-BE49-F238E27FC236}">
                  <a16:creationId xmlns:a16="http://schemas.microsoft.com/office/drawing/2014/main" id="{B9CBC549-23CA-4012-B493-FF768D1829F1}"/>
                </a:ext>
              </a:extLst>
            </p:cNvPr>
            <p:cNvSpPr txBox="1"/>
            <p:nvPr userDrawn="1"/>
          </p:nvSpPr>
          <p:spPr bwMode="auto">
            <a:xfrm>
              <a:off x="12162528" y="5836691"/>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文字底色</a:t>
              </a:r>
            </a:p>
          </p:txBody>
        </p:sp>
        <p:sp>
          <p:nvSpPr>
            <p:cNvPr id="14" name="文本框 13">
              <a:extLst>
                <a:ext uri="{FF2B5EF4-FFF2-40B4-BE49-F238E27FC236}">
                  <a16:creationId xmlns:a16="http://schemas.microsoft.com/office/drawing/2014/main" id="{DA49D1AE-05B4-4A19-9F6F-8B89D09C41DD}"/>
                </a:ext>
              </a:extLst>
            </p:cNvPr>
            <p:cNvSpPr txBox="1"/>
            <p:nvPr userDrawn="1"/>
          </p:nvSpPr>
          <p:spPr bwMode="auto">
            <a:xfrm>
              <a:off x="12162528" y="6124791"/>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文字边框</a:t>
              </a:r>
            </a:p>
          </p:txBody>
        </p:sp>
      </p:grpSp>
    </p:spTree>
    <p:extLst>
      <p:ext uri="{BB962C8B-B14F-4D97-AF65-F5344CB8AC3E}">
        <p14:creationId xmlns:p14="http://schemas.microsoft.com/office/powerpoint/2010/main" val="245383409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Ref idx="1001">
        <a:schemeClr val="bg1"/>
      </p:bgRef>
    </p:bg>
    <p:spTree>
      <p:nvGrpSpPr>
        <p:cNvPr id="1" name=""/>
        <p:cNvGrpSpPr/>
        <p:nvPr/>
      </p:nvGrpSpPr>
      <p:grpSpPr>
        <a:xfrm>
          <a:off x="0" y="0"/>
          <a:ext cx="0" cy="0"/>
          <a:chOff x="0" y="0"/>
          <a:chExt cx="0" cy="0"/>
        </a:xfrm>
      </p:grpSpPr>
      <p:sp>
        <p:nvSpPr>
          <p:cNvPr id="7" name="Title Placeholder 6"/>
          <p:cNvSpPr>
            <a:spLocks noGrp="1" noChangeArrowheads="1"/>
          </p:cNvSpPr>
          <p:nvPr>
            <p:ph type="title"/>
          </p:nvPr>
        </p:nvSpPr>
        <p:spPr bwMode="auto">
          <a:xfrm>
            <a:off x="869611" y="260649"/>
            <a:ext cx="10323183" cy="868363"/>
          </a:xfrm>
          <a:prstGeom prst="rect">
            <a:avLst/>
          </a:prstGeom>
          <a:noFill/>
          <a:ln w="9525">
            <a:noFill/>
            <a:miter lim="800000"/>
            <a:headEnd/>
            <a:tailEnd/>
          </a:ln>
        </p:spPr>
        <p:txBody>
          <a:bodyPr vert="horz" wrap="square" lIns="80128" tIns="40064" rIns="80128" bIns="40064" numCol="1" anchor="ctr" anchorCtr="0" compatLnSpc="1">
            <a:prstTxWarp prst="textNoShape">
              <a:avLst/>
            </a:prstTxWarp>
          </a:bodyPr>
          <a:lstStyle/>
          <a:p>
            <a:pPr lvl="0"/>
            <a:r>
              <a:rPr lang="en-US" altLang="zh-CN" dirty="0"/>
              <a:t>Click to Edit</a:t>
            </a:r>
            <a:endParaRPr lang="zh-CN" altLang="en-US" dirty="0"/>
          </a:p>
        </p:txBody>
      </p:sp>
      <p:sp>
        <p:nvSpPr>
          <p:cNvPr id="8" name="Rectangle 57"/>
          <p:cNvSpPr>
            <a:spLocks noGrp="1" noChangeArrowheads="1"/>
          </p:cNvSpPr>
          <p:nvPr>
            <p:ph type="body" idx="1"/>
          </p:nvPr>
        </p:nvSpPr>
        <p:spPr bwMode="auto">
          <a:xfrm>
            <a:off x="448290" y="1248073"/>
            <a:ext cx="11307600" cy="4680000"/>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r>
              <a:rPr lang="en-US" altLang="zh-CN" dirty="0"/>
              <a:t>0</a:t>
            </a:r>
            <a:endParaRPr lang="zh-CN" altLang="en-US" dirty="0"/>
          </a:p>
        </p:txBody>
      </p:sp>
      <p:pic>
        <p:nvPicPr>
          <p:cNvPr id="24" name="图片 23"/>
          <p:cNvPicPr>
            <a:picLocks noChangeAspect="1"/>
          </p:cNvPicPr>
          <p:nvPr userDrawn="1"/>
        </p:nvPicPr>
        <p:blipFill>
          <a:blip r:embed="rId17" cstate="print">
            <a:extLst>
              <a:ext uri="{28A0092B-C50C-407E-A947-70E740481C1C}">
                <a14:useLocalDpi xmlns:a14="http://schemas.microsoft.com/office/drawing/2010/main" val="0"/>
              </a:ext>
            </a:extLst>
          </a:blip>
          <a:stretch>
            <a:fillRect/>
          </a:stretch>
        </p:blipFill>
        <p:spPr>
          <a:xfrm>
            <a:off x="10674829" y="6504031"/>
            <a:ext cx="1249200" cy="273343"/>
          </a:xfrm>
          <a:prstGeom prst="rect">
            <a:avLst/>
          </a:prstGeom>
        </p:spPr>
      </p:pic>
      <p:sp>
        <p:nvSpPr>
          <p:cNvPr id="25" name="Rectangle 69"/>
          <p:cNvSpPr>
            <a:spLocks noChangeArrowheads="1"/>
          </p:cNvSpPr>
          <p:nvPr userDrawn="1"/>
        </p:nvSpPr>
        <p:spPr bwMode="auto">
          <a:xfrm>
            <a:off x="119336" y="6500581"/>
            <a:ext cx="742054" cy="265552"/>
          </a:xfrm>
          <a:prstGeom prst="rect">
            <a:avLst/>
          </a:prstGeom>
          <a:noFill/>
          <a:ln w="9525" algn="ctr">
            <a:noFill/>
            <a:miter lim="800000"/>
            <a:headEnd/>
            <a:tailEnd/>
          </a:ln>
          <a:effectLst/>
        </p:spPr>
        <p:txBody>
          <a:bodyPr wrap="none" lIns="80101" tIns="40052" rIns="80101" bIns="40052">
            <a:spAutoFit/>
          </a:bodyPr>
          <a:lstStyle/>
          <a:p>
            <a:pPr defTabSz="801668" eaLnBrk="0" fontAlgn="base" hangingPunct="0">
              <a:defRPr/>
            </a:pPr>
            <a:r>
              <a:rPr lang="en-US" altLang="zh-CN" sz="1200" dirty="0">
                <a:latin typeface="Huawei Sans" panose="020C0503030203020204" pitchFamily="34" charset="0"/>
                <a:ea typeface="方正兰亭黑简体" panose="02000000000000000000" pitchFamily="2" charset="-122"/>
                <a:cs typeface="Huawei Sans" panose="020C0503030203020204" pitchFamily="34" charset="0"/>
              </a:rPr>
              <a:t>Page</a:t>
            </a:r>
            <a:r>
              <a:rPr lang="en-US" altLang="zh-CN" sz="1200" baseline="0" dirty="0">
                <a:latin typeface="Huawei Sans" panose="020C0503030203020204" pitchFamily="34" charset="0"/>
                <a:ea typeface="方正兰亭黑简体" panose="02000000000000000000" pitchFamily="2" charset="-122"/>
                <a:cs typeface="Huawei Sans" panose="020C0503030203020204" pitchFamily="34" charset="0"/>
              </a:rPr>
              <a:t> </a:t>
            </a:r>
            <a:fld id="{2F2CF7F5-F178-4429-B6CA-28062DF31937}" type="slidenum">
              <a:rPr lang="en-US" altLang="zh-CN" sz="1200" smtClean="0">
                <a:latin typeface="Huawei Sans" panose="020C0503030203020204" pitchFamily="34" charset="0"/>
                <a:ea typeface="方正兰亭黑简体" panose="02000000000000000000" pitchFamily="2" charset="-122"/>
                <a:cs typeface="Huawei Sans" panose="020C0503030203020204" pitchFamily="34" charset="0"/>
              </a:rPr>
              <a:pPr defTabSz="801668" eaLnBrk="0" fontAlgn="base" hangingPunct="0">
                <a:defRPr/>
              </a:pPr>
              <a:t>‹#›</a:t>
            </a:fld>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26" name="Rectangle 54"/>
          <p:cNvSpPr>
            <a:spLocks noChangeArrowheads="1"/>
          </p:cNvSpPr>
          <p:nvPr userDrawn="1"/>
        </p:nvSpPr>
        <p:spPr bwMode="auto">
          <a:xfrm>
            <a:off x="947428" y="6500581"/>
            <a:ext cx="4948333" cy="265552"/>
          </a:xfrm>
          <a:prstGeom prst="rect">
            <a:avLst/>
          </a:prstGeom>
          <a:noFill/>
          <a:ln w="9525" algn="ctr">
            <a:noFill/>
            <a:miter lim="800000"/>
            <a:headEnd/>
            <a:tailEnd/>
          </a:ln>
          <a:effectLst/>
        </p:spPr>
        <p:txBody>
          <a:bodyPr wrap="none" lIns="80101" tIns="40052" rIns="80101" bIns="40052">
            <a:spAutoFit/>
          </a:bodyPr>
          <a:lstStyle/>
          <a:p>
            <a:pPr defTabSz="801668" eaLnBrk="0" fontAlgn="base" hangingPunct="0">
              <a:defRPr/>
            </a:pPr>
            <a:r>
              <a:rPr lang="en-US" altLang="zh-CN" sz="1200" dirty="0">
                <a:latin typeface="Huawei Sans" panose="020C0503030203020204" pitchFamily="34" charset="0"/>
                <a:ea typeface="方正兰亭黑简体" panose="02000000000000000000" pitchFamily="2" charset="-122"/>
                <a:cs typeface="Huawei Sans" panose="020C0503030203020204" pitchFamily="34" charset="0"/>
              </a:rPr>
              <a:t>Copyright © 2020 Huawei Technologies Co., Ltd. All rights reserved. </a:t>
            </a:r>
          </a:p>
        </p:txBody>
      </p:sp>
      <p:grpSp>
        <p:nvGrpSpPr>
          <p:cNvPr id="3" name="组合 2"/>
          <p:cNvGrpSpPr/>
          <p:nvPr userDrawn="1"/>
        </p:nvGrpSpPr>
        <p:grpSpPr>
          <a:xfrm>
            <a:off x="12162526" y="3916624"/>
            <a:ext cx="1088654" cy="2144829"/>
            <a:chOff x="12162526" y="3916624"/>
            <a:chExt cx="1088654" cy="2144829"/>
          </a:xfrm>
        </p:grpSpPr>
        <p:sp>
          <p:nvSpPr>
            <p:cNvPr id="55" name="矩形 54">
              <a:extLst>
                <a:ext uri="{FF2B5EF4-FFF2-40B4-BE49-F238E27FC236}">
                  <a16:creationId xmlns:a16="http://schemas.microsoft.com/office/drawing/2014/main" id="{32AEB80E-D574-4C1A-9EB9-3369A2BB96C5}"/>
                </a:ext>
              </a:extLst>
            </p:cNvPr>
            <p:cNvSpPr/>
            <p:nvPr userDrawn="1"/>
          </p:nvSpPr>
          <p:spPr>
            <a:xfrm>
              <a:off x="12246898" y="3916624"/>
              <a:ext cx="919908" cy="288726"/>
            </a:xfrm>
            <a:prstGeom prst="rect">
              <a:avLst/>
            </a:prstGeom>
            <a:solidFill>
              <a:srgbClr val="00B0F0"/>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56" name="矩形 55">
              <a:extLst>
                <a:ext uri="{FF2B5EF4-FFF2-40B4-BE49-F238E27FC236}">
                  <a16:creationId xmlns:a16="http://schemas.microsoft.com/office/drawing/2014/main" id="{E94F5345-F49B-42D0-B35C-CA4FB19A3DA6}"/>
                </a:ext>
              </a:extLst>
            </p:cNvPr>
            <p:cNvSpPr/>
            <p:nvPr userDrawn="1"/>
          </p:nvSpPr>
          <p:spPr>
            <a:xfrm>
              <a:off x="12246898" y="4205452"/>
              <a:ext cx="919908" cy="288000"/>
            </a:xfrm>
            <a:prstGeom prst="rect">
              <a:avLst/>
            </a:prstGeom>
            <a:solidFill>
              <a:srgbClr val="99DFF9"/>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57" name="矩形 56">
              <a:extLst>
                <a:ext uri="{FF2B5EF4-FFF2-40B4-BE49-F238E27FC236}">
                  <a16:creationId xmlns:a16="http://schemas.microsoft.com/office/drawing/2014/main" id="{BA62EB75-581F-4CD2-92A6-87BDFE3BDBC3}"/>
                </a:ext>
              </a:extLst>
            </p:cNvPr>
            <p:cNvSpPr/>
            <p:nvPr userDrawn="1"/>
          </p:nvSpPr>
          <p:spPr>
            <a:xfrm>
              <a:off x="12246898" y="4493554"/>
              <a:ext cx="919908" cy="288000"/>
            </a:xfrm>
            <a:prstGeom prst="rect">
              <a:avLst/>
            </a:prstGeom>
            <a:solidFill>
              <a:srgbClr val="D9D9D9"/>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58" name="矩形 57">
              <a:extLst>
                <a:ext uri="{FF2B5EF4-FFF2-40B4-BE49-F238E27FC236}">
                  <a16:creationId xmlns:a16="http://schemas.microsoft.com/office/drawing/2014/main" id="{947DE7E3-EC9F-4331-B252-7BCE51B7F0DA}"/>
                </a:ext>
              </a:extLst>
            </p:cNvPr>
            <p:cNvSpPr/>
            <p:nvPr userDrawn="1"/>
          </p:nvSpPr>
          <p:spPr>
            <a:xfrm>
              <a:off x="12246898" y="4781656"/>
              <a:ext cx="919908" cy="288000"/>
            </a:xfrm>
            <a:prstGeom prst="rect">
              <a:avLst/>
            </a:prstGeom>
            <a:solidFill>
              <a:srgbClr val="EC7061">
                <a:lumMod val="100000"/>
              </a:srgbClr>
            </a:solidFill>
          </p:spPr>
          <p:txBody>
            <a:bodyPr wrap="none" rtlCol="0" anchor="ctr">
              <a:noAutofit/>
            </a:bodyPr>
            <a:lstStyle/>
            <a:p>
              <a:pPr marL="342763" marR="0" lvl="0" indent="-342763" algn="ctr" defTabSz="914400" eaLnBrk="1" fontAlgn="auto" latinLnBrk="0" hangingPunct="1">
                <a:lnSpc>
                  <a:spcPct val="100000"/>
                </a:lnSpc>
                <a:spcBef>
                  <a:spcPts val="0"/>
                </a:spcBef>
                <a:spcAft>
                  <a:spcPts val="0"/>
                </a:spcAft>
                <a:buClrTx/>
                <a:buSzTx/>
                <a:buFont typeface="+mj-lt"/>
                <a:buAutoNum type="arabicPeriod"/>
                <a:tabLst/>
                <a:defRPr/>
              </a:pPr>
              <a:endParaRPr kumimoji="0" lang="zh-CN" altLang="en-US" sz="900" b="0" i="0" u="none" strike="noStrike" kern="0" cap="none" spc="0" normalizeH="0" baseline="0" noProof="0">
                <a:ln>
                  <a:noFill/>
                </a:ln>
                <a:solidFill>
                  <a:prstClr val="black"/>
                </a:solidFill>
                <a:effectLst/>
                <a:uLnTx/>
                <a:uFillTx/>
                <a:cs typeface="Courier New" panose="02070309020205020404" pitchFamily="49" charset="0"/>
              </a:endParaRPr>
            </a:p>
          </p:txBody>
        </p:sp>
        <p:sp>
          <p:nvSpPr>
            <p:cNvPr id="59" name="矩形 58">
              <a:extLst>
                <a:ext uri="{FF2B5EF4-FFF2-40B4-BE49-F238E27FC236}">
                  <a16:creationId xmlns:a16="http://schemas.microsoft.com/office/drawing/2014/main" id="{BE210CD8-3823-4C2E-B3EA-E42C40CFB29F}"/>
                </a:ext>
              </a:extLst>
            </p:cNvPr>
            <p:cNvSpPr/>
            <p:nvPr userDrawn="1"/>
          </p:nvSpPr>
          <p:spPr>
            <a:xfrm>
              <a:off x="12246898" y="5069758"/>
              <a:ext cx="919908" cy="288000"/>
            </a:xfrm>
            <a:prstGeom prst="rect">
              <a:avLst/>
            </a:prstGeom>
            <a:solidFill>
              <a:srgbClr val="F4FBFE"/>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60" name="文本框 59">
              <a:extLst>
                <a:ext uri="{FF2B5EF4-FFF2-40B4-BE49-F238E27FC236}">
                  <a16:creationId xmlns:a16="http://schemas.microsoft.com/office/drawing/2014/main" id="{98A3A11A-AB61-497E-B3AE-12E999A6BBBA}"/>
                </a:ext>
              </a:extLst>
            </p:cNvPr>
            <p:cNvSpPr txBox="1"/>
            <p:nvPr userDrawn="1"/>
          </p:nvSpPr>
          <p:spPr bwMode="auto">
            <a:xfrm>
              <a:off x="12162529" y="3947408"/>
              <a:ext cx="1088651"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white"/>
                  </a:solidFill>
                  <a:effectLst/>
                  <a:uLnTx/>
                  <a:uFillTx/>
                </a:rPr>
                <a:t>表格表头</a:t>
              </a:r>
            </a:p>
          </p:txBody>
        </p:sp>
        <p:sp>
          <p:nvSpPr>
            <p:cNvPr id="61" name="文本框 60">
              <a:extLst>
                <a:ext uri="{FF2B5EF4-FFF2-40B4-BE49-F238E27FC236}">
                  <a16:creationId xmlns:a16="http://schemas.microsoft.com/office/drawing/2014/main" id="{CF824ACE-31EE-452D-A81D-32E189AFE158}"/>
                </a:ext>
              </a:extLst>
            </p:cNvPr>
            <p:cNvSpPr txBox="1"/>
            <p:nvPr userDrawn="1"/>
          </p:nvSpPr>
          <p:spPr bwMode="auto">
            <a:xfrm>
              <a:off x="12249538" y="4235890"/>
              <a:ext cx="91463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black"/>
                  </a:solidFill>
                  <a:effectLst/>
                  <a:uLnTx/>
                  <a:uFillTx/>
                </a:rPr>
                <a:t>表格</a:t>
              </a:r>
              <a:r>
                <a:rPr kumimoji="0" lang="en-US" altLang="zh-CN" sz="900" b="0" i="0" u="none" strike="noStrike" kern="0" cap="none" spc="0" normalizeH="0" baseline="0" noProof="0" dirty="0">
                  <a:ln>
                    <a:noFill/>
                  </a:ln>
                  <a:solidFill>
                    <a:prstClr val="black"/>
                  </a:solidFill>
                  <a:effectLst/>
                  <a:uLnTx/>
                  <a:uFillTx/>
                </a:rPr>
                <a:t>/</a:t>
              </a:r>
              <a:r>
                <a:rPr kumimoji="0" lang="zh-CN" altLang="en-US" sz="900" b="0" i="0" u="none" strike="noStrike" kern="0" cap="none" spc="0" normalizeH="0" baseline="0" noProof="0" dirty="0">
                  <a:ln>
                    <a:noFill/>
                  </a:ln>
                  <a:solidFill>
                    <a:prstClr val="black"/>
                  </a:solidFill>
                  <a:effectLst/>
                  <a:uLnTx/>
                  <a:uFillTx/>
                </a:rPr>
                <a:t>文字边框</a:t>
              </a:r>
            </a:p>
          </p:txBody>
        </p:sp>
        <p:sp>
          <p:nvSpPr>
            <p:cNvPr id="62" name="文本框 61">
              <a:extLst>
                <a:ext uri="{FF2B5EF4-FFF2-40B4-BE49-F238E27FC236}">
                  <a16:creationId xmlns:a16="http://schemas.microsoft.com/office/drawing/2014/main" id="{7399143C-FDAD-45F1-BC44-030BD92ABA98}"/>
                </a:ext>
              </a:extLst>
            </p:cNvPr>
            <p:cNvSpPr txBox="1"/>
            <p:nvPr userDrawn="1"/>
          </p:nvSpPr>
          <p:spPr bwMode="auto">
            <a:xfrm>
              <a:off x="12162526" y="4523977"/>
              <a:ext cx="1088651"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black"/>
                  </a:solidFill>
                  <a:effectLst/>
                  <a:uLnTx/>
                  <a:uFillTx/>
                </a:rPr>
                <a:t>导航灰底</a:t>
              </a:r>
            </a:p>
          </p:txBody>
        </p:sp>
        <p:sp>
          <p:nvSpPr>
            <p:cNvPr id="63" name="文本框 62">
              <a:extLst>
                <a:ext uri="{FF2B5EF4-FFF2-40B4-BE49-F238E27FC236}">
                  <a16:creationId xmlns:a16="http://schemas.microsoft.com/office/drawing/2014/main" id="{308D80BD-0AC4-4D30-BDF8-F241047905A7}"/>
                </a:ext>
              </a:extLst>
            </p:cNvPr>
            <p:cNvSpPr txBox="1"/>
            <p:nvPr userDrawn="1"/>
          </p:nvSpPr>
          <p:spPr bwMode="auto">
            <a:xfrm>
              <a:off x="12457445" y="4812094"/>
              <a:ext cx="498816"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white"/>
                  </a:solidFill>
                  <a:effectLst/>
                  <a:uLnTx/>
                  <a:uFillTx/>
                </a:rPr>
                <a:t>红</a:t>
              </a:r>
            </a:p>
          </p:txBody>
        </p:sp>
        <p:sp>
          <p:nvSpPr>
            <p:cNvPr id="64" name="文本框 63">
              <a:extLst>
                <a:ext uri="{FF2B5EF4-FFF2-40B4-BE49-F238E27FC236}">
                  <a16:creationId xmlns:a16="http://schemas.microsoft.com/office/drawing/2014/main" id="{B9CBC549-23CA-4012-B493-FF768D1829F1}"/>
                </a:ext>
              </a:extLst>
            </p:cNvPr>
            <p:cNvSpPr txBox="1"/>
            <p:nvPr userDrawn="1"/>
          </p:nvSpPr>
          <p:spPr bwMode="auto">
            <a:xfrm>
              <a:off x="12249538" y="5100196"/>
              <a:ext cx="91463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black"/>
                  </a:solidFill>
                  <a:effectLst/>
                  <a:uLnTx/>
                  <a:uFillTx/>
                </a:rPr>
                <a:t>表格</a:t>
              </a:r>
              <a:r>
                <a:rPr kumimoji="0" lang="en-US" altLang="zh-CN" sz="900" b="0" i="0" u="none" strike="noStrike" kern="0" cap="none" spc="0" normalizeH="0" baseline="0" noProof="0" dirty="0">
                  <a:ln>
                    <a:noFill/>
                  </a:ln>
                  <a:solidFill>
                    <a:prstClr val="black"/>
                  </a:solidFill>
                  <a:effectLst/>
                  <a:uLnTx/>
                  <a:uFillTx/>
                </a:rPr>
                <a:t>/</a:t>
              </a:r>
              <a:r>
                <a:rPr kumimoji="0" lang="zh-CN" altLang="en-US" sz="900" b="0" i="0" u="none" strike="noStrike" kern="0" cap="none" spc="0" normalizeH="0" baseline="0" noProof="0" dirty="0">
                  <a:ln>
                    <a:noFill/>
                  </a:ln>
                  <a:solidFill>
                    <a:prstClr val="black"/>
                  </a:solidFill>
                  <a:effectLst/>
                  <a:uLnTx/>
                  <a:uFillTx/>
                </a:rPr>
                <a:t>文字底色</a:t>
              </a:r>
            </a:p>
          </p:txBody>
        </p:sp>
        <p:sp>
          <p:nvSpPr>
            <p:cNvPr id="65" name="矩形 64">
              <a:extLst>
                <a:ext uri="{FF2B5EF4-FFF2-40B4-BE49-F238E27FC236}">
                  <a16:creationId xmlns:a16="http://schemas.microsoft.com/office/drawing/2014/main" id="{BE210CD8-3823-4C2E-B3EA-E42C40CFB29F}"/>
                </a:ext>
              </a:extLst>
            </p:cNvPr>
            <p:cNvSpPr/>
            <p:nvPr userDrawn="1"/>
          </p:nvSpPr>
          <p:spPr>
            <a:xfrm>
              <a:off x="12246898" y="5485453"/>
              <a:ext cx="461833" cy="288000"/>
            </a:xfrm>
            <a:prstGeom prst="rect">
              <a:avLst/>
            </a:prstGeom>
            <a:solidFill>
              <a:srgbClr val="FFF2CC"/>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66" name="矩形 65">
              <a:extLst>
                <a:ext uri="{FF2B5EF4-FFF2-40B4-BE49-F238E27FC236}">
                  <a16:creationId xmlns:a16="http://schemas.microsoft.com/office/drawing/2014/main" id="{BE210CD8-3823-4C2E-B3EA-E42C40CFB29F}"/>
                </a:ext>
              </a:extLst>
            </p:cNvPr>
            <p:cNvSpPr/>
            <p:nvPr userDrawn="1"/>
          </p:nvSpPr>
          <p:spPr>
            <a:xfrm>
              <a:off x="12708730" y="5485453"/>
              <a:ext cx="458075" cy="288000"/>
            </a:xfrm>
            <a:prstGeom prst="rect">
              <a:avLst/>
            </a:prstGeom>
            <a:solidFill>
              <a:srgbClr val="FFD17D"/>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67" name="文本框 66">
              <a:extLst>
                <a:ext uri="{FF2B5EF4-FFF2-40B4-BE49-F238E27FC236}">
                  <a16:creationId xmlns:a16="http://schemas.microsoft.com/office/drawing/2014/main" id="{B9CBC549-23CA-4012-B493-FF768D1829F1}"/>
                </a:ext>
              </a:extLst>
            </p:cNvPr>
            <p:cNvSpPr txBox="1"/>
            <p:nvPr userDrawn="1"/>
          </p:nvSpPr>
          <p:spPr bwMode="auto">
            <a:xfrm>
              <a:off x="12502813" y="5515891"/>
              <a:ext cx="40808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black"/>
                  </a:solidFill>
                  <a:effectLst/>
                  <a:uLnTx/>
                  <a:uFillTx/>
                </a:rPr>
                <a:t>备用</a:t>
              </a:r>
            </a:p>
          </p:txBody>
        </p:sp>
        <p:sp>
          <p:nvSpPr>
            <p:cNvPr id="68" name="矩形 67">
              <a:extLst>
                <a:ext uri="{FF2B5EF4-FFF2-40B4-BE49-F238E27FC236}">
                  <a16:creationId xmlns:a16="http://schemas.microsoft.com/office/drawing/2014/main" id="{947DE7E3-EC9F-4331-B252-7BCE51B7F0DA}"/>
                </a:ext>
              </a:extLst>
            </p:cNvPr>
            <p:cNvSpPr/>
            <p:nvPr userDrawn="1"/>
          </p:nvSpPr>
          <p:spPr>
            <a:xfrm>
              <a:off x="12246898" y="5773453"/>
              <a:ext cx="919908" cy="288000"/>
            </a:xfrm>
            <a:prstGeom prst="rect">
              <a:avLst/>
            </a:prstGeom>
            <a:solidFill>
              <a:srgbClr val="8BC9A0"/>
            </a:solidFill>
          </p:spPr>
          <p:txBody>
            <a:bodyPr wrap="none" rtlCol="0" anchor="ctr">
              <a:noAutofit/>
            </a:bodyPr>
            <a:lstStyle/>
            <a:p>
              <a:pPr marL="342763" marR="0" lvl="0" indent="-342763" algn="ctr" defTabSz="914400" eaLnBrk="1" fontAlgn="auto" latinLnBrk="0" hangingPunct="1">
                <a:lnSpc>
                  <a:spcPct val="100000"/>
                </a:lnSpc>
                <a:spcBef>
                  <a:spcPts val="0"/>
                </a:spcBef>
                <a:spcAft>
                  <a:spcPts val="0"/>
                </a:spcAft>
                <a:buClrTx/>
                <a:buSzTx/>
                <a:buFont typeface="+mj-lt"/>
                <a:buAutoNum type="arabicPeriod"/>
                <a:tabLst/>
                <a:defRPr/>
              </a:pPr>
              <a:endParaRPr kumimoji="0" lang="zh-CN" altLang="en-US" sz="900" b="0" i="0" u="none" strike="noStrike" kern="0" cap="none" spc="0" normalizeH="0" baseline="0" noProof="0">
                <a:ln>
                  <a:noFill/>
                </a:ln>
                <a:solidFill>
                  <a:prstClr val="black"/>
                </a:solidFill>
                <a:effectLst/>
                <a:uLnTx/>
                <a:uFillTx/>
                <a:cs typeface="Courier New" panose="02070309020205020404" pitchFamily="49" charset="0"/>
              </a:endParaRPr>
            </a:p>
          </p:txBody>
        </p:sp>
        <p:sp>
          <p:nvSpPr>
            <p:cNvPr id="69" name="文本框 68">
              <a:extLst>
                <a:ext uri="{FF2B5EF4-FFF2-40B4-BE49-F238E27FC236}">
                  <a16:creationId xmlns:a16="http://schemas.microsoft.com/office/drawing/2014/main" id="{308D80BD-0AC4-4D30-BDF8-F241047905A7}"/>
                </a:ext>
              </a:extLst>
            </p:cNvPr>
            <p:cNvSpPr txBox="1"/>
            <p:nvPr userDrawn="1"/>
          </p:nvSpPr>
          <p:spPr bwMode="auto">
            <a:xfrm>
              <a:off x="12560520" y="5813738"/>
              <a:ext cx="292666"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white"/>
                  </a:solidFill>
                  <a:effectLst/>
                  <a:uLnTx/>
                  <a:uFillTx/>
                </a:rPr>
                <a:t>绿</a:t>
              </a:r>
            </a:p>
          </p:txBody>
        </p:sp>
      </p:grpSp>
    </p:spTree>
    <p:extLst>
      <p:ext uri="{BB962C8B-B14F-4D97-AF65-F5344CB8AC3E}">
        <p14:creationId xmlns:p14="http://schemas.microsoft.com/office/powerpoint/2010/main" val="851340496"/>
      </p:ext>
    </p:extLst>
  </p:cSld>
  <p:clrMap bg1="lt1" tx1="dk1" bg2="lt2" tx2="dk2" accent1="accent1" accent2="accent2" accent3="accent3" accent4="accent4" accent5="accent5" accent6="accent6" hlink="hlink" folHlink="folHlink"/>
  <p:sldLayoutIdLst>
    <p:sldLayoutId id="2147483842" r:id="rId1"/>
    <p:sldLayoutId id="2147483843" r:id="rId2"/>
    <p:sldLayoutId id="2147483844" r:id="rId3"/>
    <p:sldLayoutId id="2147483845" r:id="rId4"/>
    <p:sldLayoutId id="2147483846" r:id="rId5"/>
    <p:sldLayoutId id="2147483847" r:id="rId6"/>
    <p:sldLayoutId id="2147483848" r:id="rId7"/>
    <p:sldLayoutId id="2147483849" r:id="rId8"/>
    <p:sldLayoutId id="2147483850" r:id="rId9"/>
    <p:sldLayoutId id="2147483851" r:id="rId10"/>
    <p:sldLayoutId id="2147483852" r:id="rId11"/>
    <p:sldLayoutId id="2147483853" r:id="rId12"/>
    <p:sldLayoutId id="2147483854" r:id="rId13"/>
    <p:sldLayoutId id="2147483855" r:id="rId14"/>
    <p:sldLayoutId id="2147483856" r:id="rId15"/>
  </p:sldLayoutIdLst>
  <p:txStyles>
    <p:titleStyle>
      <a:lvl1pPr algn="l" defTabSz="914034" rtl="0" eaLnBrk="1" fontAlgn="ctr" latinLnBrk="0" hangingPunct="1">
        <a:lnSpc>
          <a:spcPct val="90000"/>
        </a:lnSpc>
        <a:spcBef>
          <a:spcPct val="0"/>
        </a:spcBef>
        <a:buNone/>
        <a:defRPr sz="3499" kern="1200">
          <a:solidFill>
            <a:schemeClr val="tx1"/>
          </a:solidFill>
          <a:latin typeface="Huawei Sans" panose="020C0503030203020204" pitchFamily="34" charset="0"/>
          <a:ea typeface="方正兰亭黑简体" panose="02000000000000000000" pitchFamily="2" charset="-122"/>
          <a:cs typeface="+mj-cs"/>
        </a:defRPr>
      </a:lvl1pPr>
    </p:titleStyle>
    <p:body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extLst>
    <p:ext uri="{27BBF7A9-308A-43DC-89C8-2F10F3537804}">
      <p15:sldGuideLst xmlns:p15="http://schemas.microsoft.com/office/powerpoint/2012/main">
        <p15:guide id="1" pos="279">
          <p15:clr>
            <a:srgbClr val="F26B43"/>
          </p15:clr>
        </p15:guide>
        <p15:guide id="2" pos="7401">
          <p15:clr>
            <a:srgbClr val="F26B43"/>
          </p15:clr>
        </p15:guide>
        <p15:guide id="3" orient="horz" pos="2341">
          <p15:clr>
            <a:srgbClr val="F26B43"/>
          </p15:clr>
        </p15:guide>
        <p15:guide id="4" orient="horz" pos="4020">
          <p15:clr>
            <a:srgbClr val="F26B43"/>
          </p15:clr>
        </p15:guide>
        <p15:guide id="5" orient="horz" pos="777">
          <p15:clr>
            <a:srgbClr val="F26B43"/>
          </p15:clr>
        </p15:guide>
        <p15:guide id="6" pos="3840">
          <p15:clr>
            <a:srgbClr val="F26B43"/>
          </p15:clr>
        </p15:guide>
        <p15:guide id="7" orient="horz" pos="459">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2.xml"/><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4.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4.xml"/><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4.png"/></Relationships>
</file>

<file path=ppt/slides/_rels/slide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5.xml"/><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4.png"/></Relationships>
</file>

<file path=ppt/slides/_rels/slide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6.xml"/><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4.png"/></Relationships>
</file>

<file path=ppt/slides/_rels/slide1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7.xml"/><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4.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9.xml"/><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0.xml"/><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4.png"/></Relationships>
</file>

<file path=ppt/slides/_rels/slide2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1.xml"/><Relationship Id="rId1" Type="http://schemas.openxmlformats.org/officeDocument/2006/relationships/slideLayout" Target="../slideLayouts/slideLayout7.xml"/><Relationship Id="rId5" Type="http://schemas.openxmlformats.org/officeDocument/2006/relationships/image" Target="../media/image5.png"/><Relationship Id="rId4" Type="http://schemas.openxmlformats.org/officeDocument/2006/relationships/image" Target="../media/image8.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6.xml"/><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6.png"/><Relationship Id="rId4" Type="http://schemas.openxmlformats.org/officeDocument/2006/relationships/image" Target="../media/image4.png"/></Relationships>
</file>

<file path=ppt/slides/_rels/slide2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7.xml"/><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6.png"/><Relationship Id="rId4" Type="http://schemas.openxmlformats.org/officeDocument/2006/relationships/image" Target="../media/image4.pn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0.xml"/><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6.png"/><Relationship Id="rId4" Type="http://schemas.openxmlformats.org/officeDocument/2006/relationships/image" Target="../media/image4.png"/></Relationships>
</file>

<file path=ppt/slides/_rels/slide3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1.xml"/><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6.png"/><Relationship Id="rId4" Type="http://schemas.openxmlformats.org/officeDocument/2006/relationships/image" Target="../media/image4.png"/></Relationships>
</file>

<file path=ppt/slides/_rels/slide3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2.xml"/><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4.png"/></Relationships>
</file>

<file path=ppt/slides/_rels/slide3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3.xml"/><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4.png"/></Relationships>
</file>

<file path=ppt/slides/_rels/slide3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4.xml"/><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4.png"/></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6.xml"/><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6.png"/><Relationship Id="rId4" Type="http://schemas.openxmlformats.org/officeDocument/2006/relationships/image" Target="../media/image4.png"/></Relationships>
</file>

<file path=ppt/slides/_rels/slide3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7.xml"/><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6.png"/><Relationship Id="rId4" Type="http://schemas.openxmlformats.org/officeDocument/2006/relationships/image" Target="../media/image4.png"/></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9.xml"/><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0.xml"/><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4.png"/></Relationships>
</file>

<file path=ppt/slides/_rels/slide4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1.xml"/><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4.png"/></Relationships>
</file>

<file path=ppt/slides/_rels/slide4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2.xml"/><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4.png"/></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5.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6.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0.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7.xml"/><Relationship Id="rId1" Type="http://schemas.openxmlformats.org/officeDocument/2006/relationships/tags" Target="../tags/tag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4.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A2639728-DD4D-4AD9-821D-88C503C73C91}"/>
              </a:ext>
            </a:extLst>
          </p:cNvPr>
          <p:cNvSpPr>
            <a:spLocks noGrp="1"/>
          </p:cNvSpPr>
          <p:nvPr>
            <p:ph type="body" sz="quarter" idx="17"/>
          </p:nvPr>
        </p:nvSpPr>
        <p:spPr bwMode="gray"/>
        <p:txBody>
          <a:bodyPr/>
          <a:lstStyle/>
          <a:p>
            <a:endParaRPr lang="en-US"/>
          </a:p>
        </p:txBody>
      </p:sp>
      <p:sp>
        <p:nvSpPr>
          <p:cNvPr id="6" name="Text Placeholder 5">
            <a:extLst>
              <a:ext uri="{FF2B5EF4-FFF2-40B4-BE49-F238E27FC236}">
                <a16:creationId xmlns:a16="http://schemas.microsoft.com/office/drawing/2014/main" id="{96E30194-5CBC-44D6-B1A1-3CBBDAA61C6B}"/>
              </a:ext>
            </a:extLst>
          </p:cNvPr>
          <p:cNvSpPr>
            <a:spLocks noGrp="1"/>
          </p:cNvSpPr>
          <p:nvPr>
            <p:ph type="body" sz="quarter" idx="18"/>
          </p:nvPr>
        </p:nvSpPr>
        <p:spPr bwMode="gray"/>
        <p:txBody>
          <a:bodyPr/>
          <a:lstStyle/>
          <a:p>
            <a:endParaRPr lang="en-US"/>
          </a:p>
        </p:txBody>
      </p:sp>
      <p:sp>
        <p:nvSpPr>
          <p:cNvPr id="7" name="Text Placeholder 6">
            <a:extLst>
              <a:ext uri="{FF2B5EF4-FFF2-40B4-BE49-F238E27FC236}">
                <a16:creationId xmlns:a16="http://schemas.microsoft.com/office/drawing/2014/main" id="{231446A3-D5E5-4121-9636-22ACB71449CA}"/>
              </a:ext>
            </a:extLst>
          </p:cNvPr>
          <p:cNvSpPr>
            <a:spLocks noGrp="1"/>
          </p:cNvSpPr>
          <p:nvPr>
            <p:ph type="body" sz="quarter" idx="19"/>
          </p:nvPr>
        </p:nvSpPr>
        <p:spPr bwMode="gray"/>
        <p:txBody>
          <a:bodyPr/>
          <a:lstStyle/>
          <a:p>
            <a:endParaRPr lang="en-US"/>
          </a:p>
        </p:txBody>
      </p:sp>
      <p:sp>
        <p:nvSpPr>
          <p:cNvPr id="8" name="Text Placeholder 7">
            <a:extLst>
              <a:ext uri="{FF2B5EF4-FFF2-40B4-BE49-F238E27FC236}">
                <a16:creationId xmlns:a16="http://schemas.microsoft.com/office/drawing/2014/main" id="{6EDF97E1-892C-4AC5-8F23-FFF1EE0976DB}"/>
              </a:ext>
            </a:extLst>
          </p:cNvPr>
          <p:cNvSpPr>
            <a:spLocks noGrp="1"/>
          </p:cNvSpPr>
          <p:nvPr>
            <p:ph type="body" sz="quarter" idx="20"/>
          </p:nvPr>
        </p:nvSpPr>
        <p:spPr bwMode="gray"/>
        <p:txBody>
          <a:bodyPr/>
          <a:lstStyle/>
          <a:p>
            <a:endParaRPr lang="en-US"/>
          </a:p>
        </p:txBody>
      </p:sp>
      <p:sp>
        <p:nvSpPr>
          <p:cNvPr id="2" name="文本占位符 1"/>
          <p:cNvSpPr>
            <a:spLocks noGrp="1"/>
          </p:cNvSpPr>
          <p:nvPr>
            <p:ph type="body" sz="quarter" idx="13"/>
          </p:nvPr>
        </p:nvSpPr>
        <p:spPr bwMode="gray"/>
        <p:txBody>
          <a:bodyPr wrap="square">
            <a:noAutofit/>
          </a:bodyPr>
          <a:lstStyle/>
          <a:p>
            <a:pPr fontAlgn="ctr"/>
            <a:r>
              <a:rPr lang="en-US" dirty="0">
                <a:latin typeface="Huawei Sans" panose="020C0503030203020204" pitchFamily="34" charset="0"/>
              </a:rPr>
              <a:t>Chang </a:t>
            </a:r>
            <a:r>
              <a:rPr lang="en-US" dirty="0" err="1">
                <a:latin typeface="Huawei Sans" panose="020C0503030203020204" pitchFamily="34" charset="0"/>
              </a:rPr>
              <a:t>Chenchen</a:t>
            </a:r>
            <a:r>
              <a:rPr lang="en-US" dirty="0">
                <a:latin typeface="Huawei Sans" panose="020C0503030203020204" pitchFamily="34" charset="0"/>
              </a:rPr>
              <a:t>/cwx594171</a:t>
            </a:r>
          </a:p>
        </p:txBody>
      </p:sp>
      <p:sp>
        <p:nvSpPr>
          <p:cNvPr id="3" name="文本占位符 2"/>
          <p:cNvSpPr>
            <a:spLocks noGrp="1"/>
          </p:cNvSpPr>
          <p:nvPr>
            <p:ph type="body" sz="quarter" idx="14"/>
          </p:nvPr>
        </p:nvSpPr>
        <p:spPr bwMode="gray"/>
        <p:txBody>
          <a:bodyPr wrap="square">
            <a:noAutofit/>
          </a:bodyPr>
          <a:lstStyle/>
          <a:p>
            <a:pPr fontAlgn="ctr"/>
            <a:r>
              <a:rPr lang="en-US" dirty="0">
                <a:latin typeface="Huawei Sans" panose="020C0503030203020204" pitchFamily="34" charset="0"/>
              </a:rPr>
              <a:t>2019.12.03</a:t>
            </a:r>
          </a:p>
        </p:txBody>
      </p:sp>
      <p:sp>
        <p:nvSpPr>
          <p:cNvPr id="4" name="Text Placeholder 3">
            <a:extLst>
              <a:ext uri="{FF2B5EF4-FFF2-40B4-BE49-F238E27FC236}">
                <a16:creationId xmlns:a16="http://schemas.microsoft.com/office/drawing/2014/main" id="{A16055CC-D865-4BDA-865F-D8E548A7F6B9}"/>
              </a:ext>
            </a:extLst>
          </p:cNvPr>
          <p:cNvSpPr>
            <a:spLocks noGrp="1"/>
          </p:cNvSpPr>
          <p:nvPr>
            <p:ph type="body" sz="quarter" idx="15"/>
          </p:nvPr>
        </p:nvSpPr>
        <p:spPr bwMode="gray"/>
        <p:txBody>
          <a:bodyPr/>
          <a:lstStyle/>
          <a:p>
            <a:endParaRPr lang="en-US"/>
          </a:p>
        </p:txBody>
      </p:sp>
      <p:sp>
        <p:nvSpPr>
          <p:cNvPr id="30" name="文本占位符 8"/>
          <p:cNvSpPr>
            <a:spLocks noGrp="1"/>
          </p:cNvSpPr>
          <p:nvPr>
            <p:ph type="body" sz="quarter" idx="16"/>
          </p:nvPr>
        </p:nvSpPr>
        <p:spPr bwMode="gray"/>
        <p:txBody>
          <a:bodyPr wrap="square">
            <a:noAutofit/>
          </a:bodyPr>
          <a:lstStyle/>
          <a:p>
            <a:pPr fontAlgn="ctr"/>
            <a:r>
              <a:rPr lang="en-US" altLang="zh-CN" dirty="0">
                <a:latin typeface="Huawei Sans" panose="020C0503030203020204" pitchFamily="34" charset="0"/>
              </a:rPr>
              <a:t>New</a:t>
            </a:r>
            <a:endParaRPr lang="zh-CN" altLang="en-US" dirty="0">
              <a:latin typeface="Huawei Sans" panose="020C0503030203020204" pitchFamily="34" charset="0"/>
            </a:endParaRPr>
          </a:p>
        </p:txBody>
      </p:sp>
      <p:sp>
        <p:nvSpPr>
          <p:cNvPr id="54" name="文本占位符 53"/>
          <p:cNvSpPr>
            <a:spLocks noGrp="1"/>
          </p:cNvSpPr>
          <p:nvPr>
            <p:ph type="body" sz="quarter" idx="21"/>
          </p:nvPr>
        </p:nvSpPr>
        <p:spPr bwMode="gray"/>
        <p:txBody>
          <a:bodyPr wrap="square">
            <a:noAutofit/>
          </a:bodyPr>
          <a:lstStyle/>
          <a:p>
            <a:pPr fontAlgn="ctr"/>
            <a:r>
              <a:rPr lang="en-US" dirty="0">
                <a:latin typeface="Huawei Sans" panose="020C0503030203020204" pitchFamily="34" charset="0"/>
              </a:rPr>
              <a:t>Wu Yue/wwx291773</a:t>
            </a:r>
          </a:p>
        </p:txBody>
      </p:sp>
      <p:sp>
        <p:nvSpPr>
          <p:cNvPr id="55" name="文本占位符 54"/>
          <p:cNvSpPr>
            <a:spLocks noGrp="1"/>
          </p:cNvSpPr>
          <p:nvPr>
            <p:ph type="body" sz="quarter" idx="22"/>
          </p:nvPr>
        </p:nvSpPr>
        <p:spPr bwMode="gray"/>
        <p:txBody>
          <a:bodyPr wrap="square">
            <a:noAutofit/>
          </a:bodyPr>
          <a:lstStyle/>
          <a:p>
            <a:pPr fontAlgn="ctr"/>
            <a:r>
              <a:rPr lang="en-US" dirty="0">
                <a:latin typeface="Huawei Sans" panose="020C0503030203020204" pitchFamily="34" charset="0"/>
              </a:rPr>
              <a:t>2020.6.17</a:t>
            </a:r>
          </a:p>
        </p:txBody>
      </p:sp>
      <p:sp>
        <p:nvSpPr>
          <p:cNvPr id="9" name="Text Placeholder 8">
            <a:extLst>
              <a:ext uri="{FF2B5EF4-FFF2-40B4-BE49-F238E27FC236}">
                <a16:creationId xmlns:a16="http://schemas.microsoft.com/office/drawing/2014/main" id="{AB2B7E61-22C7-44C5-AFB6-37C6EE5EDDF8}"/>
              </a:ext>
            </a:extLst>
          </p:cNvPr>
          <p:cNvSpPr>
            <a:spLocks noGrp="1"/>
          </p:cNvSpPr>
          <p:nvPr>
            <p:ph type="body" sz="quarter" idx="23"/>
          </p:nvPr>
        </p:nvSpPr>
        <p:spPr bwMode="gray"/>
        <p:txBody>
          <a:bodyPr/>
          <a:lstStyle/>
          <a:p>
            <a:endParaRPr lang="en-US"/>
          </a:p>
        </p:txBody>
      </p:sp>
      <p:sp>
        <p:nvSpPr>
          <p:cNvPr id="31" name="文本占位符 13"/>
          <p:cNvSpPr>
            <a:spLocks noGrp="1"/>
          </p:cNvSpPr>
          <p:nvPr>
            <p:ph type="body" sz="quarter" idx="24"/>
          </p:nvPr>
        </p:nvSpPr>
        <p:spPr bwMode="gray"/>
        <p:txBody>
          <a:bodyPr wrap="square">
            <a:noAutofit/>
          </a:bodyPr>
          <a:lstStyle/>
          <a:p>
            <a:pPr fontAlgn="ctr"/>
            <a:r>
              <a:rPr lang="en-US" altLang="zh-CN" dirty="0">
                <a:latin typeface="Huawei Sans" panose="020C0503030203020204" pitchFamily="34" charset="0"/>
              </a:rPr>
              <a:t>Update</a:t>
            </a:r>
            <a:endParaRPr lang="zh-CN" altLang="en-US" dirty="0">
              <a:latin typeface="Huawei Sans" panose="020C0503030203020204" pitchFamily="34" charset="0"/>
            </a:endParaRPr>
          </a:p>
        </p:txBody>
      </p:sp>
      <p:sp>
        <p:nvSpPr>
          <p:cNvPr id="10" name="Text Placeholder 9">
            <a:extLst>
              <a:ext uri="{FF2B5EF4-FFF2-40B4-BE49-F238E27FC236}">
                <a16:creationId xmlns:a16="http://schemas.microsoft.com/office/drawing/2014/main" id="{F63F9D02-B30B-4EF8-A801-9AEDCA248D5A}"/>
              </a:ext>
            </a:extLst>
          </p:cNvPr>
          <p:cNvSpPr>
            <a:spLocks noGrp="1"/>
          </p:cNvSpPr>
          <p:nvPr>
            <p:ph type="body" sz="quarter" idx="25"/>
          </p:nvPr>
        </p:nvSpPr>
        <p:spPr bwMode="gray"/>
        <p:txBody>
          <a:bodyPr/>
          <a:lstStyle/>
          <a:p>
            <a:endParaRPr lang="en-US"/>
          </a:p>
        </p:txBody>
      </p:sp>
      <p:sp>
        <p:nvSpPr>
          <p:cNvPr id="11" name="Text Placeholder 10">
            <a:extLst>
              <a:ext uri="{FF2B5EF4-FFF2-40B4-BE49-F238E27FC236}">
                <a16:creationId xmlns:a16="http://schemas.microsoft.com/office/drawing/2014/main" id="{87D59EFA-D831-477B-AABE-14AE9B3FBC3E}"/>
              </a:ext>
            </a:extLst>
          </p:cNvPr>
          <p:cNvSpPr>
            <a:spLocks noGrp="1"/>
          </p:cNvSpPr>
          <p:nvPr>
            <p:ph type="body" sz="quarter" idx="26"/>
          </p:nvPr>
        </p:nvSpPr>
        <p:spPr bwMode="gray"/>
        <p:txBody>
          <a:bodyPr/>
          <a:lstStyle/>
          <a:p>
            <a:endParaRPr lang="en-US"/>
          </a:p>
        </p:txBody>
      </p:sp>
      <p:sp>
        <p:nvSpPr>
          <p:cNvPr id="12" name="Text Placeholder 11">
            <a:extLst>
              <a:ext uri="{FF2B5EF4-FFF2-40B4-BE49-F238E27FC236}">
                <a16:creationId xmlns:a16="http://schemas.microsoft.com/office/drawing/2014/main" id="{381E1DD5-E885-44DC-A404-541996E9BA8B}"/>
              </a:ext>
            </a:extLst>
          </p:cNvPr>
          <p:cNvSpPr>
            <a:spLocks noGrp="1"/>
          </p:cNvSpPr>
          <p:nvPr>
            <p:ph type="body" sz="quarter" idx="27"/>
          </p:nvPr>
        </p:nvSpPr>
        <p:spPr bwMode="gray"/>
        <p:txBody>
          <a:bodyPr/>
          <a:lstStyle/>
          <a:p>
            <a:endParaRPr lang="en-US"/>
          </a:p>
        </p:txBody>
      </p:sp>
      <p:sp>
        <p:nvSpPr>
          <p:cNvPr id="32" name="文本占位符 19"/>
          <p:cNvSpPr>
            <a:spLocks noGrp="1"/>
          </p:cNvSpPr>
          <p:nvPr>
            <p:ph type="body" sz="quarter" idx="28"/>
          </p:nvPr>
        </p:nvSpPr>
        <p:spPr bwMode="gray"/>
        <p:txBody>
          <a:bodyPr wrap="square">
            <a:noAutofit/>
          </a:bodyPr>
          <a:lstStyle/>
          <a:p>
            <a:pPr fontAlgn="ctr"/>
            <a:r>
              <a:rPr lang="en-US" altLang="zh-CN" dirty="0">
                <a:latin typeface="Huawei Sans" panose="020C0503030203020204" pitchFamily="34" charset="0"/>
              </a:rPr>
              <a:t>Update</a:t>
            </a:r>
            <a:endParaRPr lang="zh-CN" altLang="en-US" dirty="0">
              <a:latin typeface="Huawei Sans" panose="020C0503030203020204" pitchFamily="34" charset="0"/>
            </a:endParaRPr>
          </a:p>
        </p:txBody>
      </p:sp>
      <p:sp>
        <p:nvSpPr>
          <p:cNvPr id="13" name="Text Placeholder 12">
            <a:extLst>
              <a:ext uri="{FF2B5EF4-FFF2-40B4-BE49-F238E27FC236}">
                <a16:creationId xmlns:a16="http://schemas.microsoft.com/office/drawing/2014/main" id="{FCF2D630-BF46-4AFC-BA4F-4E40F7868D41}"/>
              </a:ext>
            </a:extLst>
          </p:cNvPr>
          <p:cNvSpPr>
            <a:spLocks noGrp="1"/>
          </p:cNvSpPr>
          <p:nvPr>
            <p:ph type="body" sz="quarter" idx="29"/>
          </p:nvPr>
        </p:nvSpPr>
        <p:spPr bwMode="gray"/>
        <p:txBody>
          <a:bodyPr/>
          <a:lstStyle/>
          <a:p>
            <a:endParaRPr lang="en-US"/>
          </a:p>
        </p:txBody>
      </p:sp>
      <p:sp>
        <p:nvSpPr>
          <p:cNvPr id="14" name="Text Placeholder 13">
            <a:extLst>
              <a:ext uri="{FF2B5EF4-FFF2-40B4-BE49-F238E27FC236}">
                <a16:creationId xmlns:a16="http://schemas.microsoft.com/office/drawing/2014/main" id="{7755BBD4-64B4-4B65-A133-11D8F722D922}"/>
              </a:ext>
            </a:extLst>
          </p:cNvPr>
          <p:cNvSpPr>
            <a:spLocks noGrp="1"/>
          </p:cNvSpPr>
          <p:nvPr>
            <p:ph type="body" sz="quarter" idx="30"/>
          </p:nvPr>
        </p:nvSpPr>
        <p:spPr bwMode="gray"/>
        <p:txBody>
          <a:bodyPr/>
          <a:lstStyle/>
          <a:p>
            <a:endParaRPr lang="en-US"/>
          </a:p>
        </p:txBody>
      </p:sp>
      <p:sp>
        <p:nvSpPr>
          <p:cNvPr id="15" name="Text Placeholder 14">
            <a:extLst>
              <a:ext uri="{FF2B5EF4-FFF2-40B4-BE49-F238E27FC236}">
                <a16:creationId xmlns:a16="http://schemas.microsoft.com/office/drawing/2014/main" id="{7B418824-3704-4A46-8EA4-3F69D92E273F}"/>
              </a:ext>
            </a:extLst>
          </p:cNvPr>
          <p:cNvSpPr>
            <a:spLocks noGrp="1"/>
          </p:cNvSpPr>
          <p:nvPr>
            <p:ph type="body" sz="quarter" idx="31"/>
          </p:nvPr>
        </p:nvSpPr>
        <p:spPr bwMode="gray"/>
        <p:txBody>
          <a:bodyPr/>
          <a:lstStyle/>
          <a:p>
            <a:endParaRPr lang="en-US"/>
          </a:p>
        </p:txBody>
      </p:sp>
      <p:sp>
        <p:nvSpPr>
          <p:cNvPr id="33" name="文本占位符 24"/>
          <p:cNvSpPr>
            <a:spLocks noGrp="1"/>
          </p:cNvSpPr>
          <p:nvPr>
            <p:ph type="body" sz="quarter" idx="32"/>
          </p:nvPr>
        </p:nvSpPr>
        <p:spPr bwMode="gray"/>
        <p:txBody>
          <a:bodyPr wrap="square">
            <a:noAutofit/>
          </a:bodyPr>
          <a:lstStyle/>
          <a:p>
            <a:pPr fontAlgn="ctr"/>
            <a:r>
              <a:rPr lang="en-US" altLang="zh-CN" dirty="0">
                <a:latin typeface="Huawei Sans" panose="020C0503030203020204" pitchFamily="34" charset="0"/>
              </a:rPr>
              <a:t>Update</a:t>
            </a:r>
            <a:endParaRPr lang="zh-CN" altLang="en-US" dirty="0">
              <a:latin typeface="Huawei Sans" panose="020C0503030203020204" pitchFamily="34" charset="0"/>
            </a:endParaRPr>
          </a:p>
        </p:txBody>
      </p:sp>
      <p:sp>
        <p:nvSpPr>
          <p:cNvPr id="16" name="Text Placeholder 15">
            <a:extLst>
              <a:ext uri="{FF2B5EF4-FFF2-40B4-BE49-F238E27FC236}">
                <a16:creationId xmlns:a16="http://schemas.microsoft.com/office/drawing/2014/main" id="{E07B6F5D-0362-467D-B92C-4D503AC55CB1}"/>
              </a:ext>
            </a:extLst>
          </p:cNvPr>
          <p:cNvSpPr>
            <a:spLocks noGrp="1"/>
          </p:cNvSpPr>
          <p:nvPr>
            <p:ph type="body" sz="quarter" idx="33"/>
          </p:nvPr>
        </p:nvSpPr>
        <p:spPr bwMode="gray"/>
        <p:txBody>
          <a:bodyPr/>
          <a:lstStyle/>
          <a:p>
            <a:endParaRPr lang="en-US"/>
          </a:p>
        </p:txBody>
      </p:sp>
      <p:sp>
        <p:nvSpPr>
          <p:cNvPr id="17" name="Text Placeholder 16">
            <a:extLst>
              <a:ext uri="{FF2B5EF4-FFF2-40B4-BE49-F238E27FC236}">
                <a16:creationId xmlns:a16="http://schemas.microsoft.com/office/drawing/2014/main" id="{DC8FCB77-F132-47F2-AF99-3C1D9C934D04}"/>
              </a:ext>
            </a:extLst>
          </p:cNvPr>
          <p:cNvSpPr>
            <a:spLocks noGrp="1"/>
          </p:cNvSpPr>
          <p:nvPr>
            <p:ph type="body" sz="quarter" idx="34"/>
          </p:nvPr>
        </p:nvSpPr>
        <p:spPr bwMode="gray"/>
        <p:txBody>
          <a:bodyPr/>
          <a:lstStyle/>
          <a:p>
            <a:endParaRPr lang="en-US"/>
          </a:p>
        </p:txBody>
      </p:sp>
      <p:sp>
        <p:nvSpPr>
          <p:cNvPr id="18" name="Text Placeholder 17">
            <a:extLst>
              <a:ext uri="{FF2B5EF4-FFF2-40B4-BE49-F238E27FC236}">
                <a16:creationId xmlns:a16="http://schemas.microsoft.com/office/drawing/2014/main" id="{6C3FC734-B473-4498-AC2F-B4B85972FF43}"/>
              </a:ext>
            </a:extLst>
          </p:cNvPr>
          <p:cNvSpPr>
            <a:spLocks noGrp="1"/>
          </p:cNvSpPr>
          <p:nvPr>
            <p:ph type="body" sz="quarter" idx="35"/>
          </p:nvPr>
        </p:nvSpPr>
        <p:spPr bwMode="gray"/>
        <p:txBody>
          <a:bodyPr/>
          <a:lstStyle/>
          <a:p>
            <a:endParaRPr lang="en-US"/>
          </a:p>
        </p:txBody>
      </p:sp>
      <p:sp>
        <p:nvSpPr>
          <p:cNvPr id="19" name="Text Placeholder 18">
            <a:extLst>
              <a:ext uri="{FF2B5EF4-FFF2-40B4-BE49-F238E27FC236}">
                <a16:creationId xmlns:a16="http://schemas.microsoft.com/office/drawing/2014/main" id="{6701649C-E206-466A-9855-EBDCD5D5F9D0}"/>
              </a:ext>
            </a:extLst>
          </p:cNvPr>
          <p:cNvSpPr>
            <a:spLocks noGrp="1"/>
          </p:cNvSpPr>
          <p:nvPr>
            <p:ph type="body" sz="quarter" idx="36"/>
          </p:nvPr>
        </p:nvSpPr>
        <p:spPr bwMode="gray"/>
        <p:txBody>
          <a:bodyPr/>
          <a:lstStyle/>
          <a:p>
            <a:endParaRPr lang="en-US"/>
          </a:p>
        </p:txBody>
      </p:sp>
      <p:sp>
        <p:nvSpPr>
          <p:cNvPr id="20" name="Text Placeholder 19">
            <a:extLst>
              <a:ext uri="{FF2B5EF4-FFF2-40B4-BE49-F238E27FC236}">
                <a16:creationId xmlns:a16="http://schemas.microsoft.com/office/drawing/2014/main" id="{913E9402-0F53-4499-BF0D-1BF64EF8890B}"/>
              </a:ext>
            </a:extLst>
          </p:cNvPr>
          <p:cNvSpPr>
            <a:spLocks noGrp="1"/>
          </p:cNvSpPr>
          <p:nvPr>
            <p:ph type="body" sz="quarter" idx="37"/>
          </p:nvPr>
        </p:nvSpPr>
        <p:spPr bwMode="gray"/>
        <p:txBody>
          <a:bodyPr/>
          <a:lstStyle/>
          <a:p>
            <a:endParaRPr lang="en-US"/>
          </a:p>
        </p:txBody>
      </p:sp>
      <p:sp>
        <p:nvSpPr>
          <p:cNvPr id="21" name="Text Placeholder 20">
            <a:extLst>
              <a:ext uri="{FF2B5EF4-FFF2-40B4-BE49-F238E27FC236}">
                <a16:creationId xmlns:a16="http://schemas.microsoft.com/office/drawing/2014/main" id="{C70E3C8B-87E0-4F4F-9B54-BD1AC76A0E92}"/>
              </a:ext>
            </a:extLst>
          </p:cNvPr>
          <p:cNvSpPr>
            <a:spLocks noGrp="1"/>
          </p:cNvSpPr>
          <p:nvPr>
            <p:ph type="body" sz="quarter" idx="38"/>
          </p:nvPr>
        </p:nvSpPr>
        <p:spPr bwMode="gray"/>
        <p:txBody>
          <a:bodyPr/>
          <a:lstStyle/>
          <a:p>
            <a:endParaRPr lang="en-US"/>
          </a:p>
        </p:txBody>
      </p:sp>
      <p:sp>
        <p:nvSpPr>
          <p:cNvPr id="34" name="文本占位符 28"/>
          <p:cNvSpPr>
            <a:spLocks noGrp="1"/>
          </p:cNvSpPr>
          <p:nvPr>
            <p:ph type="body" sz="quarter" idx="39"/>
          </p:nvPr>
        </p:nvSpPr>
        <p:spPr bwMode="gray"/>
        <p:txBody>
          <a:bodyPr wrap="square">
            <a:noAutofit/>
          </a:bodyPr>
          <a:lstStyle/>
          <a:p>
            <a:pPr fontAlgn="ctr"/>
            <a:r>
              <a:rPr lang="en-US" altLang="zh-CN" dirty="0">
                <a:latin typeface="Huawei Sans" panose="020C0503030203020204" pitchFamily="34" charset="0"/>
              </a:rPr>
              <a:t>Update</a:t>
            </a:r>
            <a:endParaRPr lang="zh-CN" altLang="en-US" dirty="0">
              <a:latin typeface="Huawei Sans" panose="020C0503030203020204" pitchFamily="34" charset="0"/>
            </a:endParaRPr>
          </a:p>
        </p:txBody>
      </p:sp>
      <p:sp>
        <p:nvSpPr>
          <p:cNvPr id="35" name="文本占位符 32"/>
          <p:cNvSpPr>
            <a:spLocks noGrp="1"/>
          </p:cNvSpPr>
          <p:nvPr>
            <p:ph type="body" sz="quarter" idx="40"/>
          </p:nvPr>
        </p:nvSpPr>
        <p:spPr bwMode="gray"/>
        <p:txBody>
          <a:bodyPr wrap="square">
            <a:noAutofit/>
          </a:bodyPr>
          <a:lstStyle/>
          <a:p>
            <a:pPr fontAlgn="ctr"/>
            <a:r>
              <a:rPr lang="en-US" altLang="zh-CN" dirty="0">
                <a:latin typeface="Huawei Sans" panose="020C0503030203020204" pitchFamily="34" charset="0"/>
              </a:rPr>
              <a:t>Update</a:t>
            </a:r>
            <a:endParaRPr lang="zh-CN" altLang="en-US" dirty="0">
              <a:latin typeface="Huawei Sans" panose="020C0503030203020204" pitchFamily="34" charset="0"/>
            </a:endParaRPr>
          </a:p>
        </p:txBody>
      </p:sp>
    </p:spTree>
    <p:extLst>
      <p:ext uri="{BB962C8B-B14F-4D97-AF65-F5344CB8AC3E}">
        <p14:creationId xmlns:p14="http://schemas.microsoft.com/office/powerpoint/2010/main" val="364358683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F2CC0883-EA97-4054-A707-EC82F855A3E4}"/>
              </a:ext>
            </a:extLst>
          </p:cNvPr>
          <p:cNvSpPr>
            <a:spLocks noGrp="1"/>
          </p:cNvSpPr>
          <p:nvPr>
            <p:ph type="body" sz="quarter" idx="10"/>
          </p:nvPr>
        </p:nvSpPr>
        <p:spPr bwMode="gray"/>
        <p:txBody>
          <a:bodyPr wrap="square">
            <a:noAutofit/>
          </a:bodyPr>
          <a:lstStyle/>
          <a:p>
            <a:pPr fontAlgn="ctr">
              <a:lnSpc>
                <a:spcPct val="100000"/>
              </a:lnSpc>
            </a:pPr>
            <a:r>
              <a:rPr lang="en-US" sz="1600" dirty="0">
                <a:latin typeface="Huawei Sans" panose="020C0503030203020204" pitchFamily="34" charset="0"/>
              </a:rPr>
              <a:t>On the </a:t>
            </a:r>
            <a:r>
              <a:rPr lang="en-US" sz="1600" b="1" dirty="0">
                <a:solidFill>
                  <a:srgbClr val="EC7061"/>
                </a:solidFill>
                <a:latin typeface="Huawei Sans" panose="020C0503030203020204" pitchFamily="34" charset="0"/>
              </a:rPr>
              <a:t>last-hop multicast router (multicast leaf router)</a:t>
            </a:r>
            <a:r>
              <a:rPr lang="en-US" sz="1600" dirty="0">
                <a:latin typeface="Huawei Sans" panose="020C0503030203020204" pitchFamily="34" charset="0"/>
              </a:rPr>
              <a:t>, a multicast routing table is formed by summarizing IGMP routing entries, IGMP group entries, and the multicast protocol routing table (PIM routing table).</a:t>
            </a:r>
          </a:p>
          <a:p>
            <a:pPr fontAlgn="ctr">
              <a:lnSpc>
                <a:spcPct val="100000"/>
              </a:lnSpc>
            </a:pPr>
            <a:r>
              <a:rPr lang="en-US" sz="1600" dirty="0">
                <a:latin typeface="Huawei Sans" panose="020C0503030203020204" pitchFamily="34" charset="0"/>
              </a:rPr>
              <a:t>IGMP routing entries and IGMP group entries provide </a:t>
            </a:r>
            <a:r>
              <a:rPr lang="en-US" sz="1600" b="1" dirty="0">
                <a:solidFill>
                  <a:srgbClr val="EC7061"/>
                </a:solidFill>
                <a:latin typeface="Huawei Sans" panose="020C0503030203020204" pitchFamily="34" charset="0"/>
              </a:rPr>
              <a:t>multicast group addresses</a:t>
            </a:r>
            <a:r>
              <a:rPr lang="en-US" sz="1600" dirty="0">
                <a:latin typeface="Huawei Sans" panose="020C0503030203020204" pitchFamily="34" charset="0"/>
              </a:rPr>
              <a:t> and </a:t>
            </a:r>
            <a:r>
              <a:rPr lang="en-US" sz="1600" b="1" dirty="0">
                <a:solidFill>
                  <a:srgbClr val="EC7061"/>
                </a:solidFill>
                <a:latin typeface="Huawei Sans" panose="020C0503030203020204" pitchFamily="34" charset="0"/>
              </a:rPr>
              <a:t>outbound interfaces</a:t>
            </a:r>
            <a:r>
              <a:rPr lang="en-US" sz="1600" dirty="0">
                <a:latin typeface="Huawei Sans" panose="020C0503030203020204" pitchFamily="34" charset="0"/>
              </a:rPr>
              <a:t> for the multicast routing table.</a:t>
            </a:r>
          </a:p>
        </p:txBody>
      </p:sp>
      <p:sp>
        <p:nvSpPr>
          <p:cNvPr id="2" name="Title 1">
            <a:extLst>
              <a:ext uri="{FF2B5EF4-FFF2-40B4-BE49-F238E27FC236}">
                <a16:creationId xmlns:a16="http://schemas.microsoft.com/office/drawing/2014/main" id="{452DCD3B-CAC0-47B4-A388-0F811E75EC73}"/>
              </a:ext>
            </a:extLst>
          </p:cNvPr>
          <p:cNvSpPr>
            <a:spLocks noGrp="1"/>
          </p:cNvSpPr>
          <p:nvPr>
            <p:ph type="title"/>
          </p:nvPr>
        </p:nvSpPr>
        <p:spPr bwMode="gray"/>
        <p:txBody>
          <a:bodyPr wrap="square">
            <a:noAutofit/>
          </a:bodyPr>
          <a:lstStyle/>
          <a:p>
            <a:pPr fontAlgn="ctr"/>
            <a:r>
              <a:rPr lang="en-US">
                <a:latin typeface="Huawei Sans" panose="020C0503030203020204" pitchFamily="34" charset="0"/>
              </a:rPr>
              <a:t>IGMP Entries and Multicast Routing Entries</a:t>
            </a:r>
          </a:p>
        </p:txBody>
      </p:sp>
      <p:sp>
        <p:nvSpPr>
          <p:cNvPr id="4" name="Rectangle 3">
            <a:extLst>
              <a:ext uri="{FF2B5EF4-FFF2-40B4-BE49-F238E27FC236}">
                <a16:creationId xmlns:a16="http://schemas.microsoft.com/office/drawing/2014/main" id="{49071606-B52B-411C-A1BA-07193C5DBDA6}"/>
              </a:ext>
            </a:extLst>
          </p:cNvPr>
          <p:cNvSpPr/>
          <p:nvPr/>
        </p:nvSpPr>
        <p:spPr bwMode="gray">
          <a:xfrm>
            <a:off x="664407" y="5080469"/>
            <a:ext cx="5341804" cy="1243845"/>
          </a:xfrm>
          <a:prstGeom prst="rect">
            <a:avLst/>
          </a:prstGeom>
          <a:solidFill>
            <a:srgbClr val="F4FBFE"/>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fontAlgn="ctr"/>
            <a:r>
              <a:rPr lang="en-US" sz="1400" dirty="0">
                <a:solidFill>
                  <a:schemeClr val="tx1"/>
                </a:solidFill>
                <a:latin typeface="Huawei Sans" panose="020C0503030203020204" pitchFamily="34" charset="0"/>
              </a:rPr>
              <a:t>00001. (1.1.1.1, 239.0.0.1)</a:t>
            </a:r>
            <a:r>
              <a:rPr lang="en-US" sz="1400" dirty="0">
                <a:latin typeface="Huawei Sans" panose="020C0503030203020204" pitchFamily="34" charset="0"/>
              </a:rPr>
              <a:t> </a:t>
            </a:r>
            <a:r>
              <a:rPr lang="en-US" sz="1400" dirty="0">
                <a:solidFill>
                  <a:srgbClr val="8BC9A0"/>
                </a:solidFill>
                <a:latin typeface="Huawei Sans" panose="020C0503030203020204" pitchFamily="34" charset="0"/>
              </a:rPr>
              <a:t>//Receives multicast data from any multicast source.</a:t>
            </a:r>
          </a:p>
          <a:p>
            <a:pPr fontAlgn="ctr"/>
            <a:r>
              <a:rPr lang="en-US" sz="1400" dirty="0">
                <a:solidFill>
                  <a:schemeClr val="tx1"/>
                </a:solidFill>
                <a:latin typeface="Huawei Sans" panose="020C0503030203020204" pitchFamily="34" charset="0"/>
              </a:rPr>
              <a:t>       List of 1 downstream interface</a:t>
            </a:r>
          </a:p>
          <a:p>
            <a:pPr fontAlgn="ctr"/>
            <a:r>
              <a:rPr lang="en-US" sz="1400" dirty="0">
                <a:solidFill>
                  <a:srgbClr val="EC7061"/>
                </a:solidFill>
                <a:latin typeface="Huawei Sans" panose="020C0503030203020204" pitchFamily="34" charset="0"/>
              </a:rPr>
              <a:t>GigabitEthernet1/0/0</a:t>
            </a:r>
            <a:r>
              <a:rPr lang="en-US" sz="1400" dirty="0">
                <a:latin typeface="Huawei Sans" panose="020C0503030203020204" pitchFamily="34" charset="0"/>
              </a:rPr>
              <a:t> </a:t>
            </a:r>
            <a:r>
              <a:rPr lang="en-US" sz="1400" dirty="0">
                <a:solidFill>
                  <a:schemeClr val="tx1"/>
                </a:solidFill>
                <a:latin typeface="Huawei Sans" panose="020C0503030203020204" pitchFamily="34" charset="0"/>
              </a:rPr>
              <a:t>(192.168.1.254) </a:t>
            </a:r>
            <a:r>
              <a:rPr lang="en-US" sz="1400" dirty="0">
                <a:solidFill>
                  <a:srgbClr val="8BC9A0"/>
                </a:solidFill>
                <a:latin typeface="Huawei Sans" panose="020C0503030203020204" pitchFamily="34" charset="0"/>
              </a:rPr>
              <a:t>//Outbound interface</a:t>
            </a:r>
          </a:p>
          <a:p>
            <a:pPr fontAlgn="ctr"/>
            <a:r>
              <a:rPr lang="en-US" sz="1400" dirty="0">
                <a:solidFill>
                  <a:schemeClr val="tx1"/>
                </a:solidFill>
                <a:latin typeface="Huawei Sans" panose="020C0503030203020204" pitchFamily="34" charset="0"/>
              </a:rPr>
              <a:t>                   Protocol: IGMP </a:t>
            </a:r>
          </a:p>
        </p:txBody>
      </p:sp>
      <p:sp>
        <p:nvSpPr>
          <p:cNvPr id="5" name="Rectangle 4">
            <a:extLst>
              <a:ext uri="{FF2B5EF4-FFF2-40B4-BE49-F238E27FC236}">
                <a16:creationId xmlns:a16="http://schemas.microsoft.com/office/drawing/2014/main" id="{3EB7F0B7-31FB-4492-B1A5-AB1808F4A08E}"/>
              </a:ext>
            </a:extLst>
          </p:cNvPr>
          <p:cNvSpPr/>
          <p:nvPr/>
        </p:nvSpPr>
        <p:spPr bwMode="gray">
          <a:xfrm>
            <a:off x="558105" y="2735654"/>
            <a:ext cx="5448106" cy="1442803"/>
          </a:xfrm>
          <a:prstGeom prst="rect">
            <a:avLst/>
          </a:prstGeom>
          <a:solidFill>
            <a:srgbClr val="F4FBFE"/>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fontAlgn="ctr"/>
            <a:r>
              <a:rPr lang="en-US" sz="1500" dirty="0">
                <a:solidFill>
                  <a:schemeClr val="tx1"/>
                </a:solidFill>
                <a:latin typeface="Huawei Sans" panose="020C0503030203020204" pitchFamily="34" charset="0"/>
              </a:rPr>
              <a:t> GigabitEthernet1/0/0(192.168.1.254):</a:t>
            </a:r>
          </a:p>
          <a:p>
            <a:pPr fontAlgn="ctr"/>
            <a:r>
              <a:rPr lang="en-US" sz="1500" dirty="0">
                <a:solidFill>
                  <a:schemeClr val="tx1"/>
                </a:solidFill>
                <a:latin typeface="Huawei Sans" panose="020C0503030203020204" pitchFamily="34" charset="0"/>
              </a:rPr>
              <a:t>  Total 1 IGMP Group reported</a:t>
            </a:r>
          </a:p>
          <a:p>
            <a:pPr fontAlgn="ctr"/>
            <a:r>
              <a:rPr lang="en-US" sz="1500" dirty="0">
                <a:solidFill>
                  <a:schemeClr val="tx1"/>
                </a:solidFill>
                <a:latin typeface="Huawei Sans" panose="020C0503030203020204" pitchFamily="34" charset="0"/>
              </a:rPr>
              <a:t>   Group Address   Last Reporter   Uptime      Expires</a:t>
            </a:r>
          </a:p>
          <a:p>
            <a:pPr fontAlgn="ctr"/>
            <a:r>
              <a:rPr lang="en-US" sz="1500" dirty="0">
                <a:solidFill>
                  <a:schemeClr val="tx1"/>
                </a:solidFill>
                <a:latin typeface="Huawei Sans" panose="020C0503030203020204" pitchFamily="34" charset="0"/>
              </a:rPr>
              <a:t>   </a:t>
            </a:r>
            <a:r>
              <a:rPr lang="en-US" sz="1500" dirty="0">
                <a:solidFill>
                  <a:srgbClr val="EC7061"/>
                </a:solidFill>
                <a:latin typeface="Huawei Sans" panose="020C0503030203020204" pitchFamily="34" charset="0"/>
              </a:rPr>
              <a:t>239.0.0.1</a:t>
            </a:r>
            <a:r>
              <a:rPr lang="en-US" sz="1500" dirty="0">
                <a:solidFill>
                  <a:schemeClr val="tx1"/>
                </a:solidFill>
                <a:latin typeface="Huawei Sans" panose="020C0503030203020204" pitchFamily="34" charset="0"/>
              </a:rPr>
              <a:t>           192.168.1.1      00:02:04     00:01:17</a:t>
            </a:r>
          </a:p>
          <a:p>
            <a:pPr fontAlgn="ctr"/>
            <a:r>
              <a:rPr lang="en-US" sz="1500" dirty="0">
                <a:solidFill>
                  <a:srgbClr val="8BC9A0"/>
                </a:solidFill>
                <a:latin typeface="Huawei Sans" panose="020C0503030203020204" pitchFamily="34" charset="0"/>
              </a:rPr>
              <a:t>  (Multicast group)      (IP address of a group member)</a:t>
            </a:r>
          </a:p>
        </p:txBody>
      </p:sp>
      <p:sp>
        <p:nvSpPr>
          <p:cNvPr id="6" name="Rectangle 5">
            <a:extLst>
              <a:ext uri="{FF2B5EF4-FFF2-40B4-BE49-F238E27FC236}">
                <a16:creationId xmlns:a16="http://schemas.microsoft.com/office/drawing/2014/main" id="{D04B38FD-B5BB-4126-8241-FA8EF522EA4E}"/>
              </a:ext>
            </a:extLst>
          </p:cNvPr>
          <p:cNvSpPr/>
          <p:nvPr/>
        </p:nvSpPr>
        <p:spPr bwMode="gray">
          <a:xfrm>
            <a:off x="7390914" y="4078979"/>
            <a:ext cx="4136679" cy="1159844"/>
          </a:xfrm>
          <a:prstGeom prst="rect">
            <a:avLst/>
          </a:prstGeom>
          <a:solidFill>
            <a:srgbClr val="F4FBFE"/>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fontAlgn="ctr"/>
            <a:r>
              <a:rPr lang="en-US" sz="1500" dirty="0">
                <a:solidFill>
                  <a:schemeClr val="tx1"/>
                </a:solidFill>
                <a:latin typeface="Huawei Sans" panose="020C0503030203020204" pitchFamily="34" charset="0"/>
              </a:rPr>
              <a:t>(1.1.1.1, </a:t>
            </a:r>
            <a:r>
              <a:rPr lang="en-US" sz="1500" dirty="0">
                <a:solidFill>
                  <a:srgbClr val="EC7061"/>
                </a:solidFill>
                <a:latin typeface="Huawei Sans" panose="020C0503030203020204" pitchFamily="34" charset="0"/>
              </a:rPr>
              <a:t>239.0.0.1</a:t>
            </a:r>
            <a:r>
              <a:rPr lang="en-US" sz="1500" dirty="0">
                <a:solidFill>
                  <a:schemeClr val="tx1"/>
                </a:solidFill>
                <a:latin typeface="Huawei Sans" panose="020C0503030203020204" pitchFamily="34" charset="0"/>
              </a:rPr>
              <a:t>)</a:t>
            </a:r>
          </a:p>
          <a:p>
            <a:pPr fontAlgn="ctr"/>
            <a:r>
              <a:rPr lang="en-US" sz="1500" dirty="0">
                <a:solidFill>
                  <a:schemeClr val="tx1"/>
                </a:solidFill>
                <a:latin typeface="Huawei Sans" panose="020C0503030203020204" pitchFamily="34" charset="0"/>
              </a:rPr>
              <a:t>Upstream Interface: GigabitEthernet1/0/1</a:t>
            </a:r>
          </a:p>
          <a:p>
            <a:pPr fontAlgn="ctr"/>
            <a:r>
              <a:rPr lang="en-US" sz="1500" dirty="0">
                <a:solidFill>
                  <a:schemeClr val="tx1"/>
                </a:solidFill>
                <a:latin typeface="Huawei Sans" panose="020C0503030203020204" pitchFamily="34" charset="0"/>
              </a:rPr>
              <a:t>Downstream interfaces</a:t>
            </a:r>
          </a:p>
          <a:p>
            <a:pPr fontAlgn="ctr"/>
            <a:r>
              <a:rPr lang="en-US" sz="1500" dirty="0">
                <a:solidFill>
                  <a:schemeClr val="tx1"/>
                </a:solidFill>
                <a:latin typeface="Huawei Sans" panose="020C0503030203020204" pitchFamily="34" charset="0"/>
              </a:rPr>
              <a:t>           1:  </a:t>
            </a:r>
            <a:r>
              <a:rPr lang="en-US" sz="1500" dirty="0">
                <a:solidFill>
                  <a:srgbClr val="EC7061"/>
                </a:solidFill>
                <a:latin typeface="Huawei Sans" panose="020C0503030203020204" pitchFamily="34" charset="0"/>
              </a:rPr>
              <a:t>GigabitEthernet1/0/0</a:t>
            </a:r>
          </a:p>
        </p:txBody>
      </p:sp>
      <p:cxnSp>
        <p:nvCxnSpPr>
          <p:cNvPr id="9" name="Connector: Elbow 8">
            <a:extLst>
              <a:ext uri="{FF2B5EF4-FFF2-40B4-BE49-F238E27FC236}">
                <a16:creationId xmlns:a16="http://schemas.microsoft.com/office/drawing/2014/main" id="{5A919F84-3FA3-40ED-81DD-066094C7E36D}"/>
              </a:ext>
            </a:extLst>
          </p:cNvPr>
          <p:cNvCxnSpPr>
            <a:cxnSpLocks/>
            <a:stCxn id="11" idx="2"/>
            <a:endCxn id="13" idx="2"/>
          </p:cNvCxnSpPr>
          <p:nvPr/>
        </p:nvCxnSpPr>
        <p:spPr bwMode="gray">
          <a:xfrm rot="16200000" flipH="1">
            <a:off x="4613531" y="425885"/>
            <a:ext cx="633451" cy="7364962"/>
          </a:xfrm>
          <a:prstGeom prst="bentConnector3">
            <a:avLst>
              <a:gd name="adj1" fmla="val 136088"/>
            </a:avLst>
          </a:prstGeom>
          <a:ln w="19050">
            <a:solidFill>
              <a:srgbClr val="00B0F0"/>
            </a:solidFill>
            <a:tailEnd type="triangle"/>
          </a:ln>
        </p:spPr>
        <p:style>
          <a:lnRef idx="1">
            <a:schemeClr val="accent1"/>
          </a:lnRef>
          <a:fillRef idx="0">
            <a:schemeClr val="accent1"/>
          </a:fillRef>
          <a:effectRef idx="0">
            <a:schemeClr val="accent1"/>
          </a:effectRef>
          <a:fontRef idx="minor">
            <a:schemeClr val="tx1"/>
          </a:fontRef>
        </p:style>
      </p:cxnSp>
      <p:sp>
        <p:nvSpPr>
          <p:cNvPr id="11" name="Rectangle 10">
            <a:extLst>
              <a:ext uri="{FF2B5EF4-FFF2-40B4-BE49-F238E27FC236}">
                <a16:creationId xmlns:a16="http://schemas.microsoft.com/office/drawing/2014/main" id="{7A2ADE3B-3962-407C-9F8D-64D6D5D398A5}"/>
              </a:ext>
            </a:extLst>
          </p:cNvPr>
          <p:cNvSpPr/>
          <p:nvPr/>
        </p:nvSpPr>
        <p:spPr bwMode="gray">
          <a:xfrm>
            <a:off x="819150" y="3601141"/>
            <a:ext cx="857250" cy="1905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400">
              <a:latin typeface="Huawei Sans" panose="020C0503030203020204" pitchFamily="34" charset="0"/>
            </a:endParaRPr>
          </a:p>
        </p:txBody>
      </p:sp>
      <p:sp>
        <p:nvSpPr>
          <p:cNvPr id="13" name="Rectangle 12">
            <a:extLst>
              <a:ext uri="{FF2B5EF4-FFF2-40B4-BE49-F238E27FC236}">
                <a16:creationId xmlns:a16="http://schemas.microsoft.com/office/drawing/2014/main" id="{E6765030-B699-485D-9B05-71331E94C46E}"/>
              </a:ext>
            </a:extLst>
          </p:cNvPr>
          <p:cNvSpPr/>
          <p:nvPr/>
        </p:nvSpPr>
        <p:spPr bwMode="gray">
          <a:xfrm>
            <a:off x="8184112" y="4234592"/>
            <a:ext cx="857250" cy="1905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400">
              <a:latin typeface="Huawei Sans" panose="020C0503030203020204" pitchFamily="34" charset="0"/>
            </a:endParaRPr>
          </a:p>
        </p:txBody>
      </p:sp>
      <p:cxnSp>
        <p:nvCxnSpPr>
          <p:cNvPr id="22" name="Connector: Elbow 21">
            <a:extLst>
              <a:ext uri="{FF2B5EF4-FFF2-40B4-BE49-F238E27FC236}">
                <a16:creationId xmlns:a16="http://schemas.microsoft.com/office/drawing/2014/main" id="{2D34C919-0949-4B35-8DEE-D6DD9C0492A1}"/>
              </a:ext>
            </a:extLst>
          </p:cNvPr>
          <p:cNvCxnSpPr>
            <a:cxnSpLocks/>
            <a:stCxn id="23" idx="2"/>
            <a:endCxn id="25" idx="2"/>
          </p:cNvCxnSpPr>
          <p:nvPr/>
        </p:nvCxnSpPr>
        <p:spPr bwMode="gray">
          <a:xfrm rot="5400000" flipH="1" flipV="1">
            <a:off x="5065236" y="1739955"/>
            <a:ext cx="885875" cy="7663549"/>
          </a:xfrm>
          <a:prstGeom prst="bentConnector3">
            <a:avLst>
              <a:gd name="adj1" fmla="val -25805"/>
            </a:avLst>
          </a:prstGeom>
          <a:ln w="19050">
            <a:solidFill>
              <a:srgbClr val="00B0F0"/>
            </a:solidFill>
            <a:tailEnd type="triangle"/>
          </a:ln>
        </p:spPr>
        <p:style>
          <a:lnRef idx="1">
            <a:schemeClr val="accent1"/>
          </a:lnRef>
          <a:fillRef idx="0">
            <a:schemeClr val="accent1"/>
          </a:fillRef>
          <a:effectRef idx="0">
            <a:schemeClr val="accent1"/>
          </a:effectRef>
          <a:fontRef idx="minor">
            <a:schemeClr val="tx1"/>
          </a:fontRef>
        </p:style>
      </p:cxnSp>
      <p:sp>
        <p:nvSpPr>
          <p:cNvPr id="23" name="Rectangle 22">
            <a:extLst>
              <a:ext uri="{FF2B5EF4-FFF2-40B4-BE49-F238E27FC236}">
                <a16:creationId xmlns:a16="http://schemas.microsoft.com/office/drawing/2014/main" id="{99FCE300-9CFC-4F75-B688-12605B987C78}"/>
              </a:ext>
            </a:extLst>
          </p:cNvPr>
          <p:cNvSpPr/>
          <p:nvPr/>
        </p:nvSpPr>
        <p:spPr bwMode="gray">
          <a:xfrm>
            <a:off x="671512" y="5785467"/>
            <a:ext cx="2009776" cy="229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400">
              <a:latin typeface="Huawei Sans" panose="020C0503030203020204" pitchFamily="34" charset="0"/>
            </a:endParaRPr>
          </a:p>
        </p:txBody>
      </p:sp>
      <p:sp>
        <p:nvSpPr>
          <p:cNvPr id="25" name="Rectangle 24">
            <a:extLst>
              <a:ext uri="{FF2B5EF4-FFF2-40B4-BE49-F238E27FC236}">
                <a16:creationId xmlns:a16="http://schemas.microsoft.com/office/drawing/2014/main" id="{13480529-E429-4248-B72B-7A981DB480A8}"/>
              </a:ext>
            </a:extLst>
          </p:cNvPr>
          <p:cNvSpPr/>
          <p:nvPr/>
        </p:nvSpPr>
        <p:spPr bwMode="gray">
          <a:xfrm>
            <a:off x="8335061" y="4899592"/>
            <a:ext cx="2009776" cy="229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400">
              <a:latin typeface="Huawei Sans" panose="020C0503030203020204" pitchFamily="34" charset="0"/>
            </a:endParaRPr>
          </a:p>
        </p:txBody>
      </p:sp>
      <p:sp>
        <p:nvSpPr>
          <p:cNvPr id="7" name="Rectangle 6">
            <a:extLst>
              <a:ext uri="{FF2B5EF4-FFF2-40B4-BE49-F238E27FC236}">
                <a16:creationId xmlns:a16="http://schemas.microsoft.com/office/drawing/2014/main" id="{E3E19D6A-AD9C-4A8C-9802-17B13759D875}"/>
              </a:ext>
            </a:extLst>
          </p:cNvPr>
          <p:cNvSpPr/>
          <p:nvPr/>
        </p:nvSpPr>
        <p:spPr bwMode="gray">
          <a:xfrm>
            <a:off x="3977221" y="4443751"/>
            <a:ext cx="1540042" cy="433137"/>
          </a:xfrm>
          <a:prstGeom prst="rect">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latin typeface="Huawei Sans" panose="020C0503030203020204" pitchFamily="34" charset="0"/>
              </a:rPr>
              <a:t>PIM routing table</a:t>
            </a:r>
          </a:p>
        </p:txBody>
      </p:sp>
      <p:sp>
        <p:nvSpPr>
          <p:cNvPr id="30" name="Rectangle 29">
            <a:extLst>
              <a:ext uri="{FF2B5EF4-FFF2-40B4-BE49-F238E27FC236}">
                <a16:creationId xmlns:a16="http://schemas.microsoft.com/office/drawing/2014/main" id="{3B3670D3-E605-4FD7-97C3-B87AEFAFAF64}"/>
              </a:ext>
            </a:extLst>
          </p:cNvPr>
          <p:cNvSpPr/>
          <p:nvPr/>
        </p:nvSpPr>
        <p:spPr bwMode="gray">
          <a:xfrm>
            <a:off x="558105" y="2485526"/>
            <a:ext cx="1388682" cy="250127"/>
          </a:xfrm>
          <a:prstGeom prst="rect">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100" dirty="0">
                <a:latin typeface="Huawei Sans" panose="020C0503030203020204" pitchFamily="34" charset="0"/>
              </a:rPr>
              <a:t>IGMP group entry</a:t>
            </a:r>
          </a:p>
        </p:txBody>
      </p:sp>
      <p:sp>
        <p:nvSpPr>
          <p:cNvPr id="31" name="Rectangle 30">
            <a:extLst>
              <a:ext uri="{FF2B5EF4-FFF2-40B4-BE49-F238E27FC236}">
                <a16:creationId xmlns:a16="http://schemas.microsoft.com/office/drawing/2014/main" id="{E6672529-82D9-471B-9526-40C8E2161762}"/>
              </a:ext>
            </a:extLst>
          </p:cNvPr>
          <p:cNvSpPr/>
          <p:nvPr/>
        </p:nvSpPr>
        <p:spPr bwMode="gray">
          <a:xfrm>
            <a:off x="664407" y="4830342"/>
            <a:ext cx="1439163" cy="250127"/>
          </a:xfrm>
          <a:prstGeom prst="rect">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100" dirty="0">
                <a:latin typeface="Huawei Sans" panose="020C0503030203020204" pitchFamily="34" charset="0"/>
              </a:rPr>
              <a:t>IGMP routing entry</a:t>
            </a:r>
          </a:p>
        </p:txBody>
      </p:sp>
      <p:sp>
        <p:nvSpPr>
          <p:cNvPr id="32" name="Rectangle 31">
            <a:extLst>
              <a:ext uri="{FF2B5EF4-FFF2-40B4-BE49-F238E27FC236}">
                <a16:creationId xmlns:a16="http://schemas.microsoft.com/office/drawing/2014/main" id="{88A7AAA2-A7E6-4732-8C89-3EE3D9A2FAD7}"/>
              </a:ext>
            </a:extLst>
          </p:cNvPr>
          <p:cNvSpPr/>
          <p:nvPr/>
        </p:nvSpPr>
        <p:spPr bwMode="gray">
          <a:xfrm>
            <a:off x="7390913" y="3824195"/>
            <a:ext cx="1650449" cy="250127"/>
          </a:xfrm>
          <a:prstGeom prst="rect">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100" dirty="0">
                <a:latin typeface="Huawei Sans" panose="020C0503030203020204" pitchFamily="34" charset="0"/>
              </a:rPr>
              <a:t>Multicast routing entry</a:t>
            </a:r>
          </a:p>
        </p:txBody>
      </p:sp>
      <p:sp>
        <p:nvSpPr>
          <p:cNvPr id="40" name="TextBox 39">
            <a:extLst>
              <a:ext uri="{FF2B5EF4-FFF2-40B4-BE49-F238E27FC236}">
                <a16:creationId xmlns:a16="http://schemas.microsoft.com/office/drawing/2014/main" id="{2E1D4226-82AA-48E7-9111-0E5936DD8D5C}"/>
              </a:ext>
            </a:extLst>
          </p:cNvPr>
          <p:cNvSpPr txBox="1"/>
          <p:nvPr/>
        </p:nvSpPr>
        <p:spPr bwMode="gray">
          <a:xfrm>
            <a:off x="2224479" y="4372603"/>
            <a:ext cx="1631832" cy="523220"/>
          </a:xfrm>
          <a:prstGeom prst="rect">
            <a:avLst/>
          </a:prstGeom>
          <a:solidFill>
            <a:schemeClr val="bg1"/>
          </a:solidFill>
        </p:spPr>
        <p:txBody>
          <a:bodyPr wrap="square" rtlCol="0">
            <a:noAutofit/>
          </a:bodyPr>
          <a:lstStyle/>
          <a:p>
            <a:pPr algn="ctr" fontAlgn="ctr"/>
            <a:r>
              <a:rPr lang="en-US" sz="1100" dirty="0">
                <a:latin typeface="Huawei Sans" panose="020C0503030203020204" pitchFamily="34" charset="0"/>
              </a:rPr>
              <a:t>Instructs the multicast router to create a PIM routing entry.</a:t>
            </a:r>
          </a:p>
        </p:txBody>
      </p:sp>
      <p:sp>
        <p:nvSpPr>
          <p:cNvPr id="41" name="TextBox 40">
            <a:extLst>
              <a:ext uri="{FF2B5EF4-FFF2-40B4-BE49-F238E27FC236}">
                <a16:creationId xmlns:a16="http://schemas.microsoft.com/office/drawing/2014/main" id="{62099844-BACF-45D7-941F-F4FDA7506BE2}"/>
              </a:ext>
            </a:extLst>
          </p:cNvPr>
          <p:cNvSpPr txBox="1"/>
          <p:nvPr/>
        </p:nvSpPr>
        <p:spPr bwMode="gray">
          <a:xfrm>
            <a:off x="6202301" y="4475573"/>
            <a:ext cx="971705" cy="1884523"/>
          </a:xfrm>
          <a:prstGeom prst="rect">
            <a:avLst/>
          </a:prstGeom>
          <a:solidFill>
            <a:srgbClr val="BDE7F6"/>
          </a:solidFill>
          <a:ln>
            <a:solidFill>
              <a:srgbClr val="00B0F0"/>
            </a:solidFill>
          </a:ln>
        </p:spPr>
        <p:txBody>
          <a:bodyPr wrap="square" rtlCol="0" anchor="ctr">
            <a:noAutofit/>
          </a:bodyPr>
          <a:lstStyle/>
          <a:p>
            <a:pPr algn="ctr" fontAlgn="ctr"/>
            <a:r>
              <a:rPr lang="en-US" sz="1100">
                <a:latin typeface="Huawei Sans" panose="020C0503030203020204" pitchFamily="34" charset="0"/>
              </a:rPr>
              <a:t>Summarizes multicast routing information.</a:t>
            </a:r>
            <a:endParaRPr lang="en-US" sz="1100" dirty="0">
              <a:latin typeface="Huawei Sans" panose="020C0503030203020204" pitchFamily="34" charset="0"/>
            </a:endParaRPr>
          </a:p>
        </p:txBody>
      </p:sp>
    </p:spTree>
    <p:extLst>
      <p:ext uri="{BB962C8B-B14F-4D97-AF65-F5344CB8AC3E}">
        <p14:creationId xmlns:p14="http://schemas.microsoft.com/office/powerpoint/2010/main" val="218332512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bwMode="gray"/>
        <p:txBody>
          <a:bodyPr wrap="square">
            <a:noAutofit/>
          </a:bodyPr>
          <a:lstStyle/>
          <a:p>
            <a:pPr fontAlgn="ctr"/>
            <a:r>
              <a:rPr lang="en-US" b="1" dirty="0">
                <a:latin typeface="Huawei Sans" panose="020C0503030203020204" pitchFamily="34" charset="0"/>
              </a:rPr>
              <a:t>IGMP Introduction</a:t>
            </a:r>
          </a:p>
          <a:p>
            <a:pPr marL="774700" lvl="1" indent="-317500" fontAlgn="ctr"/>
            <a:r>
              <a:rPr lang="en-US" dirty="0">
                <a:solidFill>
                  <a:schemeClr val="bg1">
                    <a:lumMod val="50000"/>
                  </a:schemeClr>
                </a:solidFill>
                <a:latin typeface="Huawei Sans" panose="020C0503030203020204" pitchFamily="34" charset="0"/>
              </a:rPr>
              <a:t>Overview</a:t>
            </a:r>
          </a:p>
          <a:p>
            <a:pPr marL="774700" lvl="1" indent="-317500" fontAlgn="ctr">
              <a:buSzPct val="50000"/>
              <a:buFont typeface="Wingdings" panose="05000000000000000000" pitchFamily="2" charset="2"/>
              <a:buChar char="n"/>
            </a:pPr>
            <a:r>
              <a:rPr lang="en-US">
                <a:latin typeface="Huawei Sans" panose="020C0503030203020204" pitchFamily="34" charset="0"/>
              </a:rPr>
              <a:t>Implementation </a:t>
            </a:r>
            <a:r>
              <a:rPr lang="en-US" dirty="0">
                <a:latin typeface="Huawei Sans" panose="020C0503030203020204" pitchFamily="34" charset="0"/>
              </a:rPr>
              <a:t>of IGMP</a:t>
            </a:r>
          </a:p>
          <a:p>
            <a:pPr fontAlgn="ctr"/>
            <a:r>
              <a:rPr lang="en-US" dirty="0">
                <a:solidFill>
                  <a:schemeClr val="bg1">
                    <a:lumMod val="50000"/>
                  </a:schemeClr>
                </a:solidFill>
                <a:latin typeface="Huawei Sans" panose="020C0503030203020204" pitchFamily="34" charset="0"/>
              </a:rPr>
              <a:t>IGMP Feature Introduction</a:t>
            </a:r>
          </a:p>
          <a:p>
            <a:pPr fontAlgn="ctr"/>
            <a:r>
              <a:rPr lang="en-US" dirty="0">
                <a:solidFill>
                  <a:schemeClr val="bg1">
                    <a:lumMod val="50000"/>
                  </a:schemeClr>
                </a:solidFill>
                <a:latin typeface="Huawei Sans" panose="020C0503030203020204" pitchFamily="34" charset="0"/>
              </a:rPr>
              <a:t>IGMP Configurations</a:t>
            </a:r>
          </a:p>
        </p:txBody>
      </p:sp>
    </p:spTree>
    <p:extLst>
      <p:ext uri="{BB962C8B-B14F-4D97-AF65-F5344CB8AC3E}">
        <p14:creationId xmlns:p14="http://schemas.microsoft.com/office/powerpoint/2010/main" val="95441339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a:xfrm>
            <a:off x="451878" y="1242453"/>
            <a:ext cx="5661614" cy="4680000"/>
          </a:xfrm>
        </p:spPr>
        <p:txBody>
          <a:bodyPr wrap="square">
            <a:noAutofit/>
          </a:bodyPr>
          <a:lstStyle/>
          <a:p>
            <a:pPr fontAlgn="ctr"/>
            <a:r>
              <a:rPr lang="en-US" sz="1600" dirty="0">
                <a:latin typeface="Huawei Sans" panose="020C0503030203020204" pitchFamily="34" charset="0"/>
              </a:rPr>
              <a:t>IGMPv1 uses a query-report mechanism to manage multicast groups.</a:t>
            </a:r>
          </a:p>
          <a:p>
            <a:pPr fontAlgn="ctr"/>
            <a:r>
              <a:rPr lang="en-US" sz="1600" dirty="0">
                <a:latin typeface="Huawei Sans" panose="020C0503030203020204" pitchFamily="34" charset="0"/>
              </a:rPr>
              <a:t>The query-report mechanism is implemented through two types of messages:</a:t>
            </a:r>
          </a:p>
          <a:p>
            <a:pPr lvl="1" fontAlgn="ctr"/>
            <a:r>
              <a:rPr lang="en-US" sz="1400" b="1" dirty="0">
                <a:solidFill>
                  <a:srgbClr val="EC7061"/>
                </a:solidFill>
                <a:latin typeface="Huawei Sans" panose="020C0503030203020204" pitchFamily="34" charset="0"/>
              </a:rPr>
              <a:t>General Query message</a:t>
            </a:r>
            <a:r>
              <a:rPr lang="en-US" sz="1400" dirty="0">
                <a:latin typeface="Huawei Sans" panose="020C0503030203020204" pitchFamily="34" charset="0"/>
              </a:rPr>
              <a:t>: a message sent by a </a:t>
            </a:r>
            <a:r>
              <a:rPr lang="en-US" sz="1400" dirty="0" err="1">
                <a:latin typeface="Huawei Sans" panose="020C0503030203020204" pitchFamily="34" charset="0"/>
              </a:rPr>
              <a:t>querier</a:t>
            </a:r>
            <a:r>
              <a:rPr lang="en-US" sz="1400" dirty="0">
                <a:latin typeface="Huawei Sans" panose="020C0503030203020204" pitchFamily="34" charset="0"/>
              </a:rPr>
              <a:t> to all hosts and routers on the local shared network to discover the multicast groups that have members.</a:t>
            </a:r>
          </a:p>
          <a:p>
            <a:pPr lvl="1" fontAlgn="ctr"/>
            <a:r>
              <a:rPr lang="en-US" sz="1400" b="1" dirty="0">
                <a:solidFill>
                  <a:srgbClr val="EC7061"/>
                </a:solidFill>
                <a:latin typeface="Huawei Sans" panose="020C0503030203020204" pitchFamily="34" charset="0"/>
              </a:rPr>
              <a:t>Report message</a:t>
            </a:r>
            <a:r>
              <a:rPr lang="en-US" sz="1400" dirty="0">
                <a:latin typeface="Huawei Sans" panose="020C0503030203020204" pitchFamily="34" charset="0"/>
              </a:rPr>
              <a:t>: Hosts send Report messages to the </a:t>
            </a:r>
            <a:r>
              <a:rPr lang="en-US" sz="1400" dirty="0" err="1">
                <a:latin typeface="Huawei Sans" panose="020C0503030203020204" pitchFamily="34" charset="0"/>
              </a:rPr>
              <a:t>querier</a:t>
            </a:r>
            <a:r>
              <a:rPr lang="en-US" sz="1400" dirty="0">
                <a:latin typeface="Huawei Sans" panose="020C0503030203020204" pitchFamily="34" charset="0"/>
              </a:rPr>
              <a:t> to </a:t>
            </a:r>
            <a:r>
              <a:rPr lang="en-US" sz="1400" b="1" dirty="0">
                <a:solidFill>
                  <a:srgbClr val="EC7061"/>
                </a:solidFill>
                <a:latin typeface="Huawei Sans" panose="020C0503030203020204" pitchFamily="34" charset="0"/>
              </a:rPr>
              <a:t>request to join a multicast group</a:t>
            </a:r>
            <a:r>
              <a:rPr lang="en-US" sz="1400" dirty="0">
                <a:latin typeface="Huawei Sans" panose="020C0503030203020204" pitchFamily="34" charset="0"/>
              </a:rPr>
              <a:t> or </a:t>
            </a:r>
            <a:r>
              <a:rPr lang="en-US" sz="1400" b="1" dirty="0">
                <a:solidFill>
                  <a:srgbClr val="EC7061"/>
                </a:solidFill>
                <a:latin typeface="Huawei Sans" panose="020C0503030203020204" pitchFamily="34" charset="0"/>
              </a:rPr>
              <a:t>respond to Query messages</a:t>
            </a:r>
            <a:r>
              <a:rPr lang="en-US" sz="1400" dirty="0">
                <a:latin typeface="Huawei Sans" panose="020C0503030203020204" pitchFamily="34" charset="0"/>
              </a:rPr>
              <a:t>.</a:t>
            </a:r>
          </a:p>
          <a:p>
            <a:pPr fontAlgn="ctr"/>
            <a:r>
              <a:rPr lang="en-US" sz="1400" dirty="0">
                <a:latin typeface="Huawei Sans" panose="020C0503030203020204" pitchFamily="34" charset="0"/>
              </a:rPr>
              <a:t>IGMP messages are multicast. Therefore, a multi-access network requires </a:t>
            </a:r>
            <a:r>
              <a:rPr lang="en-US" sz="1400" b="1" dirty="0">
                <a:solidFill>
                  <a:srgbClr val="EC7061"/>
                </a:solidFill>
                <a:latin typeface="Huawei Sans" panose="020C0503030203020204" pitchFamily="34" charset="0"/>
              </a:rPr>
              <a:t>only one multicast router to send Query messages</a:t>
            </a:r>
            <a:r>
              <a:rPr lang="en-US" sz="1400" dirty="0">
                <a:latin typeface="Huawei Sans" panose="020C0503030203020204" pitchFamily="34" charset="0"/>
              </a:rPr>
              <a:t>. This multicast router is called an </a:t>
            </a:r>
            <a:r>
              <a:rPr lang="en-US" sz="1400" b="1" dirty="0">
                <a:solidFill>
                  <a:srgbClr val="EC7061"/>
                </a:solidFill>
                <a:latin typeface="Huawei Sans" panose="020C0503030203020204" pitchFamily="34" charset="0"/>
              </a:rPr>
              <a:t>IGMP </a:t>
            </a:r>
            <a:r>
              <a:rPr lang="en-US" sz="1400" b="1" dirty="0" err="1">
                <a:solidFill>
                  <a:srgbClr val="EC7061"/>
                </a:solidFill>
                <a:latin typeface="Huawei Sans" panose="020C0503030203020204" pitchFamily="34" charset="0"/>
              </a:rPr>
              <a:t>querier</a:t>
            </a:r>
            <a:r>
              <a:rPr lang="en-US" sz="1400" dirty="0">
                <a:latin typeface="Huawei Sans" panose="020C0503030203020204" pitchFamily="34" charset="0"/>
              </a:rPr>
              <a:t>.</a:t>
            </a:r>
          </a:p>
        </p:txBody>
      </p:sp>
      <p:sp>
        <p:nvSpPr>
          <p:cNvPr id="2" name="标题 1"/>
          <p:cNvSpPr>
            <a:spLocks noGrp="1"/>
          </p:cNvSpPr>
          <p:nvPr>
            <p:ph type="title"/>
          </p:nvPr>
        </p:nvSpPr>
        <p:spPr bwMode="gray"/>
        <p:txBody>
          <a:bodyPr wrap="square">
            <a:noAutofit/>
          </a:bodyPr>
          <a:lstStyle/>
          <a:p>
            <a:pPr fontAlgn="ctr"/>
            <a:r>
              <a:rPr lang="en-US">
                <a:latin typeface="Huawei Sans" panose="020C0503030203020204" pitchFamily="34" charset="0"/>
              </a:rPr>
              <a:t>Basic Concepts of IGMPv1</a:t>
            </a:r>
          </a:p>
        </p:txBody>
      </p:sp>
      <p:grpSp>
        <p:nvGrpSpPr>
          <p:cNvPr id="15" name="Group 14">
            <a:extLst>
              <a:ext uri="{FF2B5EF4-FFF2-40B4-BE49-F238E27FC236}">
                <a16:creationId xmlns:a16="http://schemas.microsoft.com/office/drawing/2014/main" id="{1098D7F8-F74F-48D4-A06E-79E7316EC4A9}"/>
              </a:ext>
            </a:extLst>
          </p:cNvPr>
          <p:cNvGrpSpPr/>
          <p:nvPr/>
        </p:nvGrpSpPr>
        <p:grpSpPr bwMode="gray">
          <a:xfrm>
            <a:off x="7428148" y="71577"/>
            <a:ext cx="4472949" cy="213120"/>
            <a:chOff x="7788188" y="106136"/>
            <a:chExt cx="4472949" cy="213120"/>
          </a:xfrm>
        </p:grpSpPr>
        <p:sp>
          <p:nvSpPr>
            <p:cNvPr id="16" name="五边形 24">
              <a:extLst>
                <a:ext uri="{FF2B5EF4-FFF2-40B4-BE49-F238E27FC236}">
                  <a16:creationId xmlns:a16="http://schemas.microsoft.com/office/drawing/2014/main" id="{F54B5DB1-4778-4CF7-8A3E-5DD3729D4E8C}"/>
                </a:ext>
              </a:extLst>
            </p:cNvPr>
            <p:cNvSpPr/>
            <p:nvPr/>
          </p:nvSpPr>
          <p:spPr bwMode="gray">
            <a:xfrm>
              <a:off x="7788188" y="106136"/>
              <a:ext cx="1526032" cy="213120"/>
            </a:xfrm>
            <a:prstGeom prst="homePlate">
              <a:avLst/>
            </a:prstGeom>
            <a:solidFill>
              <a:srgbClr val="00B0F0"/>
            </a:solidFill>
            <a:ln w="9525" cap="flat" cmpd="sng" algn="ctr">
              <a:solidFill>
                <a:srgbClr val="00B0F0"/>
              </a:solid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spcBef>
                  <a:spcPts val="0"/>
                </a:spcBef>
              </a:pPr>
              <a:r>
                <a:rPr lang="en-US" sz="1200" b="1">
                  <a:solidFill>
                    <a:schemeClr val="bg1"/>
                  </a:solidFill>
                  <a:latin typeface="Huawei Sans" panose="020C0503030203020204" pitchFamily="34" charset="0"/>
                  <a:ea typeface="方正兰亭黑简体" panose="02000000000000000000" pitchFamily="2" charset="-122"/>
                </a:rPr>
                <a:t>IGMPv1</a:t>
              </a:r>
            </a:p>
          </p:txBody>
        </p:sp>
        <p:sp>
          <p:nvSpPr>
            <p:cNvPr id="17" name="燕尾形 25">
              <a:extLst>
                <a:ext uri="{FF2B5EF4-FFF2-40B4-BE49-F238E27FC236}">
                  <a16:creationId xmlns:a16="http://schemas.microsoft.com/office/drawing/2014/main" id="{34E42AA8-BD25-473B-B63B-A3BC46401796}"/>
                </a:ext>
              </a:extLst>
            </p:cNvPr>
            <p:cNvSpPr/>
            <p:nvPr/>
          </p:nvSpPr>
          <p:spPr bwMode="gray">
            <a:xfrm>
              <a:off x="9253201" y="106136"/>
              <a:ext cx="1538223" cy="211431"/>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spcBef>
                  <a:spcPts val="0"/>
                </a:spcBef>
              </a:pPr>
              <a:r>
                <a:rPr lang="en-US" sz="1200">
                  <a:latin typeface="Huawei Sans" panose="020C0503030203020204" pitchFamily="34" charset="0"/>
                  <a:ea typeface="方正兰亭黑简体" panose="02000000000000000000" pitchFamily="2" charset="-122"/>
                </a:rPr>
                <a:t>IGMPv2</a:t>
              </a:r>
            </a:p>
          </p:txBody>
        </p:sp>
        <p:sp>
          <p:nvSpPr>
            <p:cNvPr id="18" name="燕尾形 25">
              <a:extLst>
                <a:ext uri="{FF2B5EF4-FFF2-40B4-BE49-F238E27FC236}">
                  <a16:creationId xmlns:a16="http://schemas.microsoft.com/office/drawing/2014/main" id="{A1F4A766-7D2C-4941-9E4B-2FB475EC477A}"/>
                </a:ext>
              </a:extLst>
            </p:cNvPr>
            <p:cNvSpPr/>
            <p:nvPr/>
          </p:nvSpPr>
          <p:spPr bwMode="gray">
            <a:xfrm>
              <a:off x="10722914" y="106136"/>
              <a:ext cx="1538223" cy="211431"/>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spcBef>
                  <a:spcPts val="0"/>
                </a:spcBef>
              </a:pPr>
              <a:r>
                <a:rPr lang="en-US" sz="1200">
                  <a:latin typeface="Huawei Sans" panose="020C0503030203020204" pitchFamily="34" charset="0"/>
                  <a:ea typeface="方正兰亭黑简体" panose="02000000000000000000" pitchFamily="2" charset="-122"/>
                </a:rPr>
                <a:t>IGMPv3</a:t>
              </a:r>
            </a:p>
          </p:txBody>
        </p:sp>
      </p:grpSp>
      <p:sp>
        <p:nvSpPr>
          <p:cNvPr id="20" name="Freeform 159">
            <a:extLst>
              <a:ext uri="{FF2B5EF4-FFF2-40B4-BE49-F238E27FC236}">
                <a16:creationId xmlns:a16="http://schemas.microsoft.com/office/drawing/2014/main" id="{9F00115E-5E25-4114-96E6-CE9D5AE88B3D}"/>
              </a:ext>
            </a:extLst>
          </p:cNvPr>
          <p:cNvSpPr/>
          <p:nvPr/>
        </p:nvSpPr>
        <p:spPr bwMode="gray">
          <a:xfrm flipH="1">
            <a:off x="7462234" y="1526282"/>
            <a:ext cx="2158727" cy="1128429"/>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a:solidFill>
                  <a:schemeClr val="tx1"/>
                </a:solidFill>
                <a:latin typeface="Huawei Sans" panose="020C0503030203020204" pitchFamily="34" charset="0"/>
              </a:rPr>
              <a:t>Multicast network</a:t>
            </a:r>
          </a:p>
        </p:txBody>
      </p:sp>
      <p:pic>
        <p:nvPicPr>
          <p:cNvPr id="26" name="图片 20" descr="接入交换机.png">
            <a:extLst>
              <a:ext uri="{FF2B5EF4-FFF2-40B4-BE49-F238E27FC236}">
                <a16:creationId xmlns:a16="http://schemas.microsoft.com/office/drawing/2014/main" id="{5368A522-0FA7-4E27-A98F-225E9C10C16E}"/>
              </a:ext>
            </a:extLst>
          </p:cNvPr>
          <p:cNvPicPr>
            <a:picLocks noChangeAspect="1"/>
          </p:cNvPicPr>
          <p:nvPr/>
        </p:nvPicPr>
        <p:blipFill>
          <a:blip r:embed="rId3" cstate="print"/>
          <a:stretch>
            <a:fillRect/>
          </a:stretch>
        </p:blipFill>
        <p:spPr bwMode="gray">
          <a:xfrm>
            <a:off x="8271599" y="3331560"/>
            <a:ext cx="540000" cy="441818"/>
          </a:xfrm>
          <a:prstGeom prst="rect">
            <a:avLst/>
          </a:prstGeom>
        </p:spPr>
      </p:pic>
      <p:pic>
        <p:nvPicPr>
          <p:cNvPr id="27" name="Picture 2" descr="G:\做的项目\公共\扁平图标切换\更新2015_01_21\oss扁平图标库2015_01_21更新-04.png">
            <a:extLst>
              <a:ext uri="{FF2B5EF4-FFF2-40B4-BE49-F238E27FC236}">
                <a16:creationId xmlns:a16="http://schemas.microsoft.com/office/drawing/2014/main" id="{33E1B413-9E07-4722-89D1-F74241D23D74}"/>
              </a:ext>
            </a:extLst>
          </p:cNvPr>
          <p:cNvPicPr>
            <a:picLocks noChangeArrowheads="1"/>
          </p:cNvPicPr>
          <p:nvPr/>
        </p:nvPicPr>
        <p:blipFill>
          <a:blip r:embed="rId4" cstate="print"/>
          <a:stretch>
            <a:fillRect/>
          </a:stretch>
        </p:blipFill>
        <p:spPr bwMode="gray">
          <a:xfrm>
            <a:off x="7591741" y="2410123"/>
            <a:ext cx="528117" cy="399259"/>
          </a:xfrm>
          <a:prstGeom prst="rect">
            <a:avLst/>
          </a:prstGeom>
          <a:noFill/>
        </p:spPr>
      </p:pic>
      <p:pic>
        <p:nvPicPr>
          <p:cNvPr id="28" name="图片 38" descr="PC.png">
            <a:extLst>
              <a:ext uri="{FF2B5EF4-FFF2-40B4-BE49-F238E27FC236}">
                <a16:creationId xmlns:a16="http://schemas.microsoft.com/office/drawing/2014/main" id="{A06CFF07-0825-4A3E-A09D-5D94D880343E}"/>
              </a:ext>
            </a:extLst>
          </p:cNvPr>
          <p:cNvPicPr>
            <a:picLocks noChangeAspect="1"/>
          </p:cNvPicPr>
          <p:nvPr/>
        </p:nvPicPr>
        <p:blipFill>
          <a:blip r:embed="rId5" cstate="print"/>
          <a:stretch>
            <a:fillRect/>
          </a:stretch>
        </p:blipFill>
        <p:spPr bwMode="gray">
          <a:xfrm>
            <a:off x="6907692" y="4492802"/>
            <a:ext cx="540000" cy="382353"/>
          </a:xfrm>
          <a:prstGeom prst="rect">
            <a:avLst/>
          </a:prstGeom>
        </p:spPr>
      </p:pic>
      <p:pic>
        <p:nvPicPr>
          <p:cNvPr id="29" name="图片 38" descr="PC.png">
            <a:extLst>
              <a:ext uri="{FF2B5EF4-FFF2-40B4-BE49-F238E27FC236}">
                <a16:creationId xmlns:a16="http://schemas.microsoft.com/office/drawing/2014/main" id="{06401EEA-14CA-4D1D-A7E8-146205199FF2}"/>
              </a:ext>
            </a:extLst>
          </p:cNvPr>
          <p:cNvPicPr>
            <a:picLocks noChangeAspect="1"/>
          </p:cNvPicPr>
          <p:nvPr/>
        </p:nvPicPr>
        <p:blipFill>
          <a:blip r:embed="rId5" cstate="print"/>
          <a:stretch>
            <a:fillRect/>
          </a:stretch>
        </p:blipFill>
        <p:spPr bwMode="gray">
          <a:xfrm>
            <a:off x="9635506" y="4495506"/>
            <a:ext cx="540000" cy="382353"/>
          </a:xfrm>
          <a:prstGeom prst="rect">
            <a:avLst/>
          </a:prstGeom>
        </p:spPr>
      </p:pic>
      <p:cxnSp>
        <p:nvCxnSpPr>
          <p:cNvPr id="31" name="直接连接符 12">
            <a:extLst>
              <a:ext uri="{FF2B5EF4-FFF2-40B4-BE49-F238E27FC236}">
                <a16:creationId xmlns:a16="http://schemas.microsoft.com/office/drawing/2014/main" id="{DCFD3881-966C-4892-8CA3-A79E5356135B}"/>
              </a:ext>
            </a:extLst>
          </p:cNvPr>
          <p:cNvCxnSpPr>
            <a:cxnSpLocks/>
            <a:stCxn id="28" idx="0"/>
            <a:endCxn id="26" idx="2"/>
          </p:cNvCxnSpPr>
          <p:nvPr/>
        </p:nvCxnSpPr>
        <p:spPr bwMode="gray">
          <a:xfrm flipV="1">
            <a:off x="7177692" y="3773378"/>
            <a:ext cx="1363907" cy="719424"/>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32" name="直接连接符 12">
            <a:extLst>
              <a:ext uri="{FF2B5EF4-FFF2-40B4-BE49-F238E27FC236}">
                <a16:creationId xmlns:a16="http://schemas.microsoft.com/office/drawing/2014/main" id="{010C7A04-5A42-4E67-8EDD-C86EEEE31034}"/>
              </a:ext>
            </a:extLst>
          </p:cNvPr>
          <p:cNvCxnSpPr>
            <a:cxnSpLocks/>
            <a:stCxn id="29" idx="0"/>
            <a:endCxn id="26" idx="2"/>
          </p:cNvCxnSpPr>
          <p:nvPr/>
        </p:nvCxnSpPr>
        <p:spPr bwMode="gray">
          <a:xfrm flipH="1" flipV="1">
            <a:off x="8541599" y="3773378"/>
            <a:ext cx="1363907" cy="722128"/>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34" name="Oval 41">
            <a:extLst>
              <a:ext uri="{FF2B5EF4-FFF2-40B4-BE49-F238E27FC236}">
                <a16:creationId xmlns:a16="http://schemas.microsoft.com/office/drawing/2014/main" id="{C0A5B7ED-C433-4FBC-9353-E26780A4ED70}"/>
              </a:ext>
            </a:extLst>
          </p:cNvPr>
          <p:cNvSpPr>
            <a:spLocks noChangeAspect="1"/>
          </p:cNvSpPr>
          <p:nvPr/>
        </p:nvSpPr>
        <p:spPr bwMode="gray">
          <a:xfrm>
            <a:off x="7098061" y="4415875"/>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ndParaRPr>
          </a:p>
        </p:txBody>
      </p:sp>
      <p:sp>
        <p:nvSpPr>
          <p:cNvPr id="35" name="Oval 41">
            <a:extLst>
              <a:ext uri="{FF2B5EF4-FFF2-40B4-BE49-F238E27FC236}">
                <a16:creationId xmlns:a16="http://schemas.microsoft.com/office/drawing/2014/main" id="{89590951-5332-4AEF-9DBC-AA59C76DE18C}"/>
              </a:ext>
            </a:extLst>
          </p:cNvPr>
          <p:cNvSpPr>
            <a:spLocks noChangeAspect="1"/>
          </p:cNvSpPr>
          <p:nvPr/>
        </p:nvSpPr>
        <p:spPr bwMode="gray">
          <a:xfrm>
            <a:off x="9801614" y="4415875"/>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ndParaRPr>
          </a:p>
        </p:txBody>
      </p:sp>
      <p:sp>
        <p:nvSpPr>
          <p:cNvPr id="36" name="Oval 41">
            <a:extLst>
              <a:ext uri="{FF2B5EF4-FFF2-40B4-BE49-F238E27FC236}">
                <a16:creationId xmlns:a16="http://schemas.microsoft.com/office/drawing/2014/main" id="{DD0FD60B-19BE-4F00-9A30-D280196F9E33}"/>
              </a:ext>
            </a:extLst>
          </p:cNvPr>
          <p:cNvSpPr>
            <a:spLocks noChangeAspect="1"/>
          </p:cNvSpPr>
          <p:nvPr/>
        </p:nvSpPr>
        <p:spPr bwMode="gray">
          <a:xfrm>
            <a:off x="9746244" y="6130981"/>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ndParaRPr>
          </a:p>
        </p:txBody>
      </p:sp>
      <p:sp>
        <p:nvSpPr>
          <p:cNvPr id="37" name="TextBox 36">
            <a:extLst>
              <a:ext uri="{FF2B5EF4-FFF2-40B4-BE49-F238E27FC236}">
                <a16:creationId xmlns:a16="http://schemas.microsoft.com/office/drawing/2014/main" id="{C528C816-2BA1-4FB6-9316-7F9B460AA8EE}"/>
              </a:ext>
            </a:extLst>
          </p:cNvPr>
          <p:cNvSpPr txBox="1"/>
          <p:nvPr/>
        </p:nvSpPr>
        <p:spPr bwMode="gray">
          <a:xfrm>
            <a:off x="9952159" y="6072111"/>
            <a:ext cx="1645002" cy="276999"/>
          </a:xfrm>
          <a:prstGeom prst="rect">
            <a:avLst/>
          </a:prstGeom>
          <a:noFill/>
        </p:spPr>
        <p:txBody>
          <a:bodyPr wrap="square" rtlCol="0">
            <a:noAutofit/>
          </a:bodyPr>
          <a:lstStyle/>
          <a:p>
            <a:pPr fontAlgn="ctr"/>
            <a:r>
              <a:rPr lang="en-US" sz="1050" dirty="0">
                <a:latin typeface="Huawei Sans" panose="020C0503030203020204" pitchFamily="34" charset="0"/>
              </a:rPr>
              <a:t>IGMP-capable interface</a:t>
            </a:r>
          </a:p>
        </p:txBody>
      </p:sp>
      <p:sp>
        <p:nvSpPr>
          <p:cNvPr id="38" name="TextBox 37">
            <a:extLst>
              <a:ext uri="{FF2B5EF4-FFF2-40B4-BE49-F238E27FC236}">
                <a16:creationId xmlns:a16="http://schemas.microsoft.com/office/drawing/2014/main" id="{A01A2F33-41F1-4E8C-9E1D-14080760BBC2}"/>
              </a:ext>
            </a:extLst>
          </p:cNvPr>
          <p:cNvSpPr txBox="1"/>
          <p:nvPr/>
        </p:nvSpPr>
        <p:spPr bwMode="gray">
          <a:xfrm>
            <a:off x="6190381" y="4879978"/>
            <a:ext cx="1815360" cy="461665"/>
          </a:xfrm>
          <a:prstGeom prst="rect">
            <a:avLst/>
          </a:prstGeom>
          <a:noFill/>
        </p:spPr>
        <p:txBody>
          <a:bodyPr wrap="square" rtlCol="0">
            <a:noAutofit/>
          </a:bodyPr>
          <a:lstStyle/>
          <a:p>
            <a:pPr algn="ctr" fontAlgn="ctr"/>
            <a:r>
              <a:rPr lang="en-US" sz="1200" dirty="0">
                <a:latin typeface="Huawei Sans" panose="020C0503030203020204" pitchFamily="34" charset="0"/>
              </a:rPr>
              <a:t>Multicast group member 1 joins multicast group G1.</a:t>
            </a:r>
          </a:p>
          <a:p>
            <a:pPr algn="ctr" fontAlgn="ctr"/>
            <a:endParaRPr lang="en-US" sz="1200" dirty="0">
              <a:latin typeface="Huawei Sans" panose="020C0503030203020204" pitchFamily="34" charset="0"/>
            </a:endParaRPr>
          </a:p>
        </p:txBody>
      </p:sp>
      <p:sp>
        <p:nvSpPr>
          <p:cNvPr id="39" name="TextBox 38">
            <a:extLst>
              <a:ext uri="{FF2B5EF4-FFF2-40B4-BE49-F238E27FC236}">
                <a16:creationId xmlns:a16="http://schemas.microsoft.com/office/drawing/2014/main" id="{E9A2EDCC-9BE4-4695-AA92-3D1656B92A5F}"/>
              </a:ext>
            </a:extLst>
          </p:cNvPr>
          <p:cNvSpPr txBox="1"/>
          <p:nvPr/>
        </p:nvSpPr>
        <p:spPr bwMode="gray">
          <a:xfrm>
            <a:off x="8976015" y="4862707"/>
            <a:ext cx="1815360" cy="461665"/>
          </a:xfrm>
          <a:prstGeom prst="rect">
            <a:avLst/>
          </a:prstGeom>
          <a:noFill/>
        </p:spPr>
        <p:txBody>
          <a:bodyPr wrap="square" rtlCol="0">
            <a:noAutofit/>
          </a:bodyPr>
          <a:lstStyle/>
          <a:p>
            <a:pPr algn="ctr" fontAlgn="ctr"/>
            <a:r>
              <a:rPr lang="en-US" sz="1200">
                <a:latin typeface="Huawei Sans" panose="020C0503030203020204" pitchFamily="34" charset="0"/>
              </a:rPr>
              <a:t>Multicast group member 2 joins multicast group G2.</a:t>
            </a:r>
          </a:p>
          <a:p>
            <a:pPr algn="ctr" fontAlgn="ctr"/>
            <a:endParaRPr lang="en-US" sz="1200">
              <a:latin typeface="Huawei Sans" panose="020C0503030203020204" pitchFamily="34" charset="0"/>
            </a:endParaRPr>
          </a:p>
        </p:txBody>
      </p:sp>
      <p:cxnSp>
        <p:nvCxnSpPr>
          <p:cNvPr id="41" name="Straight Arrow Connector 40">
            <a:extLst>
              <a:ext uri="{FF2B5EF4-FFF2-40B4-BE49-F238E27FC236}">
                <a16:creationId xmlns:a16="http://schemas.microsoft.com/office/drawing/2014/main" id="{D31FFD75-74AD-4E69-BEFA-AC223EBAD10B}"/>
              </a:ext>
            </a:extLst>
          </p:cNvPr>
          <p:cNvCxnSpPr>
            <a:cxnSpLocks/>
          </p:cNvCxnSpPr>
          <p:nvPr/>
        </p:nvCxnSpPr>
        <p:spPr bwMode="gray">
          <a:xfrm flipV="1">
            <a:off x="7276450" y="3841017"/>
            <a:ext cx="925009" cy="485852"/>
          </a:xfrm>
          <a:prstGeom prst="straightConnector1">
            <a:avLst/>
          </a:prstGeom>
          <a:ln w="19050">
            <a:prstDash val="dash"/>
            <a:tailEnd type="triangle"/>
          </a:ln>
        </p:spPr>
        <p:style>
          <a:lnRef idx="1">
            <a:schemeClr val="accent1"/>
          </a:lnRef>
          <a:fillRef idx="0">
            <a:schemeClr val="accent1"/>
          </a:fillRef>
          <a:effectRef idx="0">
            <a:schemeClr val="accent1"/>
          </a:effectRef>
          <a:fontRef idx="minor">
            <a:schemeClr val="tx1"/>
          </a:fontRef>
        </p:style>
      </p:cxnSp>
      <p:cxnSp>
        <p:nvCxnSpPr>
          <p:cNvPr id="44" name="Straight Arrow Connector 43">
            <a:extLst>
              <a:ext uri="{FF2B5EF4-FFF2-40B4-BE49-F238E27FC236}">
                <a16:creationId xmlns:a16="http://schemas.microsoft.com/office/drawing/2014/main" id="{7CDF23AD-839B-4189-9D84-FEC4543AFAFB}"/>
              </a:ext>
            </a:extLst>
          </p:cNvPr>
          <p:cNvCxnSpPr>
            <a:cxnSpLocks/>
          </p:cNvCxnSpPr>
          <p:nvPr/>
        </p:nvCxnSpPr>
        <p:spPr bwMode="gray">
          <a:xfrm flipH="1" flipV="1">
            <a:off x="8900867" y="3850393"/>
            <a:ext cx="925009" cy="485852"/>
          </a:xfrm>
          <a:prstGeom prst="straightConnector1">
            <a:avLst/>
          </a:prstGeom>
          <a:ln w="19050">
            <a:prstDash val="dash"/>
            <a:tailEnd type="triangle"/>
          </a:ln>
        </p:spPr>
        <p:style>
          <a:lnRef idx="1">
            <a:schemeClr val="accent1"/>
          </a:lnRef>
          <a:fillRef idx="0">
            <a:schemeClr val="accent1"/>
          </a:fillRef>
          <a:effectRef idx="0">
            <a:schemeClr val="accent1"/>
          </a:effectRef>
          <a:fontRef idx="minor">
            <a:schemeClr val="tx1"/>
          </a:fontRef>
        </p:style>
      </p:cxnSp>
      <p:pic>
        <p:nvPicPr>
          <p:cNvPr id="46" name="Picture 2" descr="G:\做的项目\公共\扁平图标切换\更新2015_01_21\oss扁平图标库2015_01_21更新-04.png">
            <a:extLst>
              <a:ext uri="{FF2B5EF4-FFF2-40B4-BE49-F238E27FC236}">
                <a16:creationId xmlns:a16="http://schemas.microsoft.com/office/drawing/2014/main" id="{9E2228A3-9BE7-4009-8133-32923B1B3862}"/>
              </a:ext>
            </a:extLst>
          </p:cNvPr>
          <p:cNvPicPr>
            <a:picLocks noChangeArrowheads="1"/>
          </p:cNvPicPr>
          <p:nvPr/>
        </p:nvPicPr>
        <p:blipFill>
          <a:blip r:embed="rId4" cstate="print"/>
          <a:stretch>
            <a:fillRect/>
          </a:stretch>
        </p:blipFill>
        <p:spPr bwMode="gray">
          <a:xfrm>
            <a:off x="8999841" y="2410123"/>
            <a:ext cx="528117" cy="399259"/>
          </a:xfrm>
          <a:prstGeom prst="rect">
            <a:avLst/>
          </a:prstGeom>
          <a:noFill/>
        </p:spPr>
      </p:pic>
      <p:cxnSp>
        <p:nvCxnSpPr>
          <p:cNvPr id="5" name="Connector: Elbow 4">
            <a:extLst>
              <a:ext uri="{FF2B5EF4-FFF2-40B4-BE49-F238E27FC236}">
                <a16:creationId xmlns:a16="http://schemas.microsoft.com/office/drawing/2014/main" id="{FA96B74A-3195-4FDE-9806-08D27B9BFA4A}"/>
              </a:ext>
            </a:extLst>
          </p:cNvPr>
          <p:cNvCxnSpPr>
            <a:cxnSpLocks/>
            <a:stCxn id="27" idx="2"/>
            <a:endCxn id="26" idx="0"/>
          </p:cNvCxnSpPr>
          <p:nvPr/>
        </p:nvCxnSpPr>
        <p:spPr bwMode="gray">
          <a:xfrm rot="16200000" flipH="1">
            <a:off x="7937610" y="2727571"/>
            <a:ext cx="522178" cy="685799"/>
          </a:xfrm>
          <a:prstGeom prst="bentConnector3">
            <a:avLst/>
          </a:prstGeom>
          <a:ln w="19050"/>
        </p:spPr>
        <p:style>
          <a:lnRef idx="1">
            <a:schemeClr val="dk1"/>
          </a:lnRef>
          <a:fillRef idx="0">
            <a:schemeClr val="dk1"/>
          </a:fillRef>
          <a:effectRef idx="0">
            <a:schemeClr val="dk1"/>
          </a:effectRef>
          <a:fontRef idx="minor">
            <a:schemeClr val="tx1"/>
          </a:fontRef>
        </p:style>
      </p:cxnSp>
      <p:cxnSp>
        <p:nvCxnSpPr>
          <p:cNvPr id="47" name="Connector: Elbow 46">
            <a:extLst>
              <a:ext uri="{FF2B5EF4-FFF2-40B4-BE49-F238E27FC236}">
                <a16:creationId xmlns:a16="http://schemas.microsoft.com/office/drawing/2014/main" id="{B737D90E-FEE1-4DE4-A5BB-DF889DD82260}"/>
              </a:ext>
            </a:extLst>
          </p:cNvPr>
          <p:cNvCxnSpPr>
            <a:cxnSpLocks/>
            <a:stCxn id="46" idx="2"/>
            <a:endCxn id="26" idx="0"/>
          </p:cNvCxnSpPr>
          <p:nvPr/>
        </p:nvCxnSpPr>
        <p:spPr bwMode="gray">
          <a:xfrm rot="5400000">
            <a:off x="8641661" y="2709321"/>
            <a:ext cx="522178" cy="722301"/>
          </a:xfrm>
          <a:prstGeom prst="bentConnector3">
            <a:avLst/>
          </a:prstGeom>
          <a:ln w="19050"/>
        </p:spPr>
        <p:style>
          <a:lnRef idx="1">
            <a:schemeClr val="dk1"/>
          </a:lnRef>
          <a:fillRef idx="0">
            <a:schemeClr val="dk1"/>
          </a:fillRef>
          <a:effectRef idx="0">
            <a:schemeClr val="dk1"/>
          </a:effectRef>
          <a:fontRef idx="minor">
            <a:schemeClr val="tx1"/>
          </a:fontRef>
        </p:style>
      </p:cxnSp>
      <p:sp>
        <p:nvSpPr>
          <p:cNvPr id="33" name="Oval 41">
            <a:extLst>
              <a:ext uri="{FF2B5EF4-FFF2-40B4-BE49-F238E27FC236}">
                <a16:creationId xmlns:a16="http://schemas.microsoft.com/office/drawing/2014/main" id="{89553CD1-99AD-4917-A442-A397E6F5A97F}"/>
              </a:ext>
            </a:extLst>
          </p:cNvPr>
          <p:cNvSpPr>
            <a:spLocks noChangeAspect="1"/>
          </p:cNvSpPr>
          <p:nvPr/>
        </p:nvSpPr>
        <p:spPr bwMode="gray">
          <a:xfrm>
            <a:off x="7776168" y="2706526"/>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ndParaRPr>
          </a:p>
        </p:txBody>
      </p:sp>
      <p:sp>
        <p:nvSpPr>
          <p:cNvPr id="48" name="Oval 41">
            <a:extLst>
              <a:ext uri="{FF2B5EF4-FFF2-40B4-BE49-F238E27FC236}">
                <a16:creationId xmlns:a16="http://schemas.microsoft.com/office/drawing/2014/main" id="{97F57FEB-BB87-4ED8-B033-F8831348C1ED}"/>
              </a:ext>
            </a:extLst>
          </p:cNvPr>
          <p:cNvSpPr>
            <a:spLocks noChangeAspect="1"/>
          </p:cNvSpPr>
          <p:nvPr/>
        </p:nvSpPr>
        <p:spPr bwMode="gray">
          <a:xfrm>
            <a:off x="9187227" y="2729751"/>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ndParaRPr>
          </a:p>
        </p:txBody>
      </p:sp>
      <p:sp>
        <p:nvSpPr>
          <p:cNvPr id="49" name="TextBox 48">
            <a:extLst>
              <a:ext uri="{FF2B5EF4-FFF2-40B4-BE49-F238E27FC236}">
                <a16:creationId xmlns:a16="http://schemas.microsoft.com/office/drawing/2014/main" id="{3A46F096-81EB-4FD2-AB77-635397570F28}"/>
              </a:ext>
            </a:extLst>
          </p:cNvPr>
          <p:cNvSpPr txBox="1"/>
          <p:nvPr/>
        </p:nvSpPr>
        <p:spPr bwMode="gray">
          <a:xfrm>
            <a:off x="6328122" y="2490561"/>
            <a:ext cx="1363906" cy="286657"/>
          </a:xfrm>
          <a:prstGeom prst="rect">
            <a:avLst/>
          </a:prstGeom>
          <a:noFill/>
        </p:spPr>
        <p:txBody>
          <a:bodyPr wrap="square" rtlCol="0">
            <a:noAutofit/>
          </a:bodyPr>
          <a:lstStyle/>
          <a:p>
            <a:pPr algn="ctr" fontAlgn="ctr"/>
            <a:r>
              <a:rPr lang="en-US" sz="1200" dirty="0">
                <a:latin typeface="Huawei Sans" panose="020C0503030203020204" pitchFamily="34" charset="0"/>
              </a:rPr>
              <a:t>IGMP </a:t>
            </a:r>
            <a:r>
              <a:rPr lang="en-US" sz="1200" dirty="0" err="1">
                <a:latin typeface="Huawei Sans" panose="020C0503030203020204" pitchFamily="34" charset="0"/>
              </a:rPr>
              <a:t>querier</a:t>
            </a:r>
            <a:endParaRPr lang="en-US" sz="1200" dirty="0">
              <a:latin typeface="Huawei Sans" panose="020C0503030203020204" pitchFamily="34" charset="0"/>
            </a:endParaRPr>
          </a:p>
        </p:txBody>
      </p:sp>
      <p:cxnSp>
        <p:nvCxnSpPr>
          <p:cNvPr id="50" name="Straight Arrow Connector 49">
            <a:extLst>
              <a:ext uri="{FF2B5EF4-FFF2-40B4-BE49-F238E27FC236}">
                <a16:creationId xmlns:a16="http://schemas.microsoft.com/office/drawing/2014/main" id="{529845C2-4DB1-48CC-823E-FF993B78A60C}"/>
              </a:ext>
            </a:extLst>
          </p:cNvPr>
          <p:cNvCxnSpPr>
            <a:cxnSpLocks/>
          </p:cNvCxnSpPr>
          <p:nvPr/>
        </p:nvCxnSpPr>
        <p:spPr bwMode="gray">
          <a:xfrm>
            <a:off x="7773212" y="2933426"/>
            <a:ext cx="0" cy="487615"/>
          </a:xfrm>
          <a:prstGeom prst="straightConnector1">
            <a:avLst/>
          </a:prstGeom>
          <a:ln w="19050">
            <a:solidFill>
              <a:srgbClr val="EC7061"/>
            </a:solidFill>
            <a:tailEnd type="triangle"/>
          </a:ln>
        </p:spPr>
        <p:style>
          <a:lnRef idx="1">
            <a:schemeClr val="accent1"/>
          </a:lnRef>
          <a:fillRef idx="0">
            <a:schemeClr val="accent1"/>
          </a:fillRef>
          <a:effectRef idx="0">
            <a:schemeClr val="accent1"/>
          </a:effectRef>
          <a:fontRef idx="minor">
            <a:schemeClr val="tx1"/>
          </a:fontRef>
        </p:style>
      </p:cxnSp>
      <p:sp>
        <p:nvSpPr>
          <p:cNvPr id="52" name="TextBox 120">
            <a:extLst>
              <a:ext uri="{FF2B5EF4-FFF2-40B4-BE49-F238E27FC236}">
                <a16:creationId xmlns:a16="http://schemas.microsoft.com/office/drawing/2014/main" id="{A009D96B-584E-4D7D-8953-8EF728AF0E6D}"/>
              </a:ext>
            </a:extLst>
          </p:cNvPr>
          <p:cNvSpPr txBox="1"/>
          <p:nvPr/>
        </p:nvSpPr>
        <p:spPr bwMode="gray">
          <a:xfrm rot="19945800">
            <a:off x="7137881" y="3830198"/>
            <a:ext cx="783061" cy="287715"/>
          </a:xfrm>
          <a:prstGeom prst="roundRect">
            <a:avLst>
              <a:gd name="adj" fmla="val 6721"/>
            </a:avLst>
          </a:prstGeom>
          <a:solidFill>
            <a:srgbClr val="00B0F0"/>
          </a:solidFill>
          <a:ln w="12700">
            <a:solidFill>
              <a:srgbClr val="00B0F0"/>
            </a:solidFill>
          </a:ln>
        </p:spPr>
        <p:txBody>
          <a:bodyPr wrap="square" rtlCol="0" anchor="ctr">
            <a:noAutofit/>
          </a:bodyPr>
          <a:lstStyle/>
          <a:p>
            <a:pPr algn="ctr" fontAlgn="ctr"/>
            <a:r>
              <a:rPr 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Report</a:t>
            </a:r>
          </a:p>
        </p:txBody>
      </p:sp>
      <p:sp>
        <p:nvSpPr>
          <p:cNvPr id="53" name="TextBox 120">
            <a:extLst>
              <a:ext uri="{FF2B5EF4-FFF2-40B4-BE49-F238E27FC236}">
                <a16:creationId xmlns:a16="http://schemas.microsoft.com/office/drawing/2014/main" id="{42B4AA04-7994-4FE1-B096-A357BB5F0EAC}"/>
              </a:ext>
            </a:extLst>
          </p:cNvPr>
          <p:cNvSpPr txBox="1"/>
          <p:nvPr/>
        </p:nvSpPr>
        <p:spPr bwMode="gray">
          <a:xfrm rot="1654200" flipH="1">
            <a:off x="9192990" y="3842433"/>
            <a:ext cx="783061" cy="287715"/>
          </a:xfrm>
          <a:prstGeom prst="roundRect">
            <a:avLst>
              <a:gd name="adj" fmla="val 6721"/>
            </a:avLst>
          </a:prstGeom>
          <a:solidFill>
            <a:srgbClr val="00B0F0"/>
          </a:solidFill>
          <a:ln w="12700">
            <a:solidFill>
              <a:srgbClr val="00B0F0"/>
            </a:solidFill>
          </a:ln>
        </p:spPr>
        <p:txBody>
          <a:bodyPr wrap="square" rtlCol="0" anchor="ctr">
            <a:noAutofit/>
          </a:bodyPr>
          <a:lstStyle/>
          <a:p>
            <a:pPr algn="ctr" fontAlgn="ctr"/>
            <a:r>
              <a:rPr 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Report</a:t>
            </a:r>
          </a:p>
        </p:txBody>
      </p:sp>
      <p:sp>
        <p:nvSpPr>
          <p:cNvPr id="54" name="TextBox 120">
            <a:extLst>
              <a:ext uri="{FF2B5EF4-FFF2-40B4-BE49-F238E27FC236}">
                <a16:creationId xmlns:a16="http://schemas.microsoft.com/office/drawing/2014/main" id="{2F0A3047-650A-4D7F-8C3A-5DE3FA4FC94C}"/>
              </a:ext>
            </a:extLst>
          </p:cNvPr>
          <p:cNvSpPr txBox="1"/>
          <p:nvPr/>
        </p:nvSpPr>
        <p:spPr bwMode="gray">
          <a:xfrm flipH="1">
            <a:off x="6416108" y="2999284"/>
            <a:ext cx="1285914" cy="287715"/>
          </a:xfrm>
          <a:prstGeom prst="roundRect">
            <a:avLst>
              <a:gd name="adj" fmla="val 6721"/>
            </a:avLst>
          </a:prstGeom>
          <a:solidFill>
            <a:srgbClr val="EC7061"/>
          </a:solidFill>
          <a:ln w="12700">
            <a:solidFill>
              <a:srgbClr val="EC7061"/>
            </a:solidFill>
          </a:ln>
        </p:spPr>
        <p:txBody>
          <a:bodyPr wrap="square" rtlCol="0" anchor="ctr">
            <a:noAutofit/>
          </a:bodyPr>
          <a:lstStyle/>
          <a:p>
            <a:pPr algn="ctr" fontAlgn="ctr"/>
            <a:r>
              <a:rPr 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General Query</a:t>
            </a:r>
          </a:p>
        </p:txBody>
      </p:sp>
      <p:cxnSp>
        <p:nvCxnSpPr>
          <p:cNvPr id="40" name="Straight Arrow Connector 39">
            <a:extLst>
              <a:ext uri="{FF2B5EF4-FFF2-40B4-BE49-F238E27FC236}">
                <a16:creationId xmlns:a16="http://schemas.microsoft.com/office/drawing/2014/main" id="{6CD0A5FA-57BE-42D1-884D-DDD95683E26C}"/>
              </a:ext>
            </a:extLst>
          </p:cNvPr>
          <p:cNvCxnSpPr>
            <a:cxnSpLocks/>
          </p:cNvCxnSpPr>
          <p:nvPr/>
        </p:nvCxnSpPr>
        <p:spPr bwMode="gray">
          <a:xfrm>
            <a:off x="9181809" y="5933612"/>
            <a:ext cx="779066" cy="0"/>
          </a:xfrm>
          <a:prstGeom prst="straightConnector1">
            <a:avLst/>
          </a:prstGeom>
          <a:ln w="19050">
            <a:prstDash val="dash"/>
            <a:tailEnd type="triangle"/>
          </a:ln>
        </p:spPr>
        <p:style>
          <a:lnRef idx="1">
            <a:schemeClr val="accent1"/>
          </a:lnRef>
          <a:fillRef idx="0">
            <a:schemeClr val="accent1"/>
          </a:fillRef>
          <a:effectRef idx="0">
            <a:schemeClr val="accent1"/>
          </a:effectRef>
          <a:fontRef idx="minor">
            <a:schemeClr val="tx1"/>
          </a:fontRef>
        </p:style>
      </p:cxnSp>
      <p:sp>
        <p:nvSpPr>
          <p:cNvPr id="42" name="TextBox 41">
            <a:extLst>
              <a:ext uri="{FF2B5EF4-FFF2-40B4-BE49-F238E27FC236}">
                <a16:creationId xmlns:a16="http://schemas.microsoft.com/office/drawing/2014/main" id="{00B24282-56C1-42A2-9623-E1A58DB90710}"/>
              </a:ext>
            </a:extLst>
          </p:cNvPr>
          <p:cNvSpPr txBox="1"/>
          <p:nvPr/>
        </p:nvSpPr>
        <p:spPr bwMode="gray">
          <a:xfrm>
            <a:off x="9934771" y="5795112"/>
            <a:ext cx="1569660" cy="276999"/>
          </a:xfrm>
          <a:prstGeom prst="rect">
            <a:avLst/>
          </a:prstGeom>
          <a:noFill/>
        </p:spPr>
        <p:txBody>
          <a:bodyPr wrap="square" rtlCol="0">
            <a:noAutofit/>
          </a:bodyPr>
          <a:lstStyle/>
          <a:p>
            <a:pPr fontAlgn="ctr"/>
            <a:r>
              <a:rPr lang="en-US" sz="1050">
                <a:latin typeface="Huawei Sans" panose="020C0503030203020204" pitchFamily="34" charset="0"/>
              </a:rPr>
              <a:t>Report message</a:t>
            </a:r>
          </a:p>
        </p:txBody>
      </p:sp>
      <p:cxnSp>
        <p:nvCxnSpPr>
          <p:cNvPr id="43" name="Straight Arrow Connector 42">
            <a:extLst>
              <a:ext uri="{FF2B5EF4-FFF2-40B4-BE49-F238E27FC236}">
                <a16:creationId xmlns:a16="http://schemas.microsoft.com/office/drawing/2014/main" id="{7814D9F5-6E88-45BA-9043-5D0B9FDDA79B}"/>
              </a:ext>
            </a:extLst>
          </p:cNvPr>
          <p:cNvCxnSpPr>
            <a:cxnSpLocks/>
          </p:cNvCxnSpPr>
          <p:nvPr/>
        </p:nvCxnSpPr>
        <p:spPr bwMode="gray">
          <a:xfrm>
            <a:off x="9181809" y="5656759"/>
            <a:ext cx="779066" cy="0"/>
          </a:xfrm>
          <a:prstGeom prst="straightConnector1">
            <a:avLst/>
          </a:prstGeom>
          <a:ln w="19050">
            <a:solidFill>
              <a:srgbClr val="EC7061"/>
            </a:solidFill>
            <a:tailEnd type="triangle"/>
          </a:ln>
        </p:spPr>
        <p:style>
          <a:lnRef idx="1">
            <a:schemeClr val="accent1"/>
          </a:lnRef>
          <a:fillRef idx="0">
            <a:schemeClr val="accent1"/>
          </a:fillRef>
          <a:effectRef idx="0">
            <a:schemeClr val="accent1"/>
          </a:effectRef>
          <a:fontRef idx="minor">
            <a:schemeClr val="tx1"/>
          </a:fontRef>
        </p:style>
      </p:cxnSp>
      <p:sp>
        <p:nvSpPr>
          <p:cNvPr id="45" name="TextBox 44">
            <a:extLst>
              <a:ext uri="{FF2B5EF4-FFF2-40B4-BE49-F238E27FC236}">
                <a16:creationId xmlns:a16="http://schemas.microsoft.com/office/drawing/2014/main" id="{923F2C7D-9B18-4DA4-9836-F53C2E9DF8BD}"/>
              </a:ext>
            </a:extLst>
          </p:cNvPr>
          <p:cNvSpPr txBox="1"/>
          <p:nvPr/>
        </p:nvSpPr>
        <p:spPr bwMode="gray">
          <a:xfrm>
            <a:off x="9916602" y="5525151"/>
            <a:ext cx="1914614" cy="276999"/>
          </a:xfrm>
          <a:prstGeom prst="rect">
            <a:avLst/>
          </a:prstGeom>
          <a:noFill/>
        </p:spPr>
        <p:txBody>
          <a:bodyPr wrap="square" rtlCol="0">
            <a:noAutofit/>
          </a:bodyPr>
          <a:lstStyle/>
          <a:p>
            <a:pPr fontAlgn="ctr"/>
            <a:r>
              <a:rPr lang="en-US" sz="1050" dirty="0">
                <a:latin typeface="Huawei Sans" panose="020C0503030203020204" pitchFamily="34" charset="0"/>
              </a:rPr>
              <a:t>General Query message</a:t>
            </a:r>
          </a:p>
        </p:txBody>
      </p:sp>
    </p:spTree>
    <p:extLst>
      <p:ext uri="{BB962C8B-B14F-4D97-AF65-F5344CB8AC3E}">
        <p14:creationId xmlns:p14="http://schemas.microsoft.com/office/powerpoint/2010/main" val="418952374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wrap="square">
            <a:noAutofit/>
          </a:bodyPr>
          <a:lstStyle/>
          <a:p>
            <a:pPr fontAlgn="ctr">
              <a:lnSpc>
                <a:spcPct val="126000"/>
              </a:lnSpc>
            </a:pPr>
            <a:r>
              <a:rPr lang="en-US" sz="1800" dirty="0">
                <a:latin typeface="Huawei Sans" panose="020C0503030203020204" pitchFamily="34" charset="0"/>
              </a:rPr>
              <a:t>Both IGMPv1 General Query messages and Report messages are multicast messages with the </a:t>
            </a:r>
            <a:r>
              <a:rPr lang="en-US" sz="1800" b="1" dirty="0">
                <a:solidFill>
                  <a:srgbClr val="EC7061"/>
                </a:solidFill>
                <a:latin typeface="Huawei Sans" panose="020C0503030203020204" pitchFamily="34" charset="0"/>
              </a:rPr>
              <a:t>destination address 224.0.0.1</a:t>
            </a:r>
            <a:r>
              <a:rPr lang="en-US" sz="1800" dirty="0">
                <a:latin typeface="Huawei Sans" panose="020C0503030203020204" pitchFamily="34" charset="0"/>
              </a:rPr>
              <a:t>.</a:t>
            </a:r>
          </a:p>
          <a:p>
            <a:pPr fontAlgn="ctr">
              <a:lnSpc>
                <a:spcPct val="126000"/>
              </a:lnSpc>
            </a:pPr>
            <a:r>
              <a:rPr lang="en-US" sz="1800" dirty="0">
                <a:latin typeface="Huawei Sans" panose="020C0503030203020204" pitchFamily="34" charset="0"/>
              </a:rPr>
              <a:t>IGMPv1 General Query messages are similar to Report messages in format, including three major fields: Version, Type, and Group Address.</a:t>
            </a:r>
          </a:p>
        </p:txBody>
      </p:sp>
      <p:sp>
        <p:nvSpPr>
          <p:cNvPr id="2" name="标题 1"/>
          <p:cNvSpPr>
            <a:spLocks noGrp="1"/>
          </p:cNvSpPr>
          <p:nvPr>
            <p:ph type="title"/>
          </p:nvPr>
        </p:nvSpPr>
        <p:spPr bwMode="gray"/>
        <p:txBody>
          <a:bodyPr wrap="square">
            <a:noAutofit/>
          </a:bodyPr>
          <a:lstStyle/>
          <a:p>
            <a:pPr fontAlgn="ctr"/>
            <a:r>
              <a:rPr lang="en-US">
                <a:latin typeface="Huawei Sans" panose="020C0503030203020204" pitchFamily="34" charset="0"/>
              </a:rPr>
              <a:t>IGMPv1 Message Format</a:t>
            </a:r>
          </a:p>
        </p:txBody>
      </p:sp>
      <p:graphicFrame>
        <p:nvGraphicFramePr>
          <p:cNvPr id="19" name="表格 18"/>
          <p:cNvGraphicFramePr>
            <a:graphicFrameLocks noGrp="1" noChangeAspect="1"/>
          </p:cNvGraphicFramePr>
          <p:nvPr>
            <p:extLst>
              <p:ext uri="{D42A27DB-BD31-4B8C-83A1-F6EECF244321}">
                <p14:modId xmlns:p14="http://schemas.microsoft.com/office/powerpoint/2010/main" val="3868481159"/>
              </p:ext>
            </p:extLst>
          </p:nvPr>
        </p:nvGraphicFramePr>
        <p:xfrm>
          <a:off x="3128515" y="3050130"/>
          <a:ext cx="5934969" cy="824358"/>
        </p:xfrm>
        <a:graphic>
          <a:graphicData uri="http://schemas.openxmlformats.org/drawingml/2006/table">
            <a:tbl>
              <a:tblPr firstRow="1" bandRow="1">
                <a:tableStyleId>{5940675A-B579-460E-94D1-54222C63F5DA}</a:tableStyleId>
              </a:tblPr>
              <a:tblGrid>
                <a:gridCol w="796492">
                  <a:extLst>
                    <a:ext uri="{9D8B030D-6E8A-4147-A177-3AD203B41FA5}">
                      <a16:colId xmlns:a16="http://schemas.microsoft.com/office/drawing/2014/main" val="20000"/>
                    </a:ext>
                  </a:extLst>
                </a:gridCol>
                <a:gridCol w="830242">
                  <a:extLst>
                    <a:ext uri="{9D8B030D-6E8A-4147-A177-3AD203B41FA5}">
                      <a16:colId xmlns:a16="http://schemas.microsoft.com/office/drawing/2014/main" val="20001"/>
                    </a:ext>
                  </a:extLst>
                </a:gridCol>
                <a:gridCol w="1327267">
                  <a:extLst>
                    <a:ext uri="{9D8B030D-6E8A-4147-A177-3AD203B41FA5}">
                      <a16:colId xmlns:a16="http://schemas.microsoft.com/office/drawing/2014/main" val="20002"/>
                    </a:ext>
                  </a:extLst>
                </a:gridCol>
                <a:gridCol w="2980968">
                  <a:extLst>
                    <a:ext uri="{9D8B030D-6E8A-4147-A177-3AD203B41FA5}">
                      <a16:colId xmlns:a16="http://schemas.microsoft.com/office/drawing/2014/main" val="20003"/>
                    </a:ext>
                  </a:extLst>
                </a:gridCol>
              </a:tblGrid>
              <a:tr h="412002">
                <a:tc>
                  <a:txBody>
                    <a:bodyPr/>
                    <a:lstStyle/>
                    <a:p>
                      <a:pPr algn="ctr" fontAlgn="ctr"/>
                      <a:r>
                        <a:rPr lang="en-US" sz="1400">
                          <a:latin typeface="Huawei Sans" panose="020C0503030203020204" pitchFamily="34" charset="0"/>
                        </a:rPr>
                        <a:t>Version</a:t>
                      </a:r>
                    </a:p>
                  </a:txBody>
                  <a:tcPr anchor="ct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solidFill>
                      <a:srgbClr val="99DFF9"/>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1400">
                          <a:latin typeface="Huawei Sans" panose="020C0503030203020204" pitchFamily="34" charset="0"/>
                        </a:rPr>
                        <a:t>Type</a:t>
                      </a:r>
                    </a:p>
                  </a:txBody>
                  <a:tcPr anchor="ct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solidFill>
                      <a:srgbClr val="99DFF9"/>
                    </a:solidFill>
                  </a:tcPr>
                </a:tc>
                <a:tc>
                  <a:txBody>
                    <a:bodyPr/>
                    <a:lstStyle/>
                    <a:p>
                      <a:pPr algn="ctr" fontAlgn="ctr"/>
                      <a:r>
                        <a:rPr lang="en-US" sz="1400">
                          <a:latin typeface="Huawei Sans" panose="020C0503030203020204" pitchFamily="34" charset="0"/>
                        </a:rPr>
                        <a:t>Unused</a:t>
                      </a:r>
                    </a:p>
                  </a:txBody>
                  <a:tcPr anchor="ct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solidFill>
                      <a:srgbClr val="F4FBFE"/>
                    </a:solidFill>
                  </a:tcPr>
                </a:tc>
                <a:tc>
                  <a:txBody>
                    <a:bodyPr/>
                    <a:lstStyle/>
                    <a:p>
                      <a:pPr algn="ctr" fontAlgn="ctr"/>
                      <a:r>
                        <a:rPr lang="en-US" sz="1400">
                          <a:latin typeface="Huawei Sans" panose="020C0503030203020204" pitchFamily="34" charset="0"/>
                        </a:rPr>
                        <a:t>Checksum</a:t>
                      </a:r>
                    </a:p>
                  </a:txBody>
                  <a:tcPr anchor="ct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solidFill>
                      <a:srgbClr val="F4FBFE"/>
                    </a:solidFill>
                  </a:tcPr>
                </a:tc>
                <a:extLst>
                  <a:ext uri="{0D108BD9-81ED-4DB2-BD59-A6C34878D82A}">
                    <a16:rowId xmlns:a16="http://schemas.microsoft.com/office/drawing/2014/main" val="10000"/>
                  </a:ext>
                </a:extLst>
              </a:tr>
              <a:tr h="412356">
                <a:tc gridSpan="4">
                  <a:txBody>
                    <a:bodyPr/>
                    <a:lstStyle/>
                    <a:p>
                      <a:pPr algn="ctr" fontAlgn="ctr"/>
                      <a:r>
                        <a:rPr lang="en-US" sz="1400">
                          <a:latin typeface="Huawei Sans" panose="020C0503030203020204" pitchFamily="34" charset="0"/>
                        </a:rPr>
                        <a:t>Group</a:t>
                      </a:r>
                      <a:r>
                        <a:rPr lang="en-US" sz="1400" baseline="0">
                          <a:latin typeface="Huawei Sans" panose="020C0503030203020204" pitchFamily="34" charset="0"/>
                        </a:rPr>
                        <a:t> Address</a:t>
                      </a:r>
                    </a:p>
                  </a:txBody>
                  <a:tcPr anchor="ct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solidFill>
                      <a:srgbClr val="99DFF9"/>
                    </a:solidFill>
                  </a:tcPr>
                </a:tc>
                <a:tc hMerge="1">
                  <a:txBody>
                    <a:bodyPr/>
                    <a:lstStyle/>
                    <a:p>
                      <a:endParaRPr lang="zh-CN" altLang="en-US"/>
                    </a:p>
                  </a:txBody>
                  <a:tcPr/>
                </a:tc>
                <a:tc hMerge="1">
                  <a:txBody>
                    <a:bodyPr/>
                    <a:lstStyle/>
                    <a:p>
                      <a:endParaRPr lang="zh-CN" altLang="en-US" sz="1400" dirty="0"/>
                    </a:p>
                  </a:txBody>
                  <a:tcPr/>
                </a:tc>
                <a:tc hMerge="1">
                  <a:txBody>
                    <a:bodyPr/>
                    <a:lstStyle/>
                    <a:p>
                      <a:endParaRPr lang="zh-CN" altLang="en-US" sz="1400" dirty="0"/>
                    </a:p>
                  </a:txBody>
                  <a:tcPr/>
                </a:tc>
                <a:extLst>
                  <a:ext uri="{0D108BD9-81ED-4DB2-BD59-A6C34878D82A}">
                    <a16:rowId xmlns:a16="http://schemas.microsoft.com/office/drawing/2014/main" val="10001"/>
                  </a:ext>
                </a:extLst>
              </a:tr>
            </a:tbl>
          </a:graphicData>
        </a:graphic>
      </p:graphicFrame>
      <p:sp>
        <p:nvSpPr>
          <p:cNvPr id="21" name="文本框 20"/>
          <p:cNvSpPr txBox="1"/>
          <p:nvPr/>
        </p:nvSpPr>
        <p:spPr bwMode="gray">
          <a:xfrm>
            <a:off x="2931865" y="2701964"/>
            <a:ext cx="447056" cy="348166"/>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b="1">
                <a:solidFill>
                  <a:srgbClr val="000000"/>
                </a:solidFill>
                <a:latin typeface="Huawei Sans" panose="020C0503030203020204" pitchFamily="34" charset="0"/>
                <a:ea typeface="+mn-ea"/>
                <a:cs typeface="Arial" pitchFamily="34" charset="0"/>
              </a:rPr>
              <a:t>0</a:t>
            </a:r>
          </a:p>
        </p:txBody>
      </p:sp>
      <p:sp>
        <p:nvSpPr>
          <p:cNvPr id="22" name="文本框 21"/>
          <p:cNvSpPr txBox="1"/>
          <p:nvPr/>
        </p:nvSpPr>
        <p:spPr bwMode="gray">
          <a:xfrm>
            <a:off x="5791673" y="2701964"/>
            <a:ext cx="610110" cy="348166"/>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b="1">
                <a:solidFill>
                  <a:srgbClr val="000000"/>
                </a:solidFill>
                <a:latin typeface="Huawei Sans" panose="020C0503030203020204" pitchFamily="34" charset="0"/>
                <a:ea typeface="+mn-ea"/>
                <a:cs typeface="Arial" pitchFamily="34" charset="0"/>
              </a:rPr>
              <a:t>15</a:t>
            </a:r>
          </a:p>
        </p:txBody>
      </p:sp>
      <p:sp>
        <p:nvSpPr>
          <p:cNvPr id="23" name="文本框 22"/>
          <p:cNvSpPr txBox="1"/>
          <p:nvPr/>
        </p:nvSpPr>
        <p:spPr bwMode="gray">
          <a:xfrm>
            <a:off x="8839956" y="2707811"/>
            <a:ext cx="447056" cy="348166"/>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b="1">
                <a:solidFill>
                  <a:srgbClr val="000000"/>
                </a:solidFill>
                <a:latin typeface="Huawei Sans" panose="020C0503030203020204" pitchFamily="34" charset="0"/>
                <a:ea typeface="+mn-ea"/>
                <a:cs typeface="Arial" pitchFamily="34" charset="0"/>
              </a:rPr>
              <a:t>31</a:t>
            </a:r>
          </a:p>
        </p:txBody>
      </p:sp>
      <p:sp>
        <p:nvSpPr>
          <p:cNvPr id="24" name="文本框 23"/>
          <p:cNvSpPr txBox="1"/>
          <p:nvPr/>
        </p:nvSpPr>
        <p:spPr bwMode="gray">
          <a:xfrm>
            <a:off x="4542165" y="2701964"/>
            <a:ext cx="447056" cy="348166"/>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b="1">
                <a:solidFill>
                  <a:srgbClr val="000000"/>
                </a:solidFill>
                <a:latin typeface="Huawei Sans" panose="020C0503030203020204" pitchFamily="34" charset="0"/>
                <a:ea typeface="+mn-ea"/>
                <a:cs typeface="Arial" pitchFamily="34" charset="0"/>
              </a:rPr>
              <a:t>7</a:t>
            </a:r>
          </a:p>
        </p:txBody>
      </p:sp>
      <p:sp>
        <p:nvSpPr>
          <p:cNvPr id="11" name="文本框 10"/>
          <p:cNvSpPr txBox="1"/>
          <p:nvPr/>
        </p:nvSpPr>
        <p:spPr bwMode="gray">
          <a:xfrm>
            <a:off x="3693883" y="2701964"/>
            <a:ext cx="447056" cy="316392"/>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b="1">
                <a:solidFill>
                  <a:srgbClr val="000000"/>
                </a:solidFill>
                <a:latin typeface="Huawei Sans" panose="020C0503030203020204" pitchFamily="34" charset="0"/>
                <a:cs typeface="Arial" pitchFamily="34" charset="0"/>
              </a:rPr>
              <a:t>3</a:t>
            </a:r>
          </a:p>
        </p:txBody>
      </p:sp>
      <p:grpSp>
        <p:nvGrpSpPr>
          <p:cNvPr id="15" name="Group 14">
            <a:extLst>
              <a:ext uri="{FF2B5EF4-FFF2-40B4-BE49-F238E27FC236}">
                <a16:creationId xmlns:a16="http://schemas.microsoft.com/office/drawing/2014/main" id="{1098D7F8-F74F-48D4-A06E-79E7316EC4A9}"/>
              </a:ext>
            </a:extLst>
          </p:cNvPr>
          <p:cNvGrpSpPr/>
          <p:nvPr/>
        </p:nvGrpSpPr>
        <p:grpSpPr bwMode="gray">
          <a:xfrm>
            <a:off x="7428148" y="71577"/>
            <a:ext cx="4472949" cy="213120"/>
            <a:chOff x="7788188" y="106136"/>
            <a:chExt cx="4472949" cy="213120"/>
          </a:xfrm>
        </p:grpSpPr>
        <p:sp>
          <p:nvSpPr>
            <p:cNvPr id="16" name="五边形 24">
              <a:extLst>
                <a:ext uri="{FF2B5EF4-FFF2-40B4-BE49-F238E27FC236}">
                  <a16:creationId xmlns:a16="http://schemas.microsoft.com/office/drawing/2014/main" id="{F54B5DB1-4778-4CF7-8A3E-5DD3729D4E8C}"/>
                </a:ext>
              </a:extLst>
            </p:cNvPr>
            <p:cNvSpPr/>
            <p:nvPr/>
          </p:nvSpPr>
          <p:spPr bwMode="gray">
            <a:xfrm>
              <a:off x="7788188" y="106136"/>
              <a:ext cx="1526032" cy="213120"/>
            </a:xfrm>
            <a:prstGeom prst="homePlate">
              <a:avLst/>
            </a:prstGeom>
            <a:solidFill>
              <a:srgbClr val="00B0F0"/>
            </a:solidFill>
            <a:ln w="9525" cap="flat" cmpd="sng" algn="ctr">
              <a:solidFill>
                <a:srgbClr val="00B0F0"/>
              </a:solid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spcBef>
                  <a:spcPts val="0"/>
                </a:spcBef>
              </a:pPr>
              <a:r>
                <a:rPr lang="en-US" sz="1200" b="1">
                  <a:solidFill>
                    <a:schemeClr val="bg1"/>
                  </a:solidFill>
                  <a:latin typeface="Huawei Sans" panose="020C0503030203020204" pitchFamily="34" charset="0"/>
                  <a:ea typeface="方正兰亭黑简体" panose="02000000000000000000" pitchFamily="2" charset="-122"/>
                </a:rPr>
                <a:t>IGMPv1</a:t>
              </a:r>
            </a:p>
          </p:txBody>
        </p:sp>
        <p:sp>
          <p:nvSpPr>
            <p:cNvPr id="17" name="燕尾形 25">
              <a:extLst>
                <a:ext uri="{FF2B5EF4-FFF2-40B4-BE49-F238E27FC236}">
                  <a16:creationId xmlns:a16="http://schemas.microsoft.com/office/drawing/2014/main" id="{34E42AA8-BD25-473B-B63B-A3BC46401796}"/>
                </a:ext>
              </a:extLst>
            </p:cNvPr>
            <p:cNvSpPr/>
            <p:nvPr/>
          </p:nvSpPr>
          <p:spPr bwMode="gray">
            <a:xfrm>
              <a:off x="9253201" y="106136"/>
              <a:ext cx="1538223" cy="211431"/>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spcBef>
                  <a:spcPts val="0"/>
                </a:spcBef>
              </a:pPr>
              <a:r>
                <a:rPr lang="en-US" sz="1200">
                  <a:latin typeface="Huawei Sans" panose="020C0503030203020204" pitchFamily="34" charset="0"/>
                  <a:ea typeface="方正兰亭黑简体" panose="02000000000000000000" pitchFamily="2" charset="-122"/>
                </a:rPr>
                <a:t>IGMPv2</a:t>
              </a:r>
            </a:p>
          </p:txBody>
        </p:sp>
        <p:sp>
          <p:nvSpPr>
            <p:cNvPr id="18" name="燕尾形 25">
              <a:extLst>
                <a:ext uri="{FF2B5EF4-FFF2-40B4-BE49-F238E27FC236}">
                  <a16:creationId xmlns:a16="http://schemas.microsoft.com/office/drawing/2014/main" id="{A1F4A766-7D2C-4941-9E4B-2FB475EC477A}"/>
                </a:ext>
              </a:extLst>
            </p:cNvPr>
            <p:cNvSpPr/>
            <p:nvPr/>
          </p:nvSpPr>
          <p:spPr bwMode="gray">
            <a:xfrm>
              <a:off x="10722914" y="106136"/>
              <a:ext cx="1538223" cy="211431"/>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spcBef>
                  <a:spcPts val="0"/>
                </a:spcBef>
              </a:pPr>
              <a:r>
                <a:rPr lang="en-US" sz="1200">
                  <a:latin typeface="Huawei Sans" panose="020C0503030203020204" pitchFamily="34" charset="0"/>
                  <a:ea typeface="方正兰亭黑简体" panose="02000000000000000000" pitchFamily="2" charset="-122"/>
                </a:rPr>
                <a:t>IGMPv3</a:t>
              </a:r>
            </a:p>
          </p:txBody>
        </p:sp>
      </p:grpSp>
      <p:graphicFrame>
        <p:nvGraphicFramePr>
          <p:cNvPr id="4" name="Table 4">
            <a:extLst>
              <a:ext uri="{FF2B5EF4-FFF2-40B4-BE49-F238E27FC236}">
                <a16:creationId xmlns:a16="http://schemas.microsoft.com/office/drawing/2014/main" id="{93592FFB-0288-42FD-9139-01ABB2E3981D}"/>
              </a:ext>
            </a:extLst>
          </p:cNvPr>
          <p:cNvGraphicFramePr>
            <a:graphicFrameLocks noGrp="1"/>
          </p:cNvGraphicFramePr>
          <p:nvPr>
            <p:extLst>
              <p:ext uri="{D42A27DB-BD31-4B8C-83A1-F6EECF244321}">
                <p14:modId xmlns:p14="http://schemas.microsoft.com/office/powerpoint/2010/main" val="3647166610"/>
              </p:ext>
            </p:extLst>
          </p:nvPr>
        </p:nvGraphicFramePr>
        <p:xfrm>
          <a:off x="3187257" y="4004231"/>
          <a:ext cx="5817484" cy="2350158"/>
        </p:xfrm>
        <a:graphic>
          <a:graphicData uri="http://schemas.openxmlformats.org/drawingml/2006/table">
            <a:tbl>
              <a:tblPr firstRow="1" bandRow="1">
                <a:tableStyleId>{72833802-FEF1-4C79-8D5D-14CF1EAF98D9}</a:tableStyleId>
              </a:tblPr>
              <a:tblGrid>
                <a:gridCol w="1638301">
                  <a:extLst>
                    <a:ext uri="{9D8B030D-6E8A-4147-A177-3AD203B41FA5}">
                      <a16:colId xmlns:a16="http://schemas.microsoft.com/office/drawing/2014/main" val="4290200870"/>
                    </a:ext>
                  </a:extLst>
                </a:gridCol>
                <a:gridCol w="4179183">
                  <a:extLst>
                    <a:ext uri="{9D8B030D-6E8A-4147-A177-3AD203B41FA5}">
                      <a16:colId xmlns:a16="http://schemas.microsoft.com/office/drawing/2014/main" val="1486519964"/>
                    </a:ext>
                  </a:extLst>
                </a:gridCol>
              </a:tblGrid>
              <a:tr h="348309">
                <a:tc>
                  <a:txBody>
                    <a:bodyPr/>
                    <a:lstStyle/>
                    <a:p>
                      <a:pPr algn="l" fontAlgn="ctr"/>
                      <a:r>
                        <a:rPr lang="en-US" sz="1200" b="1" dirty="0">
                          <a:latin typeface="Huawei Sans" panose="020C0503030203020204" pitchFamily="34" charset="0"/>
                        </a:rPr>
                        <a:t>Field</a:t>
                      </a:r>
                    </a:p>
                  </a:txBody>
                  <a:tcPr marL="47625" marR="47625" marT="47625" marB="47625"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a:txBody>
                    <a:bodyPr/>
                    <a:lstStyle/>
                    <a:p>
                      <a:pPr algn="l" fontAlgn="ctr"/>
                      <a:r>
                        <a:rPr lang="en-US" sz="1200" b="1" dirty="0">
                          <a:latin typeface="Huawei Sans" panose="020C0503030203020204" pitchFamily="34" charset="0"/>
                        </a:rPr>
                        <a:t>Description</a:t>
                      </a:r>
                    </a:p>
                  </a:txBody>
                  <a:tcPr marL="47625" marR="47625" marT="47625" marB="47625"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extLst>
                  <a:ext uri="{0D108BD9-81ED-4DB2-BD59-A6C34878D82A}">
                    <a16:rowId xmlns:a16="http://schemas.microsoft.com/office/drawing/2014/main" val="4119440096"/>
                  </a:ext>
                </a:extLst>
              </a:tr>
              <a:tr h="348309">
                <a:tc>
                  <a:txBody>
                    <a:bodyPr/>
                    <a:lstStyle/>
                    <a:p>
                      <a:pPr fontAlgn="ctr"/>
                      <a:r>
                        <a:rPr lang="en-US" sz="1200" dirty="0">
                          <a:latin typeface="Huawei Sans" panose="020C0503030203020204" pitchFamily="34" charset="0"/>
                        </a:rPr>
                        <a:t>Version</a:t>
                      </a:r>
                    </a:p>
                  </a:txBody>
                  <a:tcPr marL="47625" marR="47625" marT="47625" marB="47625"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fontAlgn="ctr"/>
                      <a:r>
                        <a:rPr lang="en-US" sz="1200">
                          <a:latin typeface="Huawei Sans" panose="020C0503030203020204" pitchFamily="34" charset="0"/>
                        </a:rPr>
                        <a:t>IGMP version. In IGMPv1 messages, this field is 1.</a:t>
                      </a:r>
                    </a:p>
                  </a:txBody>
                  <a:tcPr marL="47625" marR="47625" marT="47625" marB="47625"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extLst>
                  <a:ext uri="{0D108BD9-81ED-4DB2-BD59-A6C34878D82A}">
                    <a16:rowId xmlns:a16="http://schemas.microsoft.com/office/drawing/2014/main" val="851940506"/>
                  </a:ext>
                </a:extLst>
              </a:tr>
              <a:tr h="776538">
                <a:tc>
                  <a:txBody>
                    <a:bodyPr/>
                    <a:lstStyle/>
                    <a:p>
                      <a:pPr fontAlgn="ctr"/>
                      <a:r>
                        <a:rPr lang="en-US" sz="1200">
                          <a:latin typeface="Huawei Sans" panose="020C0503030203020204" pitchFamily="34" charset="0"/>
                        </a:rPr>
                        <a:t>Type</a:t>
                      </a:r>
                    </a:p>
                  </a:txBody>
                  <a:tcPr marL="47625" marR="47625" marT="47625" marB="47625"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fontAlgn="ctr">
                        <a:buFont typeface="Arial" panose="020B0604020202020204" pitchFamily="34" charset="0"/>
                        <a:buNone/>
                      </a:pPr>
                      <a:r>
                        <a:rPr lang="en-US" sz="1200" dirty="0">
                          <a:latin typeface="Huawei Sans" panose="020C0503030203020204" pitchFamily="34" charset="0"/>
                        </a:rPr>
                        <a:t>Message type. The following two message types are available:</a:t>
                      </a:r>
                    </a:p>
                    <a:p>
                      <a:pPr fontAlgn="ctr">
                        <a:buFont typeface="Arial" panose="020B0604020202020204" pitchFamily="34" charset="0"/>
                        <a:buNone/>
                      </a:pPr>
                      <a:r>
                        <a:rPr lang="en-US" sz="1200" dirty="0">
                          <a:latin typeface="Huawei Sans" panose="020C0503030203020204" pitchFamily="34" charset="0"/>
                        </a:rPr>
                        <a:t>0x11: General Query message</a:t>
                      </a:r>
                    </a:p>
                    <a:p>
                      <a:pPr fontAlgn="ctr">
                        <a:buFont typeface="Arial" panose="020B0604020202020204" pitchFamily="34" charset="0"/>
                        <a:buNone/>
                      </a:pPr>
                      <a:r>
                        <a:rPr lang="en-US" sz="1200" dirty="0">
                          <a:latin typeface="Huawei Sans" panose="020C0503030203020204" pitchFamily="34" charset="0"/>
                        </a:rPr>
                        <a:t>0x12: Report message</a:t>
                      </a:r>
                    </a:p>
                  </a:txBody>
                  <a:tcPr marL="47625" marR="47625" marT="47625" marB="47625"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extLst>
                  <a:ext uri="{0D108BD9-81ED-4DB2-BD59-A6C34878D82A}">
                    <a16:rowId xmlns:a16="http://schemas.microsoft.com/office/drawing/2014/main" val="3681812028"/>
                  </a:ext>
                </a:extLst>
              </a:tr>
              <a:tr h="776538">
                <a:tc>
                  <a:txBody>
                    <a:bodyPr/>
                    <a:lstStyle/>
                    <a:p>
                      <a:pPr fontAlgn="ctr"/>
                      <a:r>
                        <a:rPr lang="en-US" sz="1200">
                          <a:latin typeface="Huawei Sans" panose="020C0503030203020204" pitchFamily="34" charset="0"/>
                        </a:rPr>
                        <a:t>Group Address</a:t>
                      </a:r>
                    </a:p>
                  </a:txBody>
                  <a:tcPr marL="47625" marR="47625" marT="47625" marB="47625"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fontAlgn="ctr"/>
                      <a:r>
                        <a:rPr lang="en-US" sz="1200" dirty="0">
                          <a:latin typeface="Huawei Sans" panose="020C0503030203020204" pitchFamily="34" charset="0"/>
                        </a:rPr>
                        <a:t>Multicast group address. In a General Query message, this field is 0s. In a Report message, this field is set to the address of the multicast group that the member requests to join.</a:t>
                      </a:r>
                    </a:p>
                  </a:txBody>
                  <a:tcPr marL="47625" marR="47625" marT="47625" marB="47625"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extLst>
                  <a:ext uri="{0D108BD9-81ED-4DB2-BD59-A6C34878D82A}">
                    <a16:rowId xmlns:a16="http://schemas.microsoft.com/office/drawing/2014/main" val="3612642137"/>
                  </a:ext>
                </a:extLst>
              </a:tr>
            </a:tbl>
          </a:graphicData>
        </a:graphic>
      </p:graphicFrame>
    </p:spTree>
    <p:extLst>
      <p:ext uri="{BB962C8B-B14F-4D97-AF65-F5344CB8AC3E}">
        <p14:creationId xmlns:p14="http://schemas.microsoft.com/office/powerpoint/2010/main" val="289475984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11">
            <a:extLst>
              <a:ext uri="{FF2B5EF4-FFF2-40B4-BE49-F238E27FC236}">
                <a16:creationId xmlns:a16="http://schemas.microsoft.com/office/drawing/2014/main" id="{0887F26F-1F4A-4091-AC96-C825E4D88A83}"/>
              </a:ext>
            </a:extLst>
          </p:cNvPr>
          <p:cNvSpPr>
            <a:spLocks noGrp="1"/>
          </p:cNvSpPr>
          <p:nvPr>
            <p:ph type="body" sz="quarter" idx="10"/>
          </p:nvPr>
        </p:nvSpPr>
        <p:spPr bwMode="gray"/>
        <p:txBody>
          <a:bodyPr wrap="square">
            <a:noAutofit/>
          </a:bodyPr>
          <a:lstStyle/>
          <a:p>
            <a:pPr fontAlgn="ctr">
              <a:lnSpc>
                <a:spcPct val="100000"/>
              </a:lnSpc>
            </a:pPr>
            <a:r>
              <a:rPr lang="en-US" sz="1800" dirty="0">
                <a:latin typeface="Huawei Sans" panose="020C0503030203020204" pitchFamily="34" charset="0"/>
              </a:rPr>
              <a:t>Through General Query messages and Report messages, the IGMP </a:t>
            </a:r>
            <a:r>
              <a:rPr lang="en-US" sz="1800" dirty="0" err="1">
                <a:latin typeface="Huawei Sans" panose="020C0503030203020204" pitchFamily="34" charset="0"/>
              </a:rPr>
              <a:t>querier</a:t>
            </a:r>
            <a:r>
              <a:rPr lang="en-US" sz="1800" dirty="0">
                <a:latin typeface="Huawei Sans" panose="020C0503030203020204" pitchFamily="34" charset="0"/>
              </a:rPr>
              <a:t> can know which multicast groups have members on the network segment.</a:t>
            </a:r>
          </a:p>
          <a:p>
            <a:pPr fontAlgn="ctr">
              <a:lnSpc>
                <a:spcPct val="100000"/>
              </a:lnSpc>
            </a:pPr>
            <a:r>
              <a:rPr lang="en-US" sz="1800" dirty="0">
                <a:latin typeface="Huawei Sans" panose="020C0503030203020204" pitchFamily="34" charset="0"/>
              </a:rPr>
              <a:t>The basic process of IGMPv1 group joining is as follows:</a:t>
            </a:r>
          </a:p>
        </p:txBody>
      </p:sp>
      <p:sp>
        <p:nvSpPr>
          <p:cNvPr id="2" name="标题 1"/>
          <p:cNvSpPr>
            <a:spLocks noGrp="1"/>
          </p:cNvSpPr>
          <p:nvPr>
            <p:ph type="title"/>
          </p:nvPr>
        </p:nvSpPr>
        <p:spPr bwMode="gray"/>
        <p:txBody>
          <a:bodyPr wrap="square">
            <a:noAutofit/>
          </a:bodyPr>
          <a:lstStyle/>
          <a:p>
            <a:pPr fontAlgn="ctr"/>
            <a:r>
              <a:rPr lang="en-US">
                <a:latin typeface="Huawei Sans" panose="020C0503030203020204" pitchFamily="34" charset="0"/>
              </a:rPr>
              <a:t>IGMPv1 Group Joining Mechanism</a:t>
            </a:r>
          </a:p>
        </p:txBody>
      </p:sp>
      <p:grpSp>
        <p:nvGrpSpPr>
          <p:cNvPr id="67" name="Group 66">
            <a:extLst>
              <a:ext uri="{FF2B5EF4-FFF2-40B4-BE49-F238E27FC236}">
                <a16:creationId xmlns:a16="http://schemas.microsoft.com/office/drawing/2014/main" id="{AC3B9B70-D81F-4AFC-85D1-F33FE6BBF6CD}"/>
              </a:ext>
            </a:extLst>
          </p:cNvPr>
          <p:cNvGrpSpPr/>
          <p:nvPr/>
        </p:nvGrpSpPr>
        <p:grpSpPr bwMode="gray">
          <a:xfrm>
            <a:off x="7428148" y="71577"/>
            <a:ext cx="4472949" cy="213120"/>
            <a:chOff x="7788188" y="106136"/>
            <a:chExt cx="4472949" cy="213120"/>
          </a:xfrm>
        </p:grpSpPr>
        <p:sp>
          <p:nvSpPr>
            <p:cNvPr id="68" name="五边形 24">
              <a:extLst>
                <a:ext uri="{FF2B5EF4-FFF2-40B4-BE49-F238E27FC236}">
                  <a16:creationId xmlns:a16="http://schemas.microsoft.com/office/drawing/2014/main" id="{BF3F253D-7946-48A1-B1D0-05C026024073}"/>
                </a:ext>
              </a:extLst>
            </p:cNvPr>
            <p:cNvSpPr/>
            <p:nvPr/>
          </p:nvSpPr>
          <p:spPr bwMode="gray">
            <a:xfrm>
              <a:off x="7788188" y="106136"/>
              <a:ext cx="1526032" cy="213120"/>
            </a:xfrm>
            <a:prstGeom prst="homePlate">
              <a:avLst/>
            </a:prstGeom>
            <a:solidFill>
              <a:srgbClr val="00B0F0"/>
            </a:solidFill>
            <a:ln w="9525" cap="flat" cmpd="sng" algn="ctr">
              <a:solidFill>
                <a:srgbClr val="00B0F0"/>
              </a:solid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spcBef>
                  <a:spcPts val="0"/>
                </a:spcBef>
              </a:pPr>
              <a:r>
                <a:rPr lang="en-US" sz="1200" b="1">
                  <a:solidFill>
                    <a:schemeClr val="bg1"/>
                  </a:solidFill>
                  <a:latin typeface="Huawei Sans" panose="020C0503030203020204" pitchFamily="34" charset="0"/>
                  <a:ea typeface="方正兰亭黑简体" panose="02000000000000000000" pitchFamily="2" charset="-122"/>
                </a:rPr>
                <a:t>IGMPv1</a:t>
              </a:r>
            </a:p>
          </p:txBody>
        </p:sp>
        <p:sp>
          <p:nvSpPr>
            <p:cNvPr id="69" name="燕尾形 25">
              <a:extLst>
                <a:ext uri="{FF2B5EF4-FFF2-40B4-BE49-F238E27FC236}">
                  <a16:creationId xmlns:a16="http://schemas.microsoft.com/office/drawing/2014/main" id="{D8737DEF-471F-4897-BF24-3B6D6112A854}"/>
                </a:ext>
              </a:extLst>
            </p:cNvPr>
            <p:cNvSpPr/>
            <p:nvPr/>
          </p:nvSpPr>
          <p:spPr bwMode="gray">
            <a:xfrm>
              <a:off x="9253201" y="106136"/>
              <a:ext cx="1538223" cy="211431"/>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spcBef>
                  <a:spcPts val="0"/>
                </a:spcBef>
              </a:pPr>
              <a:r>
                <a:rPr lang="en-US" sz="1200">
                  <a:latin typeface="Huawei Sans" panose="020C0503030203020204" pitchFamily="34" charset="0"/>
                  <a:ea typeface="方正兰亭黑简体" panose="02000000000000000000" pitchFamily="2" charset="-122"/>
                </a:rPr>
                <a:t>IGMPv2</a:t>
              </a:r>
            </a:p>
          </p:txBody>
        </p:sp>
        <p:sp>
          <p:nvSpPr>
            <p:cNvPr id="70" name="燕尾形 25">
              <a:extLst>
                <a:ext uri="{FF2B5EF4-FFF2-40B4-BE49-F238E27FC236}">
                  <a16:creationId xmlns:a16="http://schemas.microsoft.com/office/drawing/2014/main" id="{3A64AB2F-396A-4007-B09C-A734F8DF83BB}"/>
                </a:ext>
              </a:extLst>
            </p:cNvPr>
            <p:cNvSpPr/>
            <p:nvPr/>
          </p:nvSpPr>
          <p:spPr bwMode="gray">
            <a:xfrm>
              <a:off x="10722914" y="106136"/>
              <a:ext cx="1538223" cy="211431"/>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spcBef>
                  <a:spcPts val="0"/>
                </a:spcBef>
              </a:pPr>
              <a:r>
                <a:rPr lang="en-US" sz="1200">
                  <a:latin typeface="Huawei Sans" panose="020C0503030203020204" pitchFamily="34" charset="0"/>
                  <a:ea typeface="方正兰亭黑简体" panose="02000000000000000000" pitchFamily="2" charset="-122"/>
                </a:rPr>
                <a:t>IGMPv3</a:t>
              </a:r>
            </a:p>
          </p:txBody>
        </p:sp>
      </p:grpSp>
      <p:sp>
        <p:nvSpPr>
          <p:cNvPr id="71" name="Freeform 159">
            <a:extLst>
              <a:ext uri="{FF2B5EF4-FFF2-40B4-BE49-F238E27FC236}">
                <a16:creationId xmlns:a16="http://schemas.microsoft.com/office/drawing/2014/main" id="{EFB3F5D8-1B1B-436E-B9F3-C6BC47014027}"/>
              </a:ext>
            </a:extLst>
          </p:cNvPr>
          <p:cNvSpPr/>
          <p:nvPr/>
        </p:nvSpPr>
        <p:spPr bwMode="gray">
          <a:xfrm flipH="1">
            <a:off x="3662039" y="2570334"/>
            <a:ext cx="1801667" cy="94178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gn="ctr" fontAlgn="ctr"/>
            <a:endParaRPr lang="en-US" sz="700" dirty="0">
              <a:solidFill>
                <a:schemeClr val="tx1"/>
              </a:solidFill>
              <a:latin typeface="Huawei Sans" panose="020C0503030203020204" pitchFamily="34" charset="0"/>
            </a:endParaRPr>
          </a:p>
          <a:p>
            <a:pPr algn="ctr" fontAlgn="ctr"/>
            <a:r>
              <a:rPr lang="en-US" sz="1400" dirty="0">
                <a:solidFill>
                  <a:schemeClr val="tx1"/>
                </a:solidFill>
                <a:latin typeface="Huawei Sans" panose="020C0503030203020204" pitchFamily="34" charset="0"/>
              </a:rPr>
              <a:t>Multicast </a:t>
            </a:r>
          </a:p>
          <a:p>
            <a:pPr algn="ctr" fontAlgn="ctr"/>
            <a:r>
              <a:rPr lang="en-US" sz="1400" dirty="0">
                <a:solidFill>
                  <a:schemeClr val="tx1"/>
                </a:solidFill>
                <a:latin typeface="Huawei Sans" panose="020C0503030203020204" pitchFamily="34" charset="0"/>
              </a:rPr>
              <a:t>network</a:t>
            </a:r>
          </a:p>
        </p:txBody>
      </p:sp>
      <p:pic>
        <p:nvPicPr>
          <p:cNvPr id="73" name="图片 20" descr="接入交换机.png">
            <a:extLst>
              <a:ext uri="{FF2B5EF4-FFF2-40B4-BE49-F238E27FC236}">
                <a16:creationId xmlns:a16="http://schemas.microsoft.com/office/drawing/2014/main" id="{A1C7B420-C478-45AA-AF15-7CD47BC323FE}"/>
              </a:ext>
            </a:extLst>
          </p:cNvPr>
          <p:cNvPicPr>
            <a:picLocks noChangeAspect="1"/>
          </p:cNvPicPr>
          <p:nvPr/>
        </p:nvPicPr>
        <p:blipFill>
          <a:blip r:embed="rId3" cstate="print"/>
          <a:stretch>
            <a:fillRect/>
          </a:stretch>
        </p:blipFill>
        <p:spPr bwMode="gray">
          <a:xfrm>
            <a:off x="4294721" y="4248302"/>
            <a:ext cx="540000" cy="441818"/>
          </a:xfrm>
          <a:prstGeom prst="rect">
            <a:avLst/>
          </a:prstGeom>
        </p:spPr>
      </p:pic>
      <p:pic>
        <p:nvPicPr>
          <p:cNvPr id="74" name="Picture 2" descr="G:\做的项目\公共\扁平图标切换\更新2015_01_21\oss扁平图标库2015_01_21更新-04.png">
            <a:extLst>
              <a:ext uri="{FF2B5EF4-FFF2-40B4-BE49-F238E27FC236}">
                <a16:creationId xmlns:a16="http://schemas.microsoft.com/office/drawing/2014/main" id="{1BA94A95-335C-496A-975A-D01BA60803E6}"/>
              </a:ext>
            </a:extLst>
          </p:cNvPr>
          <p:cNvPicPr>
            <a:picLocks noChangeArrowheads="1"/>
          </p:cNvPicPr>
          <p:nvPr/>
        </p:nvPicPr>
        <p:blipFill>
          <a:blip r:embed="rId4" cstate="print"/>
          <a:stretch>
            <a:fillRect/>
          </a:stretch>
        </p:blipFill>
        <p:spPr bwMode="gray">
          <a:xfrm>
            <a:off x="4300666" y="3311924"/>
            <a:ext cx="528117" cy="399259"/>
          </a:xfrm>
          <a:prstGeom prst="rect">
            <a:avLst/>
          </a:prstGeom>
          <a:noFill/>
        </p:spPr>
      </p:pic>
      <p:pic>
        <p:nvPicPr>
          <p:cNvPr id="75" name="图片 38" descr="PC.png">
            <a:extLst>
              <a:ext uri="{FF2B5EF4-FFF2-40B4-BE49-F238E27FC236}">
                <a16:creationId xmlns:a16="http://schemas.microsoft.com/office/drawing/2014/main" id="{2F013D26-F525-440F-B95C-F8E5AFA4478B}"/>
              </a:ext>
            </a:extLst>
          </p:cNvPr>
          <p:cNvPicPr>
            <a:picLocks noChangeAspect="1"/>
          </p:cNvPicPr>
          <p:nvPr/>
        </p:nvPicPr>
        <p:blipFill>
          <a:blip r:embed="rId5" cstate="print"/>
          <a:stretch>
            <a:fillRect/>
          </a:stretch>
        </p:blipFill>
        <p:spPr bwMode="gray">
          <a:xfrm>
            <a:off x="3309999" y="5246935"/>
            <a:ext cx="540000" cy="382353"/>
          </a:xfrm>
          <a:prstGeom prst="rect">
            <a:avLst/>
          </a:prstGeom>
        </p:spPr>
      </p:pic>
      <p:pic>
        <p:nvPicPr>
          <p:cNvPr id="76" name="图片 38" descr="PC.png">
            <a:extLst>
              <a:ext uri="{FF2B5EF4-FFF2-40B4-BE49-F238E27FC236}">
                <a16:creationId xmlns:a16="http://schemas.microsoft.com/office/drawing/2014/main" id="{EEDBA9B5-11DB-4BA9-90E8-35AB0A73C32D}"/>
              </a:ext>
            </a:extLst>
          </p:cNvPr>
          <p:cNvPicPr>
            <a:picLocks noChangeAspect="1"/>
          </p:cNvPicPr>
          <p:nvPr/>
        </p:nvPicPr>
        <p:blipFill>
          <a:blip r:embed="rId5" cstate="print"/>
          <a:stretch>
            <a:fillRect/>
          </a:stretch>
        </p:blipFill>
        <p:spPr bwMode="gray">
          <a:xfrm>
            <a:off x="5340040" y="5246935"/>
            <a:ext cx="540000" cy="382353"/>
          </a:xfrm>
          <a:prstGeom prst="rect">
            <a:avLst/>
          </a:prstGeom>
        </p:spPr>
      </p:pic>
      <p:sp>
        <p:nvSpPr>
          <p:cNvPr id="77" name="TextBox 76">
            <a:extLst>
              <a:ext uri="{FF2B5EF4-FFF2-40B4-BE49-F238E27FC236}">
                <a16:creationId xmlns:a16="http://schemas.microsoft.com/office/drawing/2014/main" id="{C184CE37-B999-484A-9167-470A0B0CE1E6}"/>
              </a:ext>
            </a:extLst>
          </p:cNvPr>
          <p:cNvSpPr txBox="1"/>
          <p:nvPr/>
        </p:nvSpPr>
        <p:spPr bwMode="gray">
          <a:xfrm>
            <a:off x="2675205" y="5634111"/>
            <a:ext cx="1650327" cy="461665"/>
          </a:xfrm>
          <a:prstGeom prst="rect">
            <a:avLst/>
          </a:prstGeom>
          <a:noFill/>
        </p:spPr>
        <p:txBody>
          <a:bodyPr wrap="square" rtlCol="0">
            <a:noAutofit/>
          </a:bodyPr>
          <a:lstStyle/>
          <a:p>
            <a:pPr algn="ctr" fontAlgn="ctr"/>
            <a:r>
              <a:rPr lang="en-US" sz="1200" dirty="0">
                <a:latin typeface="Huawei Sans" panose="020C0503030203020204" pitchFamily="34" charset="0"/>
              </a:rPr>
              <a:t>Multicast group member 1 joins multicast group G1.</a:t>
            </a:r>
          </a:p>
          <a:p>
            <a:pPr algn="ctr" fontAlgn="ctr"/>
            <a:endParaRPr lang="en-US" sz="1200" dirty="0">
              <a:latin typeface="Huawei Sans" panose="020C0503030203020204" pitchFamily="34" charset="0"/>
            </a:endParaRPr>
          </a:p>
        </p:txBody>
      </p:sp>
      <p:sp>
        <p:nvSpPr>
          <p:cNvPr id="78" name="TextBox 77">
            <a:extLst>
              <a:ext uri="{FF2B5EF4-FFF2-40B4-BE49-F238E27FC236}">
                <a16:creationId xmlns:a16="http://schemas.microsoft.com/office/drawing/2014/main" id="{75A59FD5-5DFB-41C5-8C80-993F6248A025}"/>
              </a:ext>
            </a:extLst>
          </p:cNvPr>
          <p:cNvSpPr txBox="1"/>
          <p:nvPr/>
        </p:nvSpPr>
        <p:spPr bwMode="gray">
          <a:xfrm>
            <a:off x="4828211" y="5629288"/>
            <a:ext cx="1717398" cy="461665"/>
          </a:xfrm>
          <a:prstGeom prst="rect">
            <a:avLst/>
          </a:prstGeom>
          <a:noFill/>
        </p:spPr>
        <p:txBody>
          <a:bodyPr wrap="square" rtlCol="0">
            <a:noAutofit/>
          </a:bodyPr>
          <a:lstStyle/>
          <a:p>
            <a:pPr algn="ctr" fontAlgn="ctr"/>
            <a:r>
              <a:rPr lang="en-US" sz="1200">
                <a:latin typeface="Huawei Sans" panose="020C0503030203020204" pitchFamily="34" charset="0"/>
              </a:rPr>
              <a:t>Multicast group member 2 joins multicast group G1.</a:t>
            </a:r>
          </a:p>
          <a:p>
            <a:pPr algn="ctr" fontAlgn="ctr"/>
            <a:endParaRPr lang="en-US" sz="1200">
              <a:latin typeface="Huawei Sans" panose="020C0503030203020204" pitchFamily="34" charset="0"/>
            </a:endParaRPr>
          </a:p>
        </p:txBody>
      </p:sp>
      <p:cxnSp>
        <p:nvCxnSpPr>
          <p:cNvPr id="79" name="Straight Arrow Connector 78">
            <a:extLst>
              <a:ext uri="{FF2B5EF4-FFF2-40B4-BE49-F238E27FC236}">
                <a16:creationId xmlns:a16="http://schemas.microsoft.com/office/drawing/2014/main" id="{C612C02C-1C57-4EDA-814D-E61C9A350BBE}"/>
              </a:ext>
            </a:extLst>
          </p:cNvPr>
          <p:cNvCxnSpPr>
            <a:cxnSpLocks/>
          </p:cNvCxnSpPr>
          <p:nvPr/>
        </p:nvCxnSpPr>
        <p:spPr bwMode="gray">
          <a:xfrm>
            <a:off x="4668924" y="3826591"/>
            <a:ext cx="0" cy="390897"/>
          </a:xfrm>
          <a:prstGeom prst="straightConnector1">
            <a:avLst/>
          </a:prstGeom>
          <a:ln w="19050">
            <a:solidFill>
              <a:srgbClr val="EC7061"/>
            </a:solidFill>
            <a:tailEnd type="triangle"/>
          </a:ln>
        </p:spPr>
        <p:style>
          <a:lnRef idx="1">
            <a:schemeClr val="accent1"/>
          </a:lnRef>
          <a:fillRef idx="0">
            <a:schemeClr val="accent1"/>
          </a:fillRef>
          <a:effectRef idx="0">
            <a:schemeClr val="accent1"/>
          </a:effectRef>
          <a:fontRef idx="minor">
            <a:schemeClr val="tx1"/>
          </a:fontRef>
        </p:style>
      </p:cxnSp>
      <p:sp>
        <p:nvSpPr>
          <p:cNvPr id="80" name="TextBox 120">
            <a:extLst>
              <a:ext uri="{FF2B5EF4-FFF2-40B4-BE49-F238E27FC236}">
                <a16:creationId xmlns:a16="http://schemas.microsoft.com/office/drawing/2014/main" id="{C616DC0F-9DB0-4415-9F07-BA7457EBB075}"/>
              </a:ext>
            </a:extLst>
          </p:cNvPr>
          <p:cNvSpPr txBox="1"/>
          <p:nvPr/>
        </p:nvSpPr>
        <p:spPr bwMode="gray">
          <a:xfrm flipH="1">
            <a:off x="4773124" y="3884807"/>
            <a:ext cx="1285914" cy="287715"/>
          </a:xfrm>
          <a:prstGeom prst="roundRect">
            <a:avLst>
              <a:gd name="adj" fmla="val 6721"/>
            </a:avLst>
          </a:prstGeom>
          <a:solidFill>
            <a:srgbClr val="EC7061"/>
          </a:solidFill>
          <a:ln w="12700">
            <a:solidFill>
              <a:srgbClr val="EC7061"/>
            </a:solidFill>
          </a:ln>
        </p:spPr>
        <p:txBody>
          <a:bodyPr wrap="square" rtlCol="0" anchor="ctr">
            <a:noAutofit/>
          </a:bodyPr>
          <a:lstStyle/>
          <a:p>
            <a:pPr algn="ctr" fontAlgn="ctr"/>
            <a:r>
              <a:rPr lang="en-US" sz="1200" b="1">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General Query</a:t>
            </a:r>
          </a:p>
        </p:txBody>
      </p:sp>
      <p:cxnSp>
        <p:nvCxnSpPr>
          <p:cNvPr id="81" name="Connector: Elbow 80">
            <a:extLst>
              <a:ext uri="{FF2B5EF4-FFF2-40B4-BE49-F238E27FC236}">
                <a16:creationId xmlns:a16="http://schemas.microsoft.com/office/drawing/2014/main" id="{9025C123-A804-4D9F-8DFD-0E0012E26023}"/>
              </a:ext>
            </a:extLst>
          </p:cNvPr>
          <p:cNvCxnSpPr>
            <a:cxnSpLocks/>
            <a:stCxn id="75" idx="0"/>
            <a:endCxn id="73" idx="2"/>
          </p:cNvCxnSpPr>
          <p:nvPr/>
        </p:nvCxnSpPr>
        <p:spPr bwMode="gray">
          <a:xfrm rot="5400000" flipH="1" flipV="1">
            <a:off x="3793953" y="4476167"/>
            <a:ext cx="556815" cy="984722"/>
          </a:xfrm>
          <a:prstGeom prst="bentConnector3">
            <a:avLst>
              <a:gd name="adj1" fmla="val 50000"/>
            </a:avLst>
          </a:prstGeom>
          <a:ln w="19050"/>
        </p:spPr>
        <p:style>
          <a:lnRef idx="1">
            <a:schemeClr val="dk1"/>
          </a:lnRef>
          <a:fillRef idx="0">
            <a:schemeClr val="dk1"/>
          </a:fillRef>
          <a:effectRef idx="0">
            <a:schemeClr val="dk1"/>
          </a:effectRef>
          <a:fontRef idx="minor">
            <a:schemeClr val="tx1"/>
          </a:fontRef>
        </p:style>
      </p:cxnSp>
      <p:cxnSp>
        <p:nvCxnSpPr>
          <p:cNvPr id="82" name="Connector: Elbow 81">
            <a:extLst>
              <a:ext uri="{FF2B5EF4-FFF2-40B4-BE49-F238E27FC236}">
                <a16:creationId xmlns:a16="http://schemas.microsoft.com/office/drawing/2014/main" id="{A500CBAA-E6C3-4CF9-807C-ED2164F63357}"/>
              </a:ext>
            </a:extLst>
          </p:cNvPr>
          <p:cNvCxnSpPr>
            <a:cxnSpLocks/>
            <a:stCxn id="76" idx="0"/>
            <a:endCxn id="73" idx="2"/>
          </p:cNvCxnSpPr>
          <p:nvPr/>
        </p:nvCxnSpPr>
        <p:spPr bwMode="gray">
          <a:xfrm rot="16200000" flipV="1">
            <a:off x="4808974" y="4445868"/>
            <a:ext cx="556815" cy="1045319"/>
          </a:xfrm>
          <a:prstGeom prst="bentConnector3">
            <a:avLst>
              <a:gd name="adj1" fmla="val 50000"/>
            </a:avLst>
          </a:prstGeom>
          <a:ln w="19050"/>
        </p:spPr>
        <p:style>
          <a:lnRef idx="1">
            <a:schemeClr val="dk1"/>
          </a:lnRef>
          <a:fillRef idx="0">
            <a:schemeClr val="dk1"/>
          </a:fillRef>
          <a:effectRef idx="0">
            <a:schemeClr val="dk1"/>
          </a:effectRef>
          <a:fontRef idx="minor">
            <a:schemeClr val="tx1"/>
          </a:fontRef>
        </p:style>
      </p:cxnSp>
      <p:cxnSp>
        <p:nvCxnSpPr>
          <p:cNvPr id="83" name="Straight Arrow Connector 82">
            <a:extLst>
              <a:ext uri="{FF2B5EF4-FFF2-40B4-BE49-F238E27FC236}">
                <a16:creationId xmlns:a16="http://schemas.microsoft.com/office/drawing/2014/main" id="{0A366ADA-7108-4DDA-BFD7-12EBDDCD3B21}"/>
              </a:ext>
            </a:extLst>
          </p:cNvPr>
          <p:cNvCxnSpPr>
            <a:cxnSpLocks/>
          </p:cNvCxnSpPr>
          <p:nvPr/>
        </p:nvCxnSpPr>
        <p:spPr bwMode="gray">
          <a:xfrm>
            <a:off x="3647750" y="5049839"/>
            <a:ext cx="0" cy="197097"/>
          </a:xfrm>
          <a:prstGeom prst="straightConnector1">
            <a:avLst/>
          </a:prstGeom>
          <a:ln w="19050">
            <a:solidFill>
              <a:srgbClr val="EC7061"/>
            </a:solidFill>
            <a:tailEnd type="triangle"/>
          </a:ln>
        </p:spPr>
        <p:style>
          <a:lnRef idx="1">
            <a:schemeClr val="accent1"/>
          </a:lnRef>
          <a:fillRef idx="0">
            <a:schemeClr val="accent1"/>
          </a:fillRef>
          <a:effectRef idx="0">
            <a:schemeClr val="accent1"/>
          </a:effectRef>
          <a:fontRef idx="minor">
            <a:schemeClr val="tx1"/>
          </a:fontRef>
        </p:style>
      </p:cxnSp>
      <p:cxnSp>
        <p:nvCxnSpPr>
          <p:cNvPr id="84" name="Straight Arrow Connector 83">
            <a:extLst>
              <a:ext uri="{FF2B5EF4-FFF2-40B4-BE49-F238E27FC236}">
                <a16:creationId xmlns:a16="http://schemas.microsoft.com/office/drawing/2014/main" id="{0D2378D3-4448-43A3-BF26-B1334B8F6EDF}"/>
              </a:ext>
            </a:extLst>
          </p:cNvPr>
          <p:cNvCxnSpPr>
            <a:cxnSpLocks/>
          </p:cNvCxnSpPr>
          <p:nvPr/>
        </p:nvCxnSpPr>
        <p:spPr bwMode="gray">
          <a:xfrm>
            <a:off x="5559838" y="5033541"/>
            <a:ext cx="0" cy="225260"/>
          </a:xfrm>
          <a:prstGeom prst="straightConnector1">
            <a:avLst/>
          </a:prstGeom>
          <a:ln w="19050">
            <a:solidFill>
              <a:srgbClr val="EC7061"/>
            </a:solidFill>
            <a:tailEnd type="triangle"/>
          </a:ln>
        </p:spPr>
        <p:style>
          <a:lnRef idx="1">
            <a:schemeClr val="accent1"/>
          </a:lnRef>
          <a:fillRef idx="0">
            <a:schemeClr val="accent1"/>
          </a:fillRef>
          <a:effectRef idx="0">
            <a:schemeClr val="accent1"/>
          </a:effectRef>
          <a:fontRef idx="minor">
            <a:schemeClr val="tx1"/>
          </a:fontRef>
        </p:style>
      </p:cxnSp>
      <p:cxnSp>
        <p:nvCxnSpPr>
          <p:cNvPr id="85" name="Straight Arrow Connector 84">
            <a:extLst>
              <a:ext uri="{FF2B5EF4-FFF2-40B4-BE49-F238E27FC236}">
                <a16:creationId xmlns:a16="http://schemas.microsoft.com/office/drawing/2014/main" id="{3F8A5E7B-644F-4329-A05E-2E658A9F1AE2}"/>
              </a:ext>
            </a:extLst>
          </p:cNvPr>
          <p:cNvCxnSpPr>
            <a:cxnSpLocks/>
          </p:cNvCxnSpPr>
          <p:nvPr/>
        </p:nvCxnSpPr>
        <p:spPr bwMode="gray">
          <a:xfrm flipH="1">
            <a:off x="3671701" y="5049442"/>
            <a:ext cx="801318" cy="0"/>
          </a:xfrm>
          <a:prstGeom prst="straightConnector1">
            <a:avLst/>
          </a:prstGeom>
          <a:ln w="19050">
            <a:solidFill>
              <a:srgbClr val="EC7061"/>
            </a:solidFill>
            <a:tailEnd type="triangle"/>
          </a:ln>
        </p:spPr>
        <p:style>
          <a:lnRef idx="1">
            <a:schemeClr val="accent1"/>
          </a:lnRef>
          <a:fillRef idx="0">
            <a:schemeClr val="accent1"/>
          </a:fillRef>
          <a:effectRef idx="0">
            <a:schemeClr val="accent1"/>
          </a:effectRef>
          <a:fontRef idx="minor">
            <a:schemeClr val="tx1"/>
          </a:fontRef>
        </p:style>
      </p:cxnSp>
      <p:cxnSp>
        <p:nvCxnSpPr>
          <p:cNvPr id="86" name="Straight Arrow Connector 85">
            <a:extLst>
              <a:ext uri="{FF2B5EF4-FFF2-40B4-BE49-F238E27FC236}">
                <a16:creationId xmlns:a16="http://schemas.microsoft.com/office/drawing/2014/main" id="{0DE23028-E0BC-4BBA-A48C-1DD1D9A99BBA}"/>
              </a:ext>
            </a:extLst>
          </p:cNvPr>
          <p:cNvCxnSpPr>
            <a:cxnSpLocks/>
          </p:cNvCxnSpPr>
          <p:nvPr/>
        </p:nvCxnSpPr>
        <p:spPr bwMode="gray">
          <a:xfrm>
            <a:off x="4647598" y="5049839"/>
            <a:ext cx="870330" cy="0"/>
          </a:xfrm>
          <a:prstGeom prst="straightConnector1">
            <a:avLst/>
          </a:prstGeom>
          <a:ln w="19050">
            <a:solidFill>
              <a:srgbClr val="EC7061"/>
            </a:solidFill>
            <a:tailEnd type="triangle"/>
          </a:ln>
        </p:spPr>
        <p:style>
          <a:lnRef idx="1">
            <a:schemeClr val="accent1"/>
          </a:lnRef>
          <a:fillRef idx="0">
            <a:schemeClr val="accent1"/>
          </a:fillRef>
          <a:effectRef idx="0">
            <a:schemeClr val="accent1"/>
          </a:effectRef>
          <a:fontRef idx="minor">
            <a:schemeClr val="tx1"/>
          </a:fontRef>
        </p:style>
      </p:cxnSp>
      <p:cxnSp>
        <p:nvCxnSpPr>
          <p:cNvPr id="87" name="直接连接符 12">
            <a:extLst>
              <a:ext uri="{FF2B5EF4-FFF2-40B4-BE49-F238E27FC236}">
                <a16:creationId xmlns:a16="http://schemas.microsoft.com/office/drawing/2014/main" id="{5B60E102-7E73-4D83-BC40-90FCE4BB45DA}"/>
              </a:ext>
            </a:extLst>
          </p:cNvPr>
          <p:cNvCxnSpPr>
            <a:cxnSpLocks/>
            <a:stCxn id="73" idx="0"/>
            <a:endCxn id="74" idx="2"/>
          </p:cNvCxnSpPr>
          <p:nvPr/>
        </p:nvCxnSpPr>
        <p:spPr bwMode="gray">
          <a:xfrm flipV="1">
            <a:off x="4564721" y="3711183"/>
            <a:ext cx="4" cy="537119"/>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88" name="TextBox 87">
            <a:extLst>
              <a:ext uri="{FF2B5EF4-FFF2-40B4-BE49-F238E27FC236}">
                <a16:creationId xmlns:a16="http://schemas.microsoft.com/office/drawing/2014/main" id="{0D6E8E9D-D795-4D28-BF34-CCC88F996A9A}"/>
              </a:ext>
            </a:extLst>
          </p:cNvPr>
          <p:cNvSpPr txBox="1"/>
          <p:nvPr/>
        </p:nvSpPr>
        <p:spPr bwMode="gray">
          <a:xfrm>
            <a:off x="3127522" y="3351482"/>
            <a:ext cx="1141033" cy="276999"/>
          </a:xfrm>
          <a:prstGeom prst="rect">
            <a:avLst/>
          </a:prstGeom>
          <a:solidFill>
            <a:schemeClr val="bg1"/>
          </a:solidFill>
        </p:spPr>
        <p:txBody>
          <a:bodyPr wrap="square" rtlCol="0">
            <a:noAutofit/>
          </a:bodyPr>
          <a:lstStyle/>
          <a:p>
            <a:pPr algn="ctr" fontAlgn="ctr"/>
            <a:r>
              <a:rPr lang="en-US" sz="1200" dirty="0">
                <a:latin typeface="Huawei Sans" panose="020C0503030203020204" pitchFamily="34" charset="0"/>
              </a:rPr>
              <a:t>IGMP </a:t>
            </a:r>
            <a:r>
              <a:rPr lang="en-US" sz="1200" dirty="0" err="1">
                <a:latin typeface="Huawei Sans" panose="020C0503030203020204" pitchFamily="34" charset="0"/>
              </a:rPr>
              <a:t>querier</a:t>
            </a:r>
            <a:endParaRPr lang="en-US" sz="1200" dirty="0">
              <a:latin typeface="Huawei Sans" panose="020C0503030203020204" pitchFamily="34" charset="0"/>
            </a:endParaRPr>
          </a:p>
        </p:txBody>
      </p:sp>
      <p:cxnSp>
        <p:nvCxnSpPr>
          <p:cNvPr id="89" name="Straight Arrow Connector 88">
            <a:extLst>
              <a:ext uri="{FF2B5EF4-FFF2-40B4-BE49-F238E27FC236}">
                <a16:creationId xmlns:a16="http://schemas.microsoft.com/office/drawing/2014/main" id="{E1A4C78A-4269-49C9-A3DE-970B7B2883F9}"/>
              </a:ext>
            </a:extLst>
          </p:cNvPr>
          <p:cNvCxnSpPr>
            <a:cxnSpLocks/>
          </p:cNvCxnSpPr>
          <p:nvPr/>
        </p:nvCxnSpPr>
        <p:spPr bwMode="gray">
          <a:xfrm flipV="1">
            <a:off x="3505207" y="4904535"/>
            <a:ext cx="0" cy="334386"/>
          </a:xfrm>
          <a:prstGeom prst="straightConnector1">
            <a:avLst/>
          </a:prstGeom>
          <a:ln w="19050">
            <a:prstDash val="dash"/>
            <a:tailEnd type="triangle"/>
          </a:ln>
        </p:spPr>
        <p:style>
          <a:lnRef idx="1">
            <a:schemeClr val="accent1"/>
          </a:lnRef>
          <a:fillRef idx="0">
            <a:schemeClr val="accent1"/>
          </a:fillRef>
          <a:effectRef idx="0">
            <a:schemeClr val="accent1"/>
          </a:effectRef>
          <a:fontRef idx="minor">
            <a:schemeClr val="tx1"/>
          </a:fontRef>
        </p:style>
      </p:cxnSp>
      <p:cxnSp>
        <p:nvCxnSpPr>
          <p:cNvPr id="90" name="Straight Arrow Connector 89">
            <a:extLst>
              <a:ext uri="{FF2B5EF4-FFF2-40B4-BE49-F238E27FC236}">
                <a16:creationId xmlns:a16="http://schemas.microsoft.com/office/drawing/2014/main" id="{2DE2BCAE-927C-44FF-BBCE-980FD464DF7C}"/>
              </a:ext>
            </a:extLst>
          </p:cNvPr>
          <p:cNvCxnSpPr>
            <a:cxnSpLocks/>
          </p:cNvCxnSpPr>
          <p:nvPr/>
        </p:nvCxnSpPr>
        <p:spPr bwMode="gray">
          <a:xfrm flipV="1">
            <a:off x="4460205" y="3876233"/>
            <a:ext cx="0" cy="341255"/>
          </a:xfrm>
          <a:prstGeom prst="straightConnector1">
            <a:avLst/>
          </a:prstGeom>
          <a:ln w="19050">
            <a:prstDash val="dash"/>
            <a:tailEnd type="triangle"/>
          </a:ln>
        </p:spPr>
        <p:style>
          <a:lnRef idx="1">
            <a:schemeClr val="accent1"/>
          </a:lnRef>
          <a:fillRef idx="0">
            <a:schemeClr val="accent1"/>
          </a:fillRef>
          <a:effectRef idx="0">
            <a:schemeClr val="accent1"/>
          </a:effectRef>
          <a:fontRef idx="minor">
            <a:schemeClr val="tx1"/>
          </a:fontRef>
        </p:style>
      </p:cxnSp>
      <p:cxnSp>
        <p:nvCxnSpPr>
          <p:cNvPr id="91" name="Straight Arrow Connector 90">
            <a:extLst>
              <a:ext uri="{FF2B5EF4-FFF2-40B4-BE49-F238E27FC236}">
                <a16:creationId xmlns:a16="http://schemas.microsoft.com/office/drawing/2014/main" id="{B7A0A098-68C4-4DE4-A908-3D3CB4703ECA}"/>
              </a:ext>
            </a:extLst>
          </p:cNvPr>
          <p:cNvCxnSpPr>
            <a:cxnSpLocks/>
          </p:cNvCxnSpPr>
          <p:nvPr/>
        </p:nvCxnSpPr>
        <p:spPr bwMode="gray">
          <a:xfrm flipV="1">
            <a:off x="3671701" y="4897174"/>
            <a:ext cx="766085" cy="1"/>
          </a:xfrm>
          <a:prstGeom prst="straightConnector1">
            <a:avLst/>
          </a:prstGeom>
          <a:ln w="19050">
            <a:prstDash val="dash"/>
            <a:tailEnd type="triangle"/>
          </a:ln>
        </p:spPr>
        <p:style>
          <a:lnRef idx="1">
            <a:schemeClr val="accent1"/>
          </a:lnRef>
          <a:fillRef idx="0">
            <a:schemeClr val="accent1"/>
          </a:fillRef>
          <a:effectRef idx="0">
            <a:schemeClr val="accent1"/>
          </a:effectRef>
          <a:fontRef idx="minor">
            <a:schemeClr val="tx1"/>
          </a:fontRef>
        </p:style>
      </p:cxnSp>
      <p:cxnSp>
        <p:nvCxnSpPr>
          <p:cNvPr id="92" name="Straight Arrow Connector 91">
            <a:extLst>
              <a:ext uri="{FF2B5EF4-FFF2-40B4-BE49-F238E27FC236}">
                <a16:creationId xmlns:a16="http://schemas.microsoft.com/office/drawing/2014/main" id="{36C89BA7-6E34-4E05-A470-8F036A718DF4}"/>
              </a:ext>
            </a:extLst>
          </p:cNvPr>
          <p:cNvCxnSpPr>
            <a:cxnSpLocks/>
          </p:cNvCxnSpPr>
          <p:nvPr/>
        </p:nvCxnSpPr>
        <p:spPr bwMode="gray">
          <a:xfrm flipV="1">
            <a:off x="5841855" y="4904535"/>
            <a:ext cx="0" cy="326225"/>
          </a:xfrm>
          <a:prstGeom prst="straightConnector1">
            <a:avLst/>
          </a:prstGeom>
          <a:ln w="19050">
            <a:solidFill>
              <a:srgbClr val="8BC9A0"/>
            </a:solidFill>
            <a:prstDash val="sysDot"/>
            <a:tailEnd type="triangle"/>
          </a:ln>
        </p:spPr>
        <p:style>
          <a:lnRef idx="1">
            <a:schemeClr val="accent1"/>
          </a:lnRef>
          <a:fillRef idx="0">
            <a:schemeClr val="accent1"/>
          </a:fillRef>
          <a:effectRef idx="0">
            <a:schemeClr val="accent1"/>
          </a:effectRef>
          <a:fontRef idx="minor">
            <a:schemeClr val="tx1"/>
          </a:fontRef>
        </p:style>
      </p:cxnSp>
      <p:grpSp>
        <p:nvGrpSpPr>
          <p:cNvPr id="93" name="组合 7">
            <a:extLst>
              <a:ext uri="{FF2B5EF4-FFF2-40B4-BE49-F238E27FC236}">
                <a16:creationId xmlns:a16="http://schemas.microsoft.com/office/drawing/2014/main" id="{6A2449AC-EE29-46EF-9262-D1A2461D8327}"/>
              </a:ext>
            </a:extLst>
          </p:cNvPr>
          <p:cNvGrpSpPr/>
          <p:nvPr/>
        </p:nvGrpSpPr>
        <p:grpSpPr bwMode="gray">
          <a:xfrm>
            <a:off x="5713751" y="5135047"/>
            <a:ext cx="275544" cy="275544"/>
            <a:chOff x="856677" y="2615810"/>
            <a:chExt cx="288000" cy="288000"/>
          </a:xfrm>
        </p:grpSpPr>
        <p:sp>
          <p:nvSpPr>
            <p:cNvPr id="94" name="椭圆 84">
              <a:extLst>
                <a:ext uri="{FF2B5EF4-FFF2-40B4-BE49-F238E27FC236}">
                  <a16:creationId xmlns:a16="http://schemas.microsoft.com/office/drawing/2014/main" id="{368B10AE-4741-45DE-8CEB-1B7F0F8E0DAA}"/>
                </a:ext>
              </a:extLst>
            </p:cNvPr>
            <p:cNvSpPr/>
            <p:nvPr/>
          </p:nvSpPr>
          <p:spPr bwMode="gray">
            <a:xfrm>
              <a:off x="856677" y="2615810"/>
              <a:ext cx="288000" cy="288000"/>
            </a:xfrm>
            <a:prstGeom prst="ellipse">
              <a:avLst/>
            </a:prstGeom>
            <a:solidFill>
              <a:srgbClr val="EC7061"/>
            </a:soli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95" name="组合 5">
              <a:extLst>
                <a:ext uri="{FF2B5EF4-FFF2-40B4-BE49-F238E27FC236}">
                  <a16:creationId xmlns:a16="http://schemas.microsoft.com/office/drawing/2014/main" id="{8E9B96BB-6492-4E2E-AF3E-C43AAE695560}"/>
                </a:ext>
              </a:extLst>
            </p:cNvPr>
            <p:cNvGrpSpPr/>
            <p:nvPr/>
          </p:nvGrpSpPr>
          <p:grpSpPr bwMode="gray">
            <a:xfrm>
              <a:off x="923444" y="2692169"/>
              <a:ext cx="144001" cy="144002"/>
              <a:chOff x="898853" y="2657982"/>
              <a:chExt cx="203649" cy="203652"/>
            </a:xfrm>
          </p:grpSpPr>
          <p:cxnSp>
            <p:nvCxnSpPr>
              <p:cNvPr id="96" name="直接连接符 85">
                <a:extLst>
                  <a:ext uri="{FF2B5EF4-FFF2-40B4-BE49-F238E27FC236}">
                    <a16:creationId xmlns:a16="http://schemas.microsoft.com/office/drawing/2014/main" id="{B9BB9C71-0050-49F2-A584-43869C420862}"/>
                  </a:ext>
                </a:extLst>
              </p:cNvPr>
              <p:cNvCxnSpPr>
                <a:stCxn id="94" idx="3"/>
                <a:endCxn id="94" idx="7"/>
              </p:cNvCxnSpPr>
              <p:nvPr/>
            </p:nvCxnSpPr>
            <p:spPr bwMode="gray">
              <a:xfrm flipV="1">
                <a:off x="898853" y="2657986"/>
                <a:ext cx="203648" cy="203648"/>
              </a:xfrm>
              <a:prstGeom prst="line">
                <a:avLst/>
              </a:prstGeom>
              <a:solidFill>
                <a:srgbClr val="EC7061"/>
              </a:solidFill>
              <a:ln w="38100" cap="rnd">
                <a:solidFill>
                  <a:schemeClr val="bg1"/>
                </a:solidFill>
                <a:round/>
              </a:ln>
              <a:effectLst/>
            </p:spPr>
            <p:style>
              <a:lnRef idx="2">
                <a:schemeClr val="accent1"/>
              </a:lnRef>
              <a:fillRef idx="0">
                <a:schemeClr val="accent1"/>
              </a:fillRef>
              <a:effectRef idx="1">
                <a:schemeClr val="accent1"/>
              </a:effectRef>
              <a:fontRef idx="minor">
                <a:schemeClr val="tx1"/>
              </a:fontRef>
            </p:style>
          </p:cxnSp>
          <p:cxnSp>
            <p:nvCxnSpPr>
              <p:cNvPr id="97" name="直接连接符 86">
                <a:extLst>
                  <a:ext uri="{FF2B5EF4-FFF2-40B4-BE49-F238E27FC236}">
                    <a16:creationId xmlns:a16="http://schemas.microsoft.com/office/drawing/2014/main" id="{A7967974-7E80-417C-84B6-9F2B9455E999}"/>
                  </a:ext>
                </a:extLst>
              </p:cNvPr>
              <p:cNvCxnSpPr>
                <a:stCxn id="94" idx="1"/>
                <a:endCxn id="94" idx="5"/>
              </p:cNvCxnSpPr>
              <p:nvPr/>
            </p:nvCxnSpPr>
            <p:spPr bwMode="gray">
              <a:xfrm>
                <a:off x="898853" y="2657986"/>
                <a:ext cx="203648" cy="203648"/>
              </a:xfrm>
              <a:prstGeom prst="line">
                <a:avLst/>
              </a:prstGeom>
              <a:solidFill>
                <a:srgbClr val="EC7061"/>
              </a:solidFill>
              <a:ln w="38100" cap="rnd">
                <a:solidFill>
                  <a:schemeClr val="bg1"/>
                </a:solidFill>
                <a:round/>
              </a:ln>
              <a:effectLst/>
            </p:spPr>
            <p:style>
              <a:lnRef idx="2">
                <a:schemeClr val="accent1"/>
              </a:lnRef>
              <a:fillRef idx="0">
                <a:schemeClr val="accent1"/>
              </a:fillRef>
              <a:effectRef idx="1">
                <a:schemeClr val="accent1"/>
              </a:effectRef>
              <a:fontRef idx="minor">
                <a:schemeClr val="tx1"/>
              </a:fontRef>
            </p:style>
          </p:cxnSp>
        </p:grpSp>
      </p:grpSp>
      <p:sp>
        <p:nvSpPr>
          <p:cNvPr id="98" name="TextBox 120">
            <a:extLst>
              <a:ext uri="{FF2B5EF4-FFF2-40B4-BE49-F238E27FC236}">
                <a16:creationId xmlns:a16="http://schemas.microsoft.com/office/drawing/2014/main" id="{2B97FFCA-DD41-439A-BA6B-D6BE4DC1863D}"/>
              </a:ext>
            </a:extLst>
          </p:cNvPr>
          <p:cNvSpPr txBox="1"/>
          <p:nvPr/>
        </p:nvSpPr>
        <p:spPr bwMode="gray">
          <a:xfrm>
            <a:off x="2515684" y="4858456"/>
            <a:ext cx="783061" cy="287715"/>
          </a:xfrm>
          <a:prstGeom prst="roundRect">
            <a:avLst>
              <a:gd name="adj" fmla="val 6721"/>
            </a:avLst>
          </a:prstGeom>
          <a:solidFill>
            <a:srgbClr val="00B0F0"/>
          </a:solidFill>
          <a:ln w="12700">
            <a:solidFill>
              <a:srgbClr val="00B0F0"/>
            </a:solidFill>
          </a:ln>
        </p:spPr>
        <p:txBody>
          <a:bodyPr wrap="square" rtlCol="0" anchor="ctr">
            <a:noAutofit/>
          </a:bodyPr>
          <a:lstStyle/>
          <a:p>
            <a:pPr algn="ctr" fontAlgn="ctr"/>
            <a:r>
              <a:rPr 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Report</a:t>
            </a:r>
          </a:p>
        </p:txBody>
      </p:sp>
      <p:sp>
        <p:nvSpPr>
          <p:cNvPr id="100" name="TextBox 99">
            <a:extLst>
              <a:ext uri="{FF2B5EF4-FFF2-40B4-BE49-F238E27FC236}">
                <a16:creationId xmlns:a16="http://schemas.microsoft.com/office/drawing/2014/main" id="{33FFA932-F34C-4961-808A-914DBDD75BD3}"/>
              </a:ext>
            </a:extLst>
          </p:cNvPr>
          <p:cNvSpPr txBox="1"/>
          <p:nvPr/>
        </p:nvSpPr>
        <p:spPr bwMode="gray">
          <a:xfrm>
            <a:off x="4251336" y="3676936"/>
            <a:ext cx="396262" cy="276999"/>
          </a:xfrm>
          <a:prstGeom prst="rect">
            <a:avLst/>
          </a:prstGeom>
          <a:noFill/>
        </p:spPr>
        <p:txBody>
          <a:bodyPr wrap="square" rtlCol="0">
            <a:noAutofit/>
          </a:bodyPr>
          <a:lstStyle/>
          <a:p>
            <a:pPr fontAlgn="ctr"/>
            <a:r>
              <a:rPr lang="en-US" sz="1200">
                <a:latin typeface="Huawei Sans" panose="020C0503030203020204" pitchFamily="34" charset="0"/>
              </a:rPr>
              <a:t>IF1</a:t>
            </a:r>
          </a:p>
        </p:txBody>
      </p:sp>
      <p:sp>
        <p:nvSpPr>
          <p:cNvPr id="101" name="TextBox 100">
            <a:extLst>
              <a:ext uri="{FF2B5EF4-FFF2-40B4-BE49-F238E27FC236}">
                <a16:creationId xmlns:a16="http://schemas.microsoft.com/office/drawing/2014/main" id="{BD7A7F0F-8344-407F-9AC0-92E5C54E0EC2}"/>
              </a:ext>
            </a:extLst>
          </p:cNvPr>
          <p:cNvSpPr txBox="1"/>
          <p:nvPr/>
        </p:nvSpPr>
        <p:spPr bwMode="gray">
          <a:xfrm>
            <a:off x="4223482" y="3099573"/>
            <a:ext cx="396262" cy="276999"/>
          </a:xfrm>
          <a:prstGeom prst="rect">
            <a:avLst/>
          </a:prstGeom>
          <a:noFill/>
        </p:spPr>
        <p:txBody>
          <a:bodyPr wrap="square" rtlCol="0">
            <a:noAutofit/>
          </a:bodyPr>
          <a:lstStyle/>
          <a:p>
            <a:pPr fontAlgn="ctr"/>
            <a:r>
              <a:rPr lang="en-US" sz="1200">
                <a:latin typeface="Huawei Sans" panose="020C0503030203020204" pitchFamily="34" charset="0"/>
              </a:rPr>
              <a:t>IF2</a:t>
            </a:r>
          </a:p>
        </p:txBody>
      </p:sp>
      <p:cxnSp>
        <p:nvCxnSpPr>
          <p:cNvPr id="102" name="直接连接符 12">
            <a:extLst>
              <a:ext uri="{FF2B5EF4-FFF2-40B4-BE49-F238E27FC236}">
                <a16:creationId xmlns:a16="http://schemas.microsoft.com/office/drawing/2014/main" id="{2A215FFF-3065-434F-A1D5-3B4647634E8E}"/>
              </a:ext>
            </a:extLst>
          </p:cNvPr>
          <p:cNvCxnSpPr>
            <a:cxnSpLocks/>
            <a:endCxn id="74" idx="0"/>
          </p:cNvCxnSpPr>
          <p:nvPr/>
        </p:nvCxnSpPr>
        <p:spPr bwMode="gray">
          <a:xfrm>
            <a:off x="4564721" y="3168762"/>
            <a:ext cx="4" cy="143162"/>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104" name="Rectangular Callout 75">
            <a:extLst>
              <a:ext uri="{FF2B5EF4-FFF2-40B4-BE49-F238E27FC236}">
                <a16:creationId xmlns:a16="http://schemas.microsoft.com/office/drawing/2014/main" id="{69B29E78-8CCE-46C5-B50E-02F480495658}"/>
              </a:ext>
            </a:extLst>
          </p:cNvPr>
          <p:cNvSpPr/>
          <p:nvPr/>
        </p:nvSpPr>
        <p:spPr bwMode="gray">
          <a:xfrm>
            <a:off x="6140653" y="3506109"/>
            <a:ext cx="1516291" cy="634139"/>
          </a:xfrm>
          <a:prstGeom prst="wedgeRectCallout">
            <a:avLst>
              <a:gd name="adj1" fmla="val -58853"/>
              <a:gd name="adj2" fmla="val 28284"/>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19050" tIns="19050" rIns="19050" bIns="19050" rtlCol="0" anchor="ctr">
            <a:noAutofit/>
          </a:bodyPr>
          <a:lstStyle/>
          <a:p>
            <a:pPr algn="ctr" fontAlgn="ctr"/>
            <a:r>
              <a:rPr lang="en-US" sz="1200" dirty="0">
                <a:solidFill>
                  <a:schemeClr val="tx1"/>
                </a:solidFill>
                <a:latin typeface="Huawei Sans" panose="020C0503030203020204" pitchFamily="34" charset="0"/>
                <a:ea typeface="方正兰亭黑简体" panose="02000000000000000000" pitchFamily="2" charset="-122"/>
              </a:rPr>
              <a:t>The IGMP </a:t>
            </a:r>
            <a:r>
              <a:rPr lang="en-US" sz="1200" dirty="0" err="1">
                <a:solidFill>
                  <a:schemeClr val="tx1"/>
                </a:solidFill>
                <a:latin typeface="Huawei Sans" panose="020C0503030203020204" pitchFamily="34" charset="0"/>
                <a:ea typeface="方正兰亭黑简体" panose="02000000000000000000" pitchFamily="2" charset="-122"/>
              </a:rPr>
              <a:t>querier</a:t>
            </a:r>
            <a:r>
              <a:rPr lang="en-US" sz="1200" dirty="0">
                <a:solidFill>
                  <a:schemeClr val="tx1"/>
                </a:solidFill>
                <a:latin typeface="Huawei Sans" panose="020C0503030203020204" pitchFamily="34" charset="0"/>
                <a:ea typeface="方正兰亭黑简体" panose="02000000000000000000" pitchFamily="2" charset="-122"/>
              </a:rPr>
              <a:t> sends a </a:t>
            </a:r>
            <a:r>
              <a:rPr lang="en-US" sz="1200" b="1" dirty="0">
                <a:solidFill>
                  <a:srgbClr val="EC7061"/>
                </a:solidFill>
                <a:latin typeface="Huawei Sans" panose="020C0503030203020204" pitchFamily="34" charset="0"/>
                <a:ea typeface="方正兰亭黑简体" panose="02000000000000000000" pitchFamily="2" charset="-122"/>
              </a:rPr>
              <a:t>General Query message</a:t>
            </a:r>
            <a:r>
              <a:rPr lang="en-US" sz="1200" dirty="0">
                <a:latin typeface="Huawei Sans" panose="020C0503030203020204" pitchFamily="34" charset="0"/>
                <a:ea typeface="方正兰亭黑简体" panose="02000000000000000000" pitchFamily="2" charset="-122"/>
              </a:rPr>
              <a:t>.</a:t>
            </a:r>
          </a:p>
        </p:txBody>
      </p:sp>
      <p:sp>
        <p:nvSpPr>
          <p:cNvPr id="105" name="Rectangular Callout 75">
            <a:extLst>
              <a:ext uri="{FF2B5EF4-FFF2-40B4-BE49-F238E27FC236}">
                <a16:creationId xmlns:a16="http://schemas.microsoft.com/office/drawing/2014/main" id="{B3C6F572-FDB6-4C1E-A66D-072086C11383}"/>
              </a:ext>
            </a:extLst>
          </p:cNvPr>
          <p:cNvSpPr/>
          <p:nvPr/>
        </p:nvSpPr>
        <p:spPr bwMode="gray">
          <a:xfrm>
            <a:off x="1965107" y="4325494"/>
            <a:ext cx="1424852" cy="441818"/>
          </a:xfrm>
          <a:prstGeom prst="wedgeRectCallout">
            <a:avLst>
              <a:gd name="adj1" fmla="val 21491"/>
              <a:gd name="adj2" fmla="val 80266"/>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tx1"/>
                </a:solidFill>
                <a:latin typeface="Huawei Sans" panose="020C0503030203020204" pitchFamily="34" charset="0"/>
                <a:ea typeface="方正兰亭黑简体" panose="02000000000000000000" pitchFamily="2" charset="-122"/>
              </a:rPr>
              <a:t>Responds with a </a:t>
            </a:r>
            <a:r>
              <a:rPr lang="en-US" sz="1200" b="1" dirty="0">
                <a:solidFill>
                  <a:srgbClr val="EC7061"/>
                </a:solidFill>
                <a:latin typeface="Huawei Sans" panose="020C0503030203020204" pitchFamily="34" charset="0"/>
                <a:ea typeface="方正兰亭黑简体" panose="02000000000000000000" pitchFamily="2" charset="-122"/>
              </a:rPr>
              <a:t>Report message</a:t>
            </a:r>
            <a:r>
              <a:rPr lang="en-US" sz="1200" dirty="0">
                <a:solidFill>
                  <a:schemeClr val="tx1"/>
                </a:solidFill>
                <a:latin typeface="Huawei Sans" panose="020C0503030203020204" pitchFamily="34" charset="0"/>
                <a:ea typeface="方正兰亭黑简体" panose="02000000000000000000" pitchFamily="2" charset="-122"/>
              </a:rPr>
              <a:t>.</a:t>
            </a:r>
          </a:p>
        </p:txBody>
      </p:sp>
      <p:cxnSp>
        <p:nvCxnSpPr>
          <p:cNvPr id="106" name="Straight Arrow Connector 105">
            <a:extLst>
              <a:ext uri="{FF2B5EF4-FFF2-40B4-BE49-F238E27FC236}">
                <a16:creationId xmlns:a16="http://schemas.microsoft.com/office/drawing/2014/main" id="{B5324C6A-3B5A-4213-9404-C945863B733A}"/>
              </a:ext>
            </a:extLst>
          </p:cNvPr>
          <p:cNvCxnSpPr>
            <a:cxnSpLocks/>
          </p:cNvCxnSpPr>
          <p:nvPr/>
        </p:nvCxnSpPr>
        <p:spPr bwMode="gray">
          <a:xfrm flipV="1">
            <a:off x="4636425" y="4904414"/>
            <a:ext cx="901912" cy="1"/>
          </a:xfrm>
          <a:prstGeom prst="straightConnector1">
            <a:avLst/>
          </a:prstGeom>
          <a:ln w="19050">
            <a:prstDash val="dash"/>
            <a:tailEnd type="triangle"/>
          </a:ln>
        </p:spPr>
        <p:style>
          <a:lnRef idx="1">
            <a:schemeClr val="accent1"/>
          </a:lnRef>
          <a:fillRef idx="0">
            <a:schemeClr val="accent1"/>
          </a:fillRef>
          <a:effectRef idx="0">
            <a:schemeClr val="accent1"/>
          </a:effectRef>
          <a:fontRef idx="minor">
            <a:schemeClr val="tx1"/>
          </a:fontRef>
        </p:style>
      </p:cxnSp>
      <p:cxnSp>
        <p:nvCxnSpPr>
          <p:cNvPr id="107" name="Straight Arrow Connector 106">
            <a:extLst>
              <a:ext uri="{FF2B5EF4-FFF2-40B4-BE49-F238E27FC236}">
                <a16:creationId xmlns:a16="http://schemas.microsoft.com/office/drawing/2014/main" id="{64B66F47-7114-433F-ADB6-D0D5221E3ED1}"/>
              </a:ext>
            </a:extLst>
          </p:cNvPr>
          <p:cNvCxnSpPr>
            <a:cxnSpLocks/>
          </p:cNvCxnSpPr>
          <p:nvPr/>
        </p:nvCxnSpPr>
        <p:spPr bwMode="gray">
          <a:xfrm>
            <a:off x="5679679" y="4897174"/>
            <a:ext cx="0" cy="310932"/>
          </a:xfrm>
          <a:prstGeom prst="straightConnector1">
            <a:avLst/>
          </a:prstGeom>
          <a:ln w="19050">
            <a:prstDash val="dash"/>
            <a:tailEnd type="triangle"/>
          </a:ln>
        </p:spPr>
        <p:style>
          <a:lnRef idx="1">
            <a:schemeClr val="accent1"/>
          </a:lnRef>
          <a:fillRef idx="0">
            <a:schemeClr val="accent1"/>
          </a:fillRef>
          <a:effectRef idx="0">
            <a:schemeClr val="accent1"/>
          </a:effectRef>
          <a:fontRef idx="minor">
            <a:schemeClr val="tx1"/>
          </a:fontRef>
        </p:style>
      </p:cxnSp>
      <p:sp>
        <p:nvSpPr>
          <p:cNvPr id="108" name="Rectangular Callout 75">
            <a:extLst>
              <a:ext uri="{FF2B5EF4-FFF2-40B4-BE49-F238E27FC236}">
                <a16:creationId xmlns:a16="http://schemas.microsoft.com/office/drawing/2014/main" id="{6B74600F-32C8-4525-B6D8-BCC6731D5B69}"/>
              </a:ext>
            </a:extLst>
          </p:cNvPr>
          <p:cNvSpPr/>
          <p:nvPr/>
        </p:nvSpPr>
        <p:spPr bwMode="gray">
          <a:xfrm>
            <a:off x="6099838" y="4686749"/>
            <a:ext cx="1717397" cy="783148"/>
          </a:xfrm>
          <a:prstGeom prst="wedgeRectCallout">
            <a:avLst>
              <a:gd name="adj1" fmla="val -60153"/>
              <a:gd name="adj2" fmla="val 24214"/>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19050" tIns="19050" rIns="19050" bIns="19050" rtlCol="0" anchor="ctr">
            <a:noAutofit/>
          </a:bodyPr>
          <a:lstStyle/>
          <a:p>
            <a:pPr algn="ctr" fontAlgn="ctr"/>
            <a:r>
              <a:rPr lang="en-US" sz="1200" dirty="0">
                <a:solidFill>
                  <a:schemeClr val="tx1"/>
                </a:solidFill>
                <a:latin typeface="Huawei Sans" panose="020C0503030203020204" pitchFamily="34" charset="0"/>
                <a:ea typeface="方正兰亭黑简体" panose="02000000000000000000" pitchFamily="2" charset="-122"/>
              </a:rPr>
              <a:t>Does not respond with a Report message due to </a:t>
            </a:r>
            <a:r>
              <a:rPr lang="en-US" sz="1200" b="1" dirty="0">
                <a:solidFill>
                  <a:srgbClr val="EC7061"/>
                </a:solidFill>
                <a:latin typeface="Huawei Sans" panose="020C0503030203020204" pitchFamily="34" charset="0"/>
                <a:ea typeface="方正兰亭黑简体" panose="02000000000000000000" pitchFamily="2" charset="-122"/>
              </a:rPr>
              <a:t>Report message suppression</a:t>
            </a:r>
            <a:r>
              <a:rPr lang="en-US" sz="1200" dirty="0">
                <a:solidFill>
                  <a:schemeClr val="tx1"/>
                </a:solidFill>
                <a:latin typeface="Huawei Sans" panose="020C0503030203020204" pitchFamily="34" charset="0"/>
                <a:ea typeface="方正兰亭黑简体" panose="02000000000000000000" pitchFamily="2" charset="-122"/>
              </a:rPr>
              <a:t>.</a:t>
            </a:r>
          </a:p>
        </p:txBody>
      </p:sp>
      <p:sp>
        <p:nvSpPr>
          <p:cNvPr id="109" name="矩形: 圆角 52">
            <a:extLst>
              <a:ext uri="{FF2B5EF4-FFF2-40B4-BE49-F238E27FC236}">
                <a16:creationId xmlns:a16="http://schemas.microsoft.com/office/drawing/2014/main" id="{3FE10316-1630-4BF4-978F-66913F4B6886}"/>
              </a:ext>
            </a:extLst>
          </p:cNvPr>
          <p:cNvSpPr/>
          <p:nvPr/>
        </p:nvSpPr>
        <p:spPr bwMode="gray">
          <a:xfrm>
            <a:off x="5250825" y="2316411"/>
            <a:ext cx="1801948" cy="931424"/>
          </a:xfrm>
          <a:prstGeom prst="roundRect">
            <a:avLst>
              <a:gd name="adj" fmla="val 3125"/>
            </a:avLst>
          </a:prstGeom>
          <a:solidFill>
            <a:schemeClr val="bg1"/>
          </a:solid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gn="ctr" fontAlgn="ctr"/>
            <a:r>
              <a:rPr lang="en-US"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IGMP Routing Table</a:t>
            </a:r>
          </a:p>
        </p:txBody>
      </p:sp>
      <p:graphicFrame>
        <p:nvGraphicFramePr>
          <p:cNvPr id="110" name="Table 38">
            <a:extLst>
              <a:ext uri="{FF2B5EF4-FFF2-40B4-BE49-F238E27FC236}">
                <a16:creationId xmlns:a16="http://schemas.microsoft.com/office/drawing/2014/main" id="{72E394BD-09DD-4C63-AF54-9D4534D93548}"/>
              </a:ext>
            </a:extLst>
          </p:cNvPr>
          <p:cNvGraphicFramePr>
            <a:graphicFrameLocks noGrp="1"/>
          </p:cNvGraphicFramePr>
          <p:nvPr>
            <p:extLst>
              <p:ext uri="{D42A27DB-BD31-4B8C-83A1-F6EECF244321}">
                <p14:modId xmlns:p14="http://schemas.microsoft.com/office/powerpoint/2010/main" val="2311798396"/>
              </p:ext>
            </p:extLst>
          </p:nvPr>
        </p:nvGraphicFramePr>
        <p:xfrm>
          <a:off x="5312433" y="2576065"/>
          <a:ext cx="1630960" cy="604738"/>
        </p:xfrm>
        <a:graphic>
          <a:graphicData uri="http://schemas.openxmlformats.org/drawingml/2006/table">
            <a:tbl>
              <a:tblPr firstRow="1" bandRow="1">
                <a:tableStyleId>{72833802-FEF1-4C79-8D5D-14CF1EAF98D9}</a:tableStyleId>
              </a:tblPr>
              <a:tblGrid>
                <a:gridCol w="924171">
                  <a:extLst>
                    <a:ext uri="{9D8B030D-6E8A-4147-A177-3AD203B41FA5}">
                      <a16:colId xmlns:a16="http://schemas.microsoft.com/office/drawing/2014/main" val="2036062193"/>
                    </a:ext>
                  </a:extLst>
                </a:gridCol>
                <a:gridCol w="706789">
                  <a:extLst>
                    <a:ext uri="{9D8B030D-6E8A-4147-A177-3AD203B41FA5}">
                      <a16:colId xmlns:a16="http://schemas.microsoft.com/office/drawing/2014/main" val="1892022959"/>
                    </a:ext>
                  </a:extLst>
                </a:gridCol>
              </a:tblGrid>
              <a:tr h="292031">
                <a:tc>
                  <a:txBody>
                    <a:bodyPr/>
                    <a:lstStyle/>
                    <a:p>
                      <a:pPr algn="ctr" fontAlgn="ctr"/>
                      <a:r>
                        <a:rPr lang="en-US" sz="1050" dirty="0">
                          <a:latin typeface="Huawei Sans" panose="020C0503030203020204" pitchFamily="34" charset="0"/>
                        </a:rPr>
                        <a:t>Multicast Information</a:t>
                      </a:r>
                    </a:p>
                  </a:txBody>
                  <a:tcPr marL="0" marR="0" marT="0" marB="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a:txBody>
                    <a:bodyPr/>
                    <a:lstStyle/>
                    <a:p>
                      <a:pPr algn="ctr" fontAlgn="ctr"/>
                      <a:r>
                        <a:rPr lang="en-US" sz="1050" dirty="0">
                          <a:latin typeface="Huawei Sans" panose="020C0503030203020204" pitchFamily="34" charset="0"/>
                        </a:rPr>
                        <a:t>Outbound Interface</a:t>
                      </a:r>
                    </a:p>
                  </a:txBody>
                  <a:tcPr marL="0" marR="0" marT="0" marB="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extLst>
                  <a:ext uri="{0D108BD9-81ED-4DB2-BD59-A6C34878D82A}">
                    <a16:rowId xmlns:a16="http://schemas.microsoft.com/office/drawing/2014/main" val="3015372963"/>
                  </a:ext>
                </a:extLst>
              </a:tr>
              <a:tr h="284698">
                <a:tc>
                  <a:txBody>
                    <a:bodyPr/>
                    <a:lstStyle/>
                    <a:p>
                      <a:pPr algn="ctr" fontAlgn="ctr"/>
                      <a:r>
                        <a:rPr lang="en-US" sz="1050">
                          <a:latin typeface="Huawei Sans" panose="020C0503030203020204" pitchFamily="34" charset="0"/>
                        </a:rPr>
                        <a:t>*, G1</a:t>
                      </a:r>
                    </a:p>
                  </a:txBody>
                  <a:tcPr marL="0" marR="0" marT="0" marB="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4FBFE"/>
                    </a:solidFill>
                  </a:tcPr>
                </a:tc>
                <a:tc>
                  <a:txBody>
                    <a:bodyPr/>
                    <a:lstStyle/>
                    <a:p>
                      <a:pPr algn="ctr" fontAlgn="ctr"/>
                      <a:r>
                        <a:rPr lang="en-US" sz="1050" dirty="0">
                          <a:latin typeface="Huawei Sans" panose="020C0503030203020204" pitchFamily="34" charset="0"/>
                        </a:rPr>
                        <a:t>IF1</a:t>
                      </a:r>
                    </a:p>
                  </a:txBody>
                  <a:tcPr marL="0" marR="0" marT="0" marB="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4FBFE"/>
                    </a:solidFill>
                  </a:tcPr>
                </a:tc>
                <a:extLst>
                  <a:ext uri="{0D108BD9-81ED-4DB2-BD59-A6C34878D82A}">
                    <a16:rowId xmlns:a16="http://schemas.microsoft.com/office/drawing/2014/main" val="726405233"/>
                  </a:ext>
                </a:extLst>
              </a:tr>
            </a:tbl>
          </a:graphicData>
        </a:graphic>
      </p:graphicFrame>
      <p:sp>
        <p:nvSpPr>
          <p:cNvPr id="113" name="矩形: 圆角 52">
            <a:extLst>
              <a:ext uri="{FF2B5EF4-FFF2-40B4-BE49-F238E27FC236}">
                <a16:creationId xmlns:a16="http://schemas.microsoft.com/office/drawing/2014/main" id="{3A6F21C6-3EF5-4C70-BA80-5C050B2177FF}"/>
              </a:ext>
            </a:extLst>
          </p:cNvPr>
          <p:cNvSpPr/>
          <p:nvPr/>
        </p:nvSpPr>
        <p:spPr bwMode="gray">
          <a:xfrm>
            <a:off x="7148473" y="2316410"/>
            <a:ext cx="1075547" cy="931425"/>
          </a:xfrm>
          <a:prstGeom prst="roundRect">
            <a:avLst>
              <a:gd name="adj" fmla="val 3125"/>
            </a:avLst>
          </a:prstGeom>
          <a:solidFill>
            <a:schemeClr val="bg1"/>
          </a:solid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gn="ctr" fontAlgn="ctr"/>
            <a:r>
              <a:rPr lang="en-US"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IGMP Group</a:t>
            </a:r>
          </a:p>
        </p:txBody>
      </p:sp>
      <p:graphicFrame>
        <p:nvGraphicFramePr>
          <p:cNvPr id="114" name="Table 38">
            <a:extLst>
              <a:ext uri="{FF2B5EF4-FFF2-40B4-BE49-F238E27FC236}">
                <a16:creationId xmlns:a16="http://schemas.microsoft.com/office/drawing/2014/main" id="{7B2F0705-A930-4A37-979F-B09C913A0744}"/>
              </a:ext>
            </a:extLst>
          </p:cNvPr>
          <p:cNvGraphicFramePr>
            <a:graphicFrameLocks noGrp="1"/>
          </p:cNvGraphicFramePr>
          <p:nvPr>
            <p:extLst>
              <p:ext uri="{D42A27DB-BD31-4B8C-83A1-F6EECF244321}">
                <p14:modId xmlns:p14="http://schemas.microsoft.com/office/powerpoint/2010/main" val="3422332371"/>
              </p:ext>
            </p:extLst>
          </p:nvPr>
        </p:nvGraphicFramePr>
        <p:xfrm>
          <a:off x="7310327" y="2570334"/>
          <a:ext cx="751837" cy="573755"/>
        </p:xfrm>
        <a:graphic>
          <a:graphicData uri="http://schemas.openxmlformats.org/drawingml/2006/table">
            <a:tbl>
              <a:tblPr firstRow="1" bandRow="1">
                <a:tableStyleId>{72833802-FEF1-4C79-8D5D-14CF1EAF98D9}</a:tableStyleId>
              </a:tblPr>
              <a:tblGrid>
                <a:gridCol w="751837">
                  <a:extLst>
                    <a:ext uri="{9D8B030D-6E8A-4147-A177-3AD203B41FA5}">
                      <a16:colId xmlns:a16="http://schemas.microsoft.com/office/drawing/2014/main" val="2036062193"/>
                    </a:ext>
                  </a:extLst>
                </a:gridCol>
              </a:tblGrid>
              <a:tr h="247499">
                <a:tc>
                  <a:txBody>
                    <a:bodyPr/>
                    <a:lstStyle/>
                    <a:p>
                      <a:pPr algn="ctr" fontAlgn="ctr"/>
                      <a:r>
                        <a:rPr lang="en-US" sz="1050" dirty="0">
                          <a:latin typeface="Huawei Sans" panose="020C0503030203020204" pitchFamily="34" charset="0"/>
                        </a:rPr>
                        <a:t>Multicast Group</a:t>
                      </a:r>
                    </a:p>
                  </a:txBody>
                  <a:tcPr marL="19050" marR="19050" marT="19050" marB="1905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extLst>
                  <a:ext uri="{0D108BD9-81ED-4DB2-BD59-A6C34878D82A}">
                    <a16:rowId xmlns:a16="http://schemas.microsoft.com/office/drawing/2014/main" val="3015372963"/>
                  </a:ext>
                </a:extLst>
              </a:tr>
              <a:tr h="215615">
                <a:tc>
                  <a:txBody>
                    <a:bodyPr/>
                    <a:lstStyle/>
                    <a:p>
                      <a:pPr algn="ctr" fontAlgn="ctr"/>
                      <a:r>
                        <a:rPr lang="en-US" sz="1050" dirty="0">
                          <a:latin typeface="Huawei Sans" panose="020C0503030203020204" pitchFamily="34" charset="0"/>
                        </a:rPr>
                        <a:t>G1</a:t>
                      </a:r>
                    </a:p>
                  </a:txBody>
                  <a:tcPr marL="19050" marR="19050" marT="19050" marB="1905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4FBFE"/>
                    </a:solidFill>
                  </a:tcPr>
                </a:tc>
                <a:extLst>
                  <a:ext uri="{0D108BD9-81ED-4DB2-BD59-A6C34878D82A}">
                    <a16:rowId xmlns:a16="http://schemas.microsoft.com/office/drawing/2014/main" val="726405233"/>
                  </a:ext>
                </a:extLst>
              </a:tr>
            </a:tbl>
          </a:graphicData>
        </a:graphic>
      </p:graphicFrame>
      <p:sp>
        <p:nvSpPr>
          <p:cNvPr id="115" name="椭圆 50">
            <a:extLst>
              <a:ext uri="{FF2B5EF4-FFF2-40B4-BE49-F238E27FC236}">
                <a16:creationId xmlns:a16="http://schemas.microsoft.com/office/drawing/2014/main" id="{74366779-E92C-4A51-B5B5-5E0376309478}"/>
              </a:ext>
            </a:extLst>
          </p:cNvPr>
          <p:cNvSpPr/>
          <p:nvPr/>
        </p:nvSpPr>
        <p:spPr bwMode="gray">
          <a:xfrm>
            <a:off x="6059038" y="3409283"/>
            <a:ext cx="180000" cy="180000"/>
          </a:xfrm>
          <a:prstGeom prst="ellipse">
            <a:avLst/>
          </a:prstGeom>
          <a:solidFill>
            <a:srgbClr val="FFC00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algn="ctr" fontAlgn="ctr"/>
            <a:r>
              <a:rPr lang="en-US" sz="110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1</a:t>
            </a:r>
          </a:p>
        </p:txBody>
      </p:sp>
      <p:sp>
        <p:nvSpPr>
          <p:cNvPr id="116" name="椭圆 50">
            <a:extLst>
              <a:ext uri="{FF2B5EF4-FFF2-40B4-BE49-F238E27FC236}">
                <a16:creationId xmlns:a16="http://schemas.microsoft.com/office/drawing/2014/main" id="{CC7BD7CD-E1AF-40B2-A541-BB8E5DCA6A0B}"/>
              </a:ext>
            </a:extLst>
          </p:cNvPr>
          <p:cNvSpPr/>
          <p:nvPr/>
        </p:nvSpPr>
        <p:spPr bwMode="gray">
          <a:xfrm>
            <a:off x="1887812" y="4248302"/>
            <a:ext cx="180000" cy="180000"/>
          </a:xfrm>
          <a:prstGeom prst="ellipse">
            <a:avLst/>
          </a:prstGeom>
          <a:solidFill>
            <a:srgbClr val="FFC00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algn="ctr" fontAlgn="ctr"/>
            <a:r>
              <a:rPr lang="en-US" sz="110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3" name="Rectangle 2">
            <a:extLst>
              <a:ext uri="{FF2B5EF4-FFF2-40B4-BE49-F238E27FC236}">
                <a16:creationId xmlns:a16="http://schemas.microsoft.com/office/drawing/2014/main" id="{5C0C97F7-00EF-4BA7-9A62-4B7DDD854A10}"/>
              </a:ext>
            </a:extLst>
          </p:cNvPr>
          <p:cNvSpPr/>
          <p:nvPr/>
        </p:nvSpPr>
        <p:spPr bwMode="gray">
          <a:xfrm>
            <a:off x="5181187" y="2281254"/>
            <a:ext cx="3103120" cy="1006158"/>
          </a:xfrm>
          <a:prstGeom prst="rect">
            <a:avLst/>
          </a:prstGeom>
          <a:noFill/>
          <a:ln>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atin typeface="Huawei Sans" panose="020C0503030203020204" pitchFamily="34" charset="0"/>
            </a:endParaRPr>
          </a:p>
        </p:txBody>
      </p:sp>
      <p:sp>
        <p:nvSpPr>
          <p:cNvPr id="112" name="Rectangular Callout 75">
            <a:extLst>
              <a:ext uri="{FF2B5EF4-FFF2-40B4-BE49-F238E27FC236}">
                <a16:creationId xmlns:a16="http://schemas.microsoft.com/office/drawing/2014/main" id="{65FD73E6-32A7-4AA1-B3C0-81F7ACD4629E}"/>
              </a:ext>
            </a:extLst>
          </p:cNvPr>
          <p:cNvSpPr/>
          <p:nvPr/>
        </p:nvSpPr>
        <p:spPr bwMode="gray">
          <a:xfrm>
            <a:off x="8371266" y="2191254"/>
            <a:ext cx="2407570" cy="764382"/>
          </a:xfrm>
          <a:prstGeom prst="wedgeRectCallout">
            <a:avLst>
              <a:gd name="adj1" fmla="val -58853"/>
              <a:gd name="adj2" fmla="val 28284"/>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19050" tIns="19050" rIns="19050" bIns="19050" rtlCol="0" anchor="ctr">
            <a:noAutofit/>
          </a:bodyPr>
          <a:lstStyle/>
          <a:p>
            <a:pPr algn="ctr" fontAlgn="ctr"/>
            <a:r>
              <a:rPr lang="en-US" sz="1200" dirty="0">
                <a:solidFill>
                  <a:schemeClr val="tx1"/>
                </a:solidFill>
                <a:latin typeface="Huawei Sans" panose="020C0503030203020204" pitchFamily="34" charset="0"/>
                <a:ea typeface="方正兰亭黑简体" panose="02000000000000000000" pitchFamily="2" charset="-122"/>
              </a:rPr>
              <a:t>After receiving the Report message, the IGMP </a:t>
            </a:r>
            <a:r>
              <a:rPr lang="en-US" sz="1200" dirty="0" err="1">
                <a:solidFill>
                  <a:schemeClr val="tx1"/>
                </a:solidFill>
                <a:latin typeface="Huawei Sans" panose="020C0503030203020204" pitchFamily="34" charset="0"/>
                <a:ea typeface="方正兰亭黑简体" panose="02000000000000000000" pitchFamily="2" charset="-122"/>
              </a:rPr>
              <a:t>querier</a:t>
            </a:r>
            <a:r>
              <a:rPr lang="en-US" sz="1200" dirty="0">
                <a:solidFill>
                  <a:schemeClr val="tx1"/>
                </a:solidFill>
                <a:latin typeface="Huawei Sans" panose="020C0503030203020204" pitchFamily="34" charset="0"/>
                <a:ea typeface="方正兰亭黑简体" panose="02000000000000000000" pitchFamily="2" charset="-122"/>
              </a:rPr>
              <a:t> generates an </a:t>
            </a:r>
            <a:r>
              <a:rPr lang="en-US" sz="1200" b="1" dirty="0">
                <a:solidFill>
                  <a:srgbClr val="EC7061"/>
                </a:solidFill>
                <a:latin typeface="Huawei Sans" panose="020C0503030203020204" pitchFamily="34" charset="0"/>
                <a:ea typeface="方正兰亭黑简体" panose="02000000000000000000" pitchFamily="2" charset="-122"/>
              </a:rPr>
              <a:t>IGMP routing entry and an IGMP group entry</a:t>
            </a:r>
            <a:r>
              <a:rPr lang="en-US" sz="1200" dirty="0">
                <a:latin typeface="Huawei Sans" panose="020C0503030203020204" pitchFamily="34" charset="0"/>
                <a:ea typeface="方正兰亭黑简体" panose="02000000000000000000" pitchFamily="2" charset="-122"/>
              </a:rPr>
              <a:t>.</a:t>
            </a:r>
          </a:p>
        </p:txBody>
      </p:sp>
      <p:sp>
        <p:nvSpPr>
          <p:cNvPr id="117" name="椭圆 50">
            <a:extLst>
              <a:ext uri="{FF2B5EF4-FFF2-40B4-BE49-F238E27FC236}">
                <a16:creationId xmlns:a16="http://schemas.microsoft.com/office/drawing/2014/main" id="{7777E29E-DFF4-43AC-8D52-B4557DA3C663}"/>
              </a:ext>
            </a:extLst>
          </p:cNvPr>
          <p:cNvSpPr/>
          <p:nvPr/>
        </p:nvSpPr>
        <p:spPr bwMode="gray">
          <a:xfrm>
            <a:off x="8284307" y="2101254"/>
            <a:ext cx="180000" cy="180000"/>
          </a:xfrm>
          <a:prstGeom prst="ellipse">
            <a:avLst/>
          </a:prstGeom>
          <a:solidFill>
            <a:srgbClr val="FFC00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algn="ctr" fontAlgn="ctr"/>
            <a:r>
              <a:rPr lang="en-US" sz="110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3</a:t>
            </a:r>
          </a:p>
        </p:txBody>
      </p:sp>
      <p:sp>
        <p:nvSpPr>
          <p:cNvPr id="4" name="Trapezoid 3">
            <a:extLst>
              <a:ext uri="{FF2B5EF4-FFF2-40B4-BE49-F238E27FC236}">
                <a16:creationId xmlns:a16="http://schemas.microsoft.com/office/drawing/2014/main" id="{84D4C7AC-A08F-45B5-9B68-6A004A91487B}"/>
              </a:ext>
            </a:extLst>
          </p:cNvPr>
          <p:cNvSpPr/>
          <p:nvPr/>
        </p:nvSpPr>
        <p:spPr bwMode="gray">
          <a:xfrm rot="16200000">
            <a:off x="4294852" y="2816592"/>
            <a:ext cx="1405754" cy="343451"/>
          </a:xfrm>
          <a:custGeom>
            <a:avLst/>
            <a:gdLst>
              <a:gd name="connsiteX0" fmla="*/ 0 w 1001971"/>
              <a:gd name="connsiteY0" fmla="*/ 340669 h 340669"/>
              <a:gd name="connsiteX1" fmla="*/ 85167 w 1001971"/>
              <a:gd name="connsiteY1" fmla="*/ 0 h 340669"/>
              <a:gd name="connsiteX2" fmla="*/ 916804 w 1001971"/>
              <a:gd name="connsiteY2" fmla="*/ 0 h 340669"/>
              <a:gd name="connsiteX3" fmla="*/ 1001971 w 1001971"/>
              <a:gd name="connsiteY3" fmla="*/ 340669 h 340669"/>
              <a:gd name="connsiteX4" fmla="*/ 0 w 1001971"/>
              <a:gd name="connsiteY4" fmla="*/ 340669 h 340669"/>
              <a:gd name="connsiteX0" fmla="*/ 403783 w 1405754"/>
              <a:gd name="connsiteY0" fmla="*/ 347019 h 347019"/>
              <a:gd name="connsiteX1" fmla="*/ 0 w 1405754"/>
              <a:gd name="connsiteY1" fmla="*/ 0 h 347019"/>
              <a:gd name="connsiteX2" fmla="*/ 1320587 w 1405754"/>
              <a:gd name="connsiteY2" fmla="*/ 6350 h 347019"/>
              <a:gd name="connsiteX3" fmla="*/ 1405754 w 1405754"/>
              <a:gd name="connsiteY3" fmla="*/ 347019 h 347019"/>
              <a:gd name="connsiteX4" fmla="*/ 403783 w 1405754"/>
              <a:gd name="connsiteY4" fmla="*/ 347019 h 347019"/>
              <a:gd name="connsiteX0" fmla="*/ 403783 w 1405754"/>
              <a:gd name="connsiteY0" fmla="*/ 347019 h 347019"/>
              <a:gd name="connsiteX1" fmla="*/ 0 w 1405754"/>
              <a:gd name="connsiteY1" fmla="*/ 0 h 347019"/>
              <a:gd name="connsiteX2" fmla="*/ 342687 w 1405754"/>
              <a:gd name="connsiteY2" fmla="*/ 3 h 347019"/>
              <a:gd name="connsiteX3" fmla="*/ 1405754 w 1405754"/>
              <a:gd name="connsiteY3" fmla="*/ 347019 h 347019"/>
              <a:gd name="connsiteX4" fmla="*/ 403783 w 1405754"/>
              <a:gd name="connsiteY4" fmla="*/ 347019 h 3470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5754" h="347019">
                <a:moveTo>
                  <a:pt x="403783" y="347019"/>
                </a:moveTo>
                <a:lnTo>
                  <a:pt x="0" y="0"/>
                </a:lnTo>
                <a:lnTo>
                  <a:pt x="342687" y="3"/>
                </a:lnTo>
                <a:lnTo>
                  <a:pt x="1405754" y="347019"/>
                </a:lnTo>
                <a:lnTo>
                  <a:pt x="403783" y="347019"/>
                </a:lnTo>
                <a:close/>
              </a:path>
            </a:pathLst>
          </a:custGeom>
          <a:gradFill>
            <a:gsLst>
              <a:gs pos="0">
                <a:schemeClr val="accent1">
                  <a:lumMod val="5000"/>
                  <a:lumOff val="95000"/>
                  <a:alpha val="50000"/>
                </a:schemeClr>
              </a:gs>
              <a:gs pos="100000">
                <a:schemeClr val="accent1">
                  <a:lumMod val="30000"/>
                  <a:lumOff val="70000"/>
                  <a:alpha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atin typeface="Huawei Sans" panose="020C0503030203020204" pitchFamily="34" charset="0"/>
            </a:endParaRPr>
          </a:p>
        </p:txBody>
      </p:sp>
      <p:sp>
        <p:nvSpPr>
          <p:cNvPr id="54" name="Oval 41">
            <a:extLst>
              <a:ext uri="{FF2B5EF4-FFF2-40B4-BE49-F238E27FC236}">
                <a16:creationId xmlns:a16="http://schemas.microsoft.com/office/drawing/2014/main" id="{24377026-E6EA-467E-ACF4-209E9258052B}"/>
              </a:ext>
            </a:extLst>
          </p:cNvPr>
          <p:cNvSpPr>
            <a:spLocks noChangeAspect="1"/>
          </p:cNvSpPr>
          <p:nvPr/>
        </p:nvSpPr>
        <p:spPr bwMode="gray">
          <a:xfrm>
            <a:off x="9505957" y="5992948"/>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ndParaRPr>
          </a:p>
        </p:txBody>
      </p:sp>
      <p:sp>
        <p:nvSpPr>
          <p:cNvPr id="55" name="TextBox 54">
            <a:extLst>
              <a:ext uri="{FF2B5EF4-FFF2-40B4-BE49-F238E27FC236}">
                <a16:creationId xmlns:a16="http://schemas.microsoft.com/office/drawing/2014/main" id="{23FE27CA-B23E-4DA8-8FD2-EC7F5A2D48D6}"/>
              </a:ext>
            </a:extLst>
          </p:cNvPr>
          <p:cNvSpPr txBox="1"/>
          <p:nvPr/>
        </p:nvSpPr>
        <p:spPr bwMode="gray">
          <a:xfrm>
            <a:off x="9683881" y="5952932"/>
            <a:ext cx="1645002" cy="276999"/>
          </a:xfrm>
          <a:prstGeom prst="rect">
            <a:avLst/>
          </a:prstGeom>
          <a:noFill/>
        </p:spPr>
        <p:txBody>
          <a:bodyPr wrap="square" rtlCol="0">
            <a:noAutofit/>
          </a:bodyPr>
          <a:lstStyle/>
          <a:p>
            <a:pPr fontAlgn="ctr"/>
            <a:r>
              <a:rPr lang="en-US" sz="1050" dirty="0">
                <a:latin typeface="Huawei Sans" panose="020C0503030203020204" pitchFamily="34" charset="0"/>
              </a:rPr>
              <a:t>IGMP-capable interface</a:t>
            </a:r>
          </a:p>
        </p:txBody>
      </p:sp>
      <p:cxnSp>
        <p:nvCxnSpPr>
          <p:cNvPr id="56" name="Straight Arrow Connector 55">
            <a:extLst>
              <a:ext uri="{FF2B5EF4-FFF2-40B4-BE49-F238E27FC236}">
                <a16:creationId xmlns:a16="http://schemas.microsoft.com/office/drawing/2014/main" id="{473B3457-588E-4D8D-9065-DB36DA419529}"/>
              </a:ext>
            </a:extLst>
          </p:cNvPr>
          <p:cNvCxnSpPr>
            <a:cxnSpLocks/>
          </p:cNvCxnSpPr>
          <p:nvPr/>
        </p:nvCxnSpPr>
        <p:spPr bwMode="gray">
          <a:xfrm>
            <a:off x="8923354" y="5539256"/>
            <a:ext cx="779066" cy="0"/>
          </a:xfrm>
          <a:prstGeom prst="straightConnector1">
            <a:avLst/>
          </a:prstGeom>
          <a:ln w="19050">
            <a:prstDash val="dash"/>
            <a:tailEnd type="triangle"/>
          </a:ln>
        </p:spPr>
        <p:style>
          <a:lnRef idx="1">
            <a:schemeClr val="accent1"/>
          </a:lnRef>
          <a:fillRef idx="0">
            <a:schemeClr val="accent1"/>
          </a:fillRef>
          <a:effectRef idx="0">
            <a:schemeClr val="accent1"/>
          </a:effectRef>
          <a:fontRef idx="minor">
            <a:schemeClr val="tx1"/>
          </a:fontRef>
        </p:style>
      </p:cxnSp>
      <p:sp>
        <p:nvSpPr>
          <p:cNvPr id="57" name="TextBox 56">
            <a:extLst>
              <a:ext uri="{FF2B5EF4-FFF2-40B4-BE49-F238E27FC236}">
                <a16:creationId xmlns:a16="http://schemas.microsoft.com/office/drawing/2014/main" id="{833D0A8E-7C38-4F59-8610-C69499E23852}"/>
              </a:ext>
            </a:extLst>
          </p:cNvPr>
          <p:cNvSpPr txBox="1"/>
          <p:nvPr/>
        </p:nvSpPr>
        <p:spPr bwMode="gray">
          <a:xfrm>
            <a:off x="9676316" y="5400756"/>
            <a:ext cx="2271776" cy="276999"/>
          </a:xfrm>
          <a:prstGeom prst="rect">
            <a:avLst/>
          </a:prstGeom>
          <a:noFill/>
        </p:spPr>
        <p:txBody>
          <a:bodyPr wrap="square" rtlCol="0">
            <a:noAutofit/>
          </a:bodyPr>
          <a:lstStyle/>
          <a:p>
            <a:pPr fontAlgn="ctr"/>
            <a:r>
              <a:rPr lang="en-US" sz="1050">
                <a:latin typeface="Huawei Sans" panose="020C0503030203020204" pitchFamily="34" charset="0"/>
              </a:rPr>
              <a:t>Report message (member 1)</a:t>
            </a:r>
          </a:p>
        </p:txBody>
      </p:sp>
      <p:cxnSp>
        <p:nvCxnSpPr>
          <p:cNvPr id="58" name="Straight Arrow Connector 57">
            <a:extLst>
              <a:ext uri="{FF2B5EF4-FFF2-40B4-BE49-F238E27FC236}">
                <a16:creationId xmlns:a16="http://schemas.microsoft.com/office/drawing/2014/main" id="{59FD3F23-C402-4709-B499-BEEFCFC98FE0}"/>
              </a:ext>
            </a:extLst>
          </p:cNvPr>
          <p:cNvCxnSpPr>
            <a:cxnSpLocks/>
          </p:cNvCxnSpPr>
          <p:nvPr/>
        </p:nvCxnSpPr>
        <p:spPr bwMode="gray">
          <a:xfrm>
            <a:off x="8941523" y="5262257"/>
            <a:ext cx="779066" cy="0"/>
          </a:xfrm>
          <a:prstGeom prst="straightConnector1">
            <a:avLst/>
          </a:prstGeom>
          <a:ln w="19050">
            <a:solidFill>
              <a:srgbClr val="EC7061"/>
            </a:solidFill>
            <a:tailEnd type="triangle"/>
          </a:ln>
        </p:spPr>
        <p:style>
          <a:lnRef idx="1">
            <a:schemeClr val="accent1"/>
          </a:lnRef>
          <a:fillRef idx="0">
            <a:schemeClr val="accent1"/>
          </a:fillRef>
          <a:effectRef idx="0">
            <a:schemeClr val="accent1"/>
          </a:effectRef>
          <a:fontRef idx="minor">
            <a:schemeClr val="tx1"/>
          </a:fontRef>
        </p:style>
      </p:cxnSp>
      <p:sp>
        <p:nvSpPr>
          <p:cNvPr id="59" name="TextBox 58">
            <a:extLst>
              <a:ext uri="{FF2B5EF4-FFF2-40B4-BE49-F238E27FC236}">
                <a16:creationId xmlns:a16="http://schemas.microsoft.com/office/drawing/2014/main" id="{787A3264-B8D6-4438-B234-6B2B132C88D1}"/>
              </a:ext>
            </a:extLst>
          </p:cNvPr>
          <p:cNvSpPr txBox="1"/>
          <p:nvPr/>
        </p:nvSpPr>
        <p:spPr bwMode="gray">
          <a:xfrm>
            <a:off x="9676316" y="5130650"/>
            <a:ext cx="1745622" cy="215228"/>
          </a:xfrm>
          <a:prstGeom prst="rect">
            <a:avLst/>
          </a:prstGeom>
          <a:noFill/>
        </p:spPr>
        <p:txBody>
          <a:bodyPr wrap="square" rtlCol="0">
            <a:noAutofit/>
          </a:bodyPr>
          <a:lstStyle/>
          <a:p>
            <a:pPr fontAlgn="ctr"/>
            <a:r>
              <a:rPr lang="en-US" sz="1050" dirty="0">
                <a:latin typeface="Huawei Sans" panose="020C0503030203020204" pitchFamily="34" charset="0"/>
              </a:rPr>
              <a:t>General Query message</a:t>
            </a:r>
          </a:p>
        </p:txBody>
      </p:sp>
      <p:cxnSp>
        <p:nvCxnSpPr>
          <p:cNvPr id="60" name="Straight Arrow Connector 59">
            <a:extLst>
              <a:ext uri="{FF2B5EF4-FFF2-40B4-BE49-F238E27FC236}">
                <a16:creationId xmlns:a16="http://schemas.microsoft.com/office/drawing/2014/main" id="{6E2FE73C-FF13-4C32-B60D-127F1831E7D2}"/>
              </a:ext>
            </a:extLst>
          </p:cNvPr>
          <p:cNvCxnSpPr>
            <a:cxnSpLocks/>
          </p:cNvCxnSpPr>
          <p:nvPr/>
        </p:nvCxnSpPr>
        <p:spPr bwMode="gray">
          <a:xfrm>
            <a:off x="8928584" y="5807131"/>
            <a:ext cx="752963" cy="0"/>
          </a:xfrm>
          <a:prstGeom prst="straightConnector1">
            <a:avLst/>
          </a:prstGeom>
          <a:ln w="19050">
            <a:solidFill>
              <a:srgbClr val="8BC9A0"/>
            </a:solidFill>
            <a:prstDash val="sysDot"/>
            <a:tailEnd type="triangle"/>
          </a:ln>
        </p:spPr>
        <p:style>
          <a:lnRef idx="1">
            <a:schemeClr val="accent1"/>
          </a:lnRef>
          <a:fillRef idx="0">
            <a:schemeClr val="accent1"/>
          </a:fillRef>
          <a:effectRef idx="0">
            <a:schemeClr val="accent1"/>
          </a:effectRef>
          <a:fontRef idx="minor">
            <a:schemeClr val="tx1"/>
          </a:fontRef>
        </p:style>
      </p:cxnSp>
      <p:sp>
        <p:nvSpPr>
          <p:cNvPr id="64" name="TextBox 63">
            <a:extLst>
              <a:ext uri="{FF2B5EF4-FFF2-40B4-BE49-F238E27FC236}">
                <a16:creationId xmlns:a16="http://schemas.microsoft.com/office/drawing/2014/main" id="{2CAC407E-632E-40E4-817A-338BA00BE3A2}"/>
              </a:ext>
            </a:extLst>
          </p:cNvPr>
          <p:cNvSpPr txBox="1"/>
          <p:nvPr/>
        </p:nvSpPr>
        <p:spPr bwMode="gray">
          <a:xfrm>
            <a:off x="9673214" y="5670863"/>
            <a:ext cx="2271776" cy="276999"/>
          </a:xfrm>
          <a:prstGeom prst="rect">
            <a:avLst/>
          </a:prstGeom>
          <a:noFill/>
        </p:spPr>
        <p:txBody>
          <a:bodyPr wrap="square" rtlCol="0">
            <a:noAutofit/>
          </a:bodyPr>
          <a:lstStyle/>
          <a:p>
            <a:pPr fontAlgn="ctr"/>
            <a:r>
              <a:rPr lang="en-US" sz="1050">
                <a:latin typeface="Huawei Sans" panose="020C0503030203020204" pitchFamily="34" charset="0"/>
              </a:rPr>
              <a:t>Report message (member 2)</a:t>
            </a:r>
          </a:p>
        </p:txBody>
      </p:sp>
    </p:spTree>
    <p:extLst>
      <p:ext uri="{BB962C8B-B14F-4D97-AF65-F5344CB8AC3E}">
        <p14:creationId xmlns:p14="http://schemas.microsoft.com/office/powerpoint/2010/main" val="204609304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 name="Freeform 159">
            <a:extLst>
              <a:ext uri="{FF2B5EF4-FFF2-40B4-BE49-F238E27FC236}">
                <a16:creationId xmlns:a16="http://schemas.microsoft.com/office/drawing/2014/main" id="{F5CA6311-DAB0-42F6-838B-7269123B58AA}"/>
              </a:ext>
            </a:extLst>
          </p:cNvPr>
          <p:cNvSpPr/>
          <p:nvPr/>
        </p:nvSpPr>
        <p:spPr bwMode="gray">
          <a:xfrm flipH="1">
            <a:off x="8117636" y="2616052"/>
            <a:ext cx="1801667" cy="94178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schemeClr val="tx1"/>
                </a:solidFill>
                <a:latin typeface="Huawei Sans" panose="020C0503030203020204" pitchFamily="34" charset="0"/>
              </a:rPr>
              <a:t>Multicast network</a:t>
            </a:r>
          </a:p>
        </p:txBody>
      </p:sp>
      <p:sp>
        <p:nvSpPr>
          <p:cNvPr id="43" name="矩形: 圆角 52">
            <a:extLst>
              <a:ext uri="{FF2B5EF4-FFF2-40B4-BE49-F238E27FC236}">
                <a16:creationId xmlns:a16="http://schemas.microsoft.com/office/drawing/2014/main" id="{6DF982CE-A3E1-4CA9-ADC4-20D4F0ACB817}"/>
              </a:ext>
            </a:extLst>
          </p:cNvPr>
          <p:cNvSpPr/>
          <p:nvPr/>
        </p:nvSpPr>
        <p:spPr bwMode="gray">
          <a:xfrm>
            <a:off x="7627816" y="2492663"/>
            <a:ext cx="1262371" cy="439835"/>
          </a:xfrm>
          <a:prstGeom prst="roundRect">
            <a:avLst>
              <a:gd name="adj" fmla="val 3125"/>
            </a:avLst>
          </a:prstGeom>
          <a:solidFill>
            <a:schemeClr val="bg1"/>
          </a:solid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gn="ctr" fontAlgn="ctr"/>
            <a:r>
              <a:rPr lang="en-US"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IGMP</a:t>
            </a:r>
          </a:p>
          <a:p>
            <a:pPr algn="ctr" fontAlgn="ctr"/>
            <a:r>
              <a:rPr lang="en-US"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 Routing Table</a:t>
            </a:r>
          </a:p>
        </p:txBody>
      </p:sp>
      <p:sp>
        <p:nvSpPr>
          <p:cNvPr id="28" name="Text Placeholder 27">
            <a:extLst>
              <a:ext uri="{FF2B5EF4-FFF2-40B4-BE49-F238E27FC236}">
                <a16:creationId xmlns:a16="http://schemas.microsoft.com/office/drawing/2014/main" id="{6399EB27-1C48-4632-B248-B2692C4C38B1}"/>
              </a:ext>
            </a:extLst>
          </p:cNvPr>
          <p:cNvSpPr>
            <a:spLocks noGrp="1"/>
          </p:cNvSpPr>
          <p:nvPr>
            <p:ph type="body" sz="quarter" idx="10"/>
          </p:nvPr>
        </p:nvSpPr>
        <p:spPr bwMode="gray">
          <a:xfrm>
            <a:off x="451877" y="1242453"/>
            <a:ext cx="5644123" cy="4680000"/>
          </a:xfrm>
        </p:spPr>
        <p:txBody>
          <a:bodyPr wrap="square">
            <a:noAutofit/>
          </a:bodyPr>
          <a:lstStyle/>
          <a:p>
            <a:pPr fontAlgn="ctr"/>
            <a:r>
              <a:rPr lang="en-US" sz="1600" dirty="0">
                <a:latin typeface="Huawei Sans" panose="020C0503030203020204" pitchFamily="34" charset="0"/>
              </a:rPr>
              <a:t>General Query messages are multicast. Therefore, a network segment requires only one </a:t>
            </a:r>
            <a:r>
              <a:rPr lang="en-US" sz="1600" dirty="0" err="1">
                <a:latin typeface="Huawei Sans" panose="020C0503030203020204" pitchFamily="34" charset="0"/>
              </a:rPr>
              <a:t>querier</a:t>
            </a:r>
            <a:r>
              <a:rPr lang="en-US" sz="1600" dirty="0">
                <a:latin typeface="Huawei Sans" panose="020C0503030203020204" pitchFamily="34" charset="0"/>
              </a:rPr>
              <a:t> to query information about all group members.</a:t>
            </a:r>
          </a:p>
          <a:p>
            <a:pPr fontAlgn="ctr"/>
            <a:r>
              <a:rPr lang="en-US" sz="1600" dirty="0">
                <a:latin typeface="Huawei Sans" panose="020C0503030203020204" pitchFamily="34" charset="0"/>
              </a:rPr>
              <a:t>IGMPv1 </a:t>
            </a:r>
            <a:r>
              <a:rPr lang="en-US" sz="1600" b="1" dirty="0">
                <a:solidFill>
                  <a:srgbClr val="EC7061"/>
                </a:solidFill>
                <a:latin typeface="Huawei Sans" panose="020C0503030203020204" pitchFamily="34" charset="0"/>
              </a:rPr>
              <a:t>does not have its own </a:t>
            </a:r>
            <a:r>
              <a:rPr lang="en-US" sz="1600" b="1" dirty="0" err="1">
                <a:solidFill>
                  <a:srgbClr val="EC7061"/>
                </a:solidFill>
                <a:latin typeface="Huawei Sans" panose="020C0503030203020204" pitchFamily="34" charset="0"/>
              </a:rPr>
              <a:t>querier</a:t>
            </a:r>
            <a:r>
              <a:rPr lang="en-US" sz="1600" b="1" dirty="0">
                <a:solidFill>
                  <a:srgbClr val="EC7061"/>
                </a:solidFill>
                <a:latin typeface="Huawei Sans" panose="020C0503030203020204" pitchFamily="34" charset="0"/>
              </a:rPr>
              <a:t> election mechanism</a:t>
            </a:r>
            <a:r>
              <a:rPr lang="en-US" sz="1600" dirty="0">
                <a:latin typeface="Huawei Sans" panose="020C0503030203020204" pitchFamily="34" charset="0"/>
              </a:rPr>
              <a:t>. Instead, it relies on the multicast routing protocol (PIM) to elect an IGMP </a:t>
            </a:r>
            <a:r>
              <a:rPr lang="en-US" sz="1600" dirty="0" err="1">
                <a:latin typeface="Huawei Sans" panose="020C0503030203020204" pitchFamily="34" charset="0"/>
              </a:rPr>
              <a:t>querier</a:t>
            </a:r>
            <a:r>
              <a:rPr lang="en-US" sz="1600" dirty="0">
                <a:latin typeface="Huawei Sans" panose="020C0503030203020204" pitchFamily="34" charset="0"/>
              </a:rPr>
              <a:t>.</a:t>
            </a:r>
          </a:p>
          <a:p>
            <a:pPr fontAlgn="ctr"/>
            <a:r>
              <a:rPr lang="en-US" sz="1600" dirty="0">
                <a:latin typeface="Huawei Sans" panose="020C0503030203020204" pitchFamily="34" charset="0"/>
              </a:rPr>
              <a:t>IGMPv1 uses the unique </a:t>
            </a:r>
            <a:r>
              <a:rPr lang="en-US" sz="1600" b="1" dirty="0">
                <a:solidFill>
                  <a:srgbClr val="EC7061"/>
                </a:solidFill>
                <a:latin typeface="Huawei Sans" panose="020C0503030203020204" pitchFamily="34" charset="0"/>
              </a:rPr>
              <a:t>assert winner or DR elected by PIM as the </a:t>
            </a:r>
            <a:r>
              <a:rPr lang="en-US" sz="1600" b="1" dirty="0" err="1">
                <a:solidFill>
                  <a:srgbClr val="EC7061"/>
                </a:solidFill>
                <a:latin typeface="Huawei Sans" panose="020C0503030203020204" pitchFamily="34" charset="0"/>
              </a:rPr>
              <a:t>querier</a:t>
            </a:r>
            <a:r>
              <a:rPr lang="en-US" sz="1600" dirty="0">
                <a:latin typeface="Huawei Sans" panose="020C0503030203020204" pitchFamily="34" charset="0"/>
              </a:rPr>
              <a:t>. The </a:t>
            </a:r>
            <a:r>
              <a:rPr lang="en-US" sz="1600" dirty="0" err="1">
                <a:latin typeface="Huawei Sans" panose="020C0503030203020204" pitchFamily="34" charset="0"/>
              </a:rPr>
              <a:t>querier</a:t>
            </a:r>
            <a:r>
              <a:rPr lang="en-US" sz="1600" dirty="0">
                <a:latin typeface="Huawei Sans" panose="020C0503030203020204" pitchFamily="34" charset="0"/>
              </a:rPr>
              <a:t> is the only device that sends Query messages on the local network segment.</a:t>
            </a:r>
          </a:p>
          <a:p>
            <a:pPr fontAlgn="ctr"/>
            <a:r>
              <a:rPr lang="en-US" sz="1600" dirty="0">
                <a:latin typeface="Huawei Sans" panose="020C0503030203020204" pitchFamily="34" charset="0"/>
              </a:rPr>
              <a:t>Both the </a:t>
            </a:r>
            <a:r>
              <a:rPr lang="en-US" sz="1600" dirty="0" err="1">
                <a:latin typeface="Huawei Sans" panose="020C0503030203020204" pitchFamily="34" charset="0"/>
              </a:rPr>
              <a:t>querier</a:t>
            </a:r>
            <a:r>
              <a:rPr lang="en-US" sz="1600" dirty="0">
                <a:latin typeface="Huawei Sans" panose="020C0503030203020204" pitchFamily="34" charset="0"/>
              </a:rPr>
              <a:t> and non-</a:t>
            </a:r>
            <a:r>
              <a:rPr lang="en-US" sz="1600" dirty="0" err="1">
                <a:latin typeface="Huawei Sans" panose="020C0503030203020204" pitchFamily="34" charset="0"/>
              </a:rPr>
              <a:t>querier</a:t>
            </a:r>
            <a:r>
              <a:rPr lang="en-US" sz="1600" dirty="0">
                <a:latin typeface="Huawei Sans" panose="020C0503030203020204" pitchFamily="34" charset="0"/>
              </a:rPr>
              <a:t> can receive Report messages with destination address 224.0.0.1. Therefore, they can generate both IGMP routing entries and IGMP group entries.</a:t>
            </a:r>
          </a:p>
        </p:txBody>
      </p:sp>
      <p:sp>
        <p:nvSpPr>
          <p:cNvPr id="2" name="标题 1"/>
          <p:cNvSpPr>
            <a:spLocks noGrp="1"/>
          </p:cNvSpPr>
          <p:nvPr>
            <p:ph type="title"/>
          </p:nvPr>
        </p:nvSpPr>
        <p:spPr bwMode="gray"/>
        <p:txBody>
          <a:bodyPr wrap="square">
            <a:noAutofit/>
          </a:bodyPr>
          <a:lstStyle/>
          <a:p>
            <a:pPr fontAlgn="ctr"/>
            <a:r>
              <a:rPr lang="en-US">
                <a:latin typeface="Huawei Sans" panose="020C0503030203020204" pitchFamily="34" charset="0"/>
              </a:rPr>
              <a:t>IGMPv1 Querier Election Mechanism</a:t>
            </a:r>
          </a:p>
        </p:txBody>
      </p:sp>
      <p:grpSp>
        <p:nvGrpSpPr>
          <p:cNvPr id="99" name="Group 98">
            <a:extLst>
              <a:ext uri="{FF2B5EF4-FFF2-40B4-BE49-F238E27FC236}">
                <a16:creationId xmlns:a16="http://schemas.microsoft.com/office/drawing/2014/main" id="{094FC23B-4F9B-47A9-AD6A-EA8C35517D15}"/>
              </a:ext>
            </a:extLst>
          </p:cNvPr>
          <p:cNvGrpSpPr/>
          <p:nvPr/>
        </p:nvGrpSpPr>
        <p:grpSpPr bwMode="gray">
          <a:xfrm>
            <a:off x="7428148" y="71577"/>
            <a:ext cx="4472949" cy="213120"/>
            <a:chOff x="7788188" y="106136"/>
            <a:chExt cx="4472949" cy="213120"/>
          </a:xfrm>
        </p:grpSpPr>
        <p:sp>
          <p:nvSpPr>
            <p:cNvPr id="100" name="五边形 24">
              <a:extLst>
                <a:ext uri="{FF2B5EF4-FFF2-40B4-BE49-F238E27FC236}">
                  <a16:creationId xmlns:a16="http://schemas.microsoft.com/office/drawing/2014/main" id="{302456C9-D186-422D-946E-A3733A31C47A}"/>
                </a:ext>
              </a:extLst>
            </p:cNvPr>
            <p:cNvSpPr/>
            <p:nvPr/>
          </p:nvSpPr>
          <p:spPr bwMode="gray">
            <a:xfrm>
              <a:off x="7788188" y="106136"/>
              <a:ext cx="1526032" cy="213120"/>
            </a:xfrm>
            <a:prstGeom prst="homePlate">
              <a:avLst/>
            </a:prstGeom>
            <a:solidFill>
              <a:srgbClr val="00B0F0"/>
            </a:solidFill>
            <a:ln w="9525" cap="flat" cmpd="sng" algn="ctr">
              <a:solidFill>
                <a:srgbClr val="00B0F0"/>
              </a:solid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spcBef>
                  <a:spcPts val="0"/>
                </a:spcBef>
              </a:pPr>
              <a:r>
                <a:rPr lang="en-US" sz="1200" b="1" dirty="0">
                  <a:solidFill>
                    <a:schemeClr val="bg1"/>
                  </a:solidFill>
                  <a:latin typeface="Huawei Sans" panose="020C0503030203020204" pitchFamily="34" charset="0"/>
                  <a:ea typeface="方正兰亭黑简体" panose="02000000000000000000" pitchFamily="2" charset="-122"/>
                </a:rPr>
                <a:t>IGMPv1</a:t>
              </a:r>
            </a:p>
          </p:txBody>
        </p:sp>
        <p:sp>
          <p:nvSpPr>
            <p:cNvPr id="101" name="燕尾形 25">
              <a:extLst>
                <a:ext uri="{FF2B5EF4-FFF2-40B4-BE49-F238E27FC236}">
                  <a16:creationId xmlns:a16="http://schemas.microsoft.com/office/drawing/2014/main" id="{20712938-5050-4E9F-9587-8988D7FBF183}"/>
                </a:ext>
              </a:extLst>
            </p:cNvPr>
            <p:cNvSpPr/>
            <p:nvPr/>
          </p:nvSpPr>
          <p:spPr bwMode="gray">
            <a:xfrm>
              <a:off x="9253201" y="106136"/>
              <a:ext cx="1538223" cy="211431"/>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spcBef>
                  <a:spcPts val="0"/>
                </a:spcBef>
              </a:pPr>
              <a:r>
                <a:rPr lang="en-US" sz="1200" dirty="0">
                  <a:latin typeface="Huawei Sans" panose="020C0503030203020204" pitchFamily="34" charset="0"/>
                  <a:ea typeface="方正兰亭黑简体" panose="02000000000000000000" pitchFamily="2" charset="-122"/>
                </a:rPr>
                <a:t>IGMPv2</a:t>
              </a:r>
            </a:p>
          </p:txBody>
        </p:sp>
        <p:sp>
          <p:nvSpPr>
            <p:cNvPr id="102" name="燕尾形 25">
              <a:extLst>
                <a:ext uri="{FF2B5EF4-FFF2-40B4-BE49-F238E27FC236}">
                  <a16:creationId xmlns:a16="http://schemas.microsoft.com/office/drawing/2014/main" id="{312CE503-6B24-4000-8778-F4421DF6B0EB}"/>
                </a:ext>
              </a:extLst>
            </p:cNvPr>
            <p:cNvSpPr/>
            <p:nvPr/>
          </p:nvSpPr>
          <p:spPr bwMode="gray">
            <a:xfrm>
              <a:off x="10722914" y="106136"/>
              <a:ext cx="1538223" cy="211431"/>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spcBef>
                  <a:spcPts val="0"/>
                </a:spcBef>
              </a:pPr>
              <a:r>
                <a:rPr lang="en-US" sz="1200" dirty="0">
                  <a:latin typeface="Huawei Sans" panose="020C0503030203020204" pitchFamily="34" charset="0"/>
                  <a:ea typeface="方正兰亭黑简体" panose="02000000000000000000" pitchFamily="2" charset="-122"/>
                </a:rPr>
                <a:t>IGMPv3</a:t>
              </a:r>
            </a:p>
          </p:txBody>
        </p:sp>
      </p:grpSp>
      <p:pic>
        <p:nvPicPr>
          <p:cNvPr id="105" name="图片 20" descr="接入交换机.png">
            <a:extLst>
              <a:ext uri="{FF2B5EF4-FFF2-40B4-BE49-F238E27FC236}">
                <a16:creationId xmlns:a16="http://schemas.microsoft.com/office/drawing/2014/main" id="{936BF67A-F910-4B70-B3A4-41663114CBC3}"/>
              </a:ext>
            </a:extLst>
          </p:cNvPr>
          <p:cNvPicPr>
            <a:picLocks noChangeAspect="1"/>
          </p:cNvPicPr>
          <p:nvPr/>
        </p:nvPicPr>
        <p:blipFill>
          <a:blip r:embed="rId3" cstate="print"/>
          <a:stretch>
            <a:fillRect/>
          </a:stretch>
        </p:blipFill>
        <p:spPr bwMode="gray">
          <a:xfrm>
            <a:off x="8714016" y="4246640"/>
            <a:ext cx="540000" cy="441818"/>
          </a:xfrm>
          <a:prstGeom prst="rect">
            <a:avLst/>
          </a:prstGeom>
        </p:spPr>
      </p:pic>
      <p:pic>
        <p:nvPicPr>
          <p:cNvPr id="106" name="Picture 2" descr="G:\做的项目\公共\扁平图标切换\更新2015_01_21\oss扁平图标库2015_01_21更新-04.png">
            <a:extLst>
              <a:ext uri="{FF2B5EF4-FFF2-40B4-BE49-F238E27FC236}">
                <a16:creationId xmlns:a16="http://schemas.microsoft.com/office/drawing/2014/main" id="{EC24BA4E-4A7D-44BE-86C0-CD0A33B6A680}"/>
              </a:ext>
            </a:extLst>
          </p:cNvPr>
          <p:cNvPicPr>
            <a:picLocks noChangeArrowheads="1"/>
          </p:cNvPicPr>
          <p:nvPr/>
        </p:nvPicPr>
        <p:blipFill>
          <a:blip r:embed="rId4" cstate="print"/>
          <a:stretch>
            <a:fillRect/>
          </a:stretch>
        </p:blipFill>
        <p:spPr bwMode="gray">
          <a:xfrm>
            <a:off x="7716108" y="3215012"/>
            <a:ext cx="528117" cy="399259"/>
          </a:xfrm>
          <a:prstGeom prst="rect">
            <a:avLst/>
          </a:prstGeom>
          <a:noFill/>
        </p:spPr>
      </p:pic>
      <p:pic>
        <p:nvPicPr>
          <p:cNvPr id="107" name="图片 38" descr="PC.png">
            <a:extLst>
              <a:ext uri="{FF2B5EF4-FFF2-40B4-BE49-F238E27FC236}">
                <a16:creationId xmlns:a16="http://schemas.microsoft.com/office/drawing/2014/main" id="{DFFD239B-0D3D-439C-B937-9B6520FC7A99}"/>
              </a:ext>
            </a:extLst>
          </p:cNvPr>
          <p:cNvPicPr>
            <a:picLocks noChangeAspect="1"/>
          </p:cNvPicPr>
          <p:nvPr/>
        </p:nvPicPr>
        <p:blipFill>
          <a:blip r:embed="rId5" cstate="print"/>
          <a:stretch>
            <a:fillRect/>
          </a:stretch>
        </p:blipFill>
        <p:spPr bwMode="gray">
          <a:xfrm>
            <a:off x="8714016" y="5245273"/>
            <a:ext cx="540000" cy="382353"/>
          </a:xfrm>
          <a:prstGeom prst="rect">
            <a:avLst/>
          </a:prstGeom>
        </p:spPr>
      </p:pic>
      <p:sp>
        <p:nvSpPr>
          <p:cNvPr id="115" name="TextBox 114">
            <a:extLst>
              <a:ext uri="{FF2B5EF4-FFF2-40B4-BE49-F238E27FC236}">
                <a16:creationId xmlns:a16="http://schemas.microsoft.com/office/drawing/2014/main" id="{C81B2ED6-E66F-4E80-A619-156F4D9C5C34}"/>
              </a:ext>
            </a:extLst>
          </p:cNvPr>
          <p:cNvSpPr txBox="1"/>
          <p:nvPr/>
        </p:nvSpPr>
        <p:spPr bwMode="gray">
          <a:xfrm>
            <a:off x="8015077" y="5625652"/>
            <a:ext cx="2025444" cy="276999"/>
          </a:xfrm>
          <a:prstGeom prst="rect">
            <a:avLst/>
          </a:prstGeom>
          <a:noFill/>
        </p:spPr>
        <p:txBody>
          <a:bodyPr wrap="square" rtlCol="0">
            <a:noAutofit/>
          </a:bodyPr>
          <a:lstStyle/>
          <a:p>
            <a:pPr algn="ctr" fontAlgn="ctr"/>
            <a:r>
              <a:rPr lang="en-US" sz="1100" dirty="0">
                <a:latin typeface="Huawei Sans" panose="020C0503030203020204" pitchFamily="34" charset="0"/>
              </a:rPr>
              <a:t>Multicast group member</a:t>
            </a:r>
          </a:p>
        </p:txBody>
      </p:sp>
      <p:pic>
        <p:nvPicPr>
          <p:cNvPr id="119" name="Picture 2" descr="G:\做的项目\公共\扁平图标切换\更新2015_01_21\oss扁平图标库2015_01_21更新-04.png">
            <a:extLst>
              <a:ext uri="{FF2B5EF4-FFF2-40B4-BE49-F238E27FC236}">
                <a16:creationId xmlns:a16="http://schemas.microsoft.com/office/drawing/2014/main" id="{DAF0A497-C269-4968-8C65-357CB3C676C4}"/>
              </a:ext>
            </a:extLst>
          </p:cNvPr>
          <p:cNvPicPr>
            <a:picLocks noChangeArrowheads="1"/>
          </p:cNvPicPr>
          <p:nvPr/>
        </p:nvPicPr>
        <p:blipFill>
          <a:blip r:embed="rId4" cstate="print"/>
          <a:stretch>
            <a:fillRect/>
          </a:stretch>
        </p:blipFill>
        <p:spPr bwMode="gray">
          <a:xfrm>
            <a:off x="9759335" y="3215012"/>
            <a:ext cx="528117" cy="399259"/>
          </a:xfrm>
          <a:prstGeom prst="rect">
            <a:avLst/>
          </a:prstGeom>
          <a:noFill/>
        </p:spPr>
      </p:pic>
      <p:cxnSp>
        <p:nvCxnSpPr>
          <p:cNvPr id="120" name="Connector: Elbow 119">
            <a:extLst>
              <a:ext uri="{FF2B5EF4-FFF2-40B4-BE49-F238E27FC236}">
                <a16:creationId xmlns:a16="http://schemas.microsoft.com/office/drawing/2014/main" id="{E930E13F-2236-47EE-BA85-9C1024188867}"/>
              </a:ext>
            </a:extLst>
          </p:cNvPr>
          <p:cNvCxnSpPr>
            <a:cxnSpLocks/>
            <a:stCxn id="106" idx="2"/>
            <a:endCxn id="105" idx="0"/>
          </p:cNvCxnSpPr>
          <p:nvPr/>
        </p:nvCxnSpPr>
        <p:spPr bwMode="gray">
          <a:xfrm rot="16200000" flipH="1">
            <a:off x="8165907" y="3428530"/>
            <a:ext cx="632369" cy="1003849"/>
          </a:xfrm>
          <a:prstGeom prst="bentConnector3">
            <a:avLst>
              <a:gd name="adj1" fmla="val 57531"/>
            </a:avLst>
          </a:prstGeom>
          <a:ln w="19050"/>
        </p:spPr>
        <p:style>
          <a:lnRef idx="1">
            <a:schemeClr val="dk1"/>
          </a:lnRef>
          <a:fillRef idx="0">
            <a:schemeClr val="dk1"/>
          </a:fillRef>
          <a:effectRef idx="0">
            <a:schemeClr val="dk1"/>
          </a:effectRef>
          <a:fontRef idx="minor">
            <a:schemeClr val="tx1"/>
          </a:fontRef>
        </p:style>
      </p:cxnSp>
      <p:cxnSp>
        <p:nvCxnSpPr>
          <p:cNvPr id="121" name="Connector: Elbow 120">
            <a:extLst>
              <a:ext uri="{FF2B5EF4-FFF2-40B4-BE49-F238E27FC236}">
                <a16:creationId xmlns:a16="http://schemas.microsoft.com/office/drawing/2014/main" id="{E0ABD4C2-A169-4E5B-9613-9928A5E3F523}"/>
              </a:ext>
            </a:extLst>
          </p:cNvPr>
          <p:cNvCxnSpPr>
            <a:cxnSpLocks/>
            <a:stCxn id="119" idx="2"/>
            <a:endCxn id="105" idx="0"/>
          </p:cNvCxnSpPr>
          <p:nvPr/>
        </p:nvCxnSpPr>
        <p:spPr bwMode="gray">
          <a:xfrm rot="5400000">
            <a:off x="9187521" y="3410766"/>
            <a:ext cx="632369" cy="1039378"/>
          </a:xfrm>
          <a:prstGeom prst="bentConnector3">
            <a:avLst>
              <a:gd name="adj1" fmla="val 57531"/>
            </a:avLst>
          </a:prstGeom>
          <a:ln w="19050"/>
        </p:spPr>
        <p:style>
          <a:lnRef idx="1">
            <a:schemeClr val="dk1"/>
          </a:lnRef>
          <a:fillRef idx="0">
            <a:schemeClr val="dk1"/>
          </a:fillRef>
          <a:effectRef idx="0">
            <a:schemeClr val="dk1"/>
          </a:effectRef>
          <a:fontRef idx="minor">
            <a:schemeClr val="tx1"/>
          </a:fontRef>
        </p:style>
      </p:cxnSp>
      <p:cxnSp>
        <p:nvCxnSpPr>
          <p:cNvPr id="125" name="Straight Arrow Connector 124">
            <a:extLst>
              <a:ext uri="{FF2B5EF4-FFF2-40B4-BE49-F238E27FC236}">
                <a16:creationId xmlns:a16="http://schemas.microsoft.com/office/drawing/2014/main" id="{82AB7970-B212-4CAC-BA4E-D12E5ACD45A9}"/>
              </a:ext>
            </a:extLst>
          </p:cNvPr>
          <p:cNvCxnSpPr>
            <a:cxnSpLocks/>
          </p:cNvCxnSpPr>
          <p:nvPr/>
        </p:nvCxnSpPr>
        <p:spPr bwMode="gray">
          <a:xfrm>
            <a:off x="7890109" y="3773391"/>
            <a:ext cx="0" cy="262478"/>
          </a:xfrm>
          <a:prstGeom prst="straightConnector1">
            <a:avLst/>
          </a:prstGeom>
          <a:ln w="19050">
            <a:solidFill>
              <a:srgbClr val="EC7061"/>
            </a:solidFill>
            <a:tailEnd type="triangle"/>
          </a:ln>
        </p:spPr>
        <p:style>
          <a:lnRef idx="1">
            <a:schemeClr val="accent1"/>
          </a:lnRef>
          <a:fillRef idx="0">
            <a:schemeClr val="accent1"/>
          </a:fillRef>
          <a:effectRef idx="0">
            <a:schemeClr val="accent1"/>
          </a:effectRef>
          <a:fontRef idx="minor">
            <a:schemeClr val="tx1"/>
          </a:fontRef>
        </p:style>
      </p:cxnSp>
      <p:sp>
        <p:nvSpPr>
          <p:cNvPr id="128" name="TextBox 120">
            <a:extLst>
              <a:ext uri="{FF2B5EF4-FFF2-40B4-BE49-F238E27FC236}">
                <a16:creationId xmlns:a16="http://schemas.microsoft.com/office/drawing/2014/main" id="{F7475727-3C6E-43C5-97DD-427C513F68C4}"/>
              </a:ext>
            </a:extLst>
          </p:cNvPr>
          <p:cNvSpPr txBox="1"/>
          <p:nvPr/>
        </p:nvSpPr>
        <p:spPr bwMode="gray">
          <a:xfrm flipH="1">
            <a:off x="6545443" y="3748154"/>
            <a:ext cx="1285914" cy="287715"/>
          </a:xfrm>
          <a:prstGeom prst="roundRect">
            <a:avLst>
              <a:gd name="adj" fmla="val 6721"/>
            </a:avLst>
          </a:prstGeom>
          <a:solidFill>
            <a:srgbClr val="EC7061"/>
          </a:solidFill>
          <a:ln w="12700">
            <a:solidFill>
              <a:srgbClr val="EC7061"/>
            </a:solidFill>
          </a:ln>
        </p:spPr>
        <p:txBody>
          <a:bodyPr wrap="square" rtlCol="0" anchor="ctr">
            <a:noAutofit/>
          </a:bodyPr>
          <a:lstStyle/>
          <a:p>
            <a:pPr algn="ctr" fontAlgn="ctr"/>
            <a:r>
              <a:rPr lang="en-US" sz="1200" b="1">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General Query</a:t>
            </a:r>
          </a:p>
        </p:txBody>
      </p:sp>
      <p:cxnSp>
        <p:nvCxnSpPr>
          <p:cNvPr id="131" name="Straight Arrow Connector 130">
            <a:extLst>
              <a:ext uri="{FF2B5EF4-FFF2-40B4-BE49-F238E27FC236}">
                <a16:creationId xmlns:a16="http://schemas.microsoft.com/office/drawing/2014/main" id="{07925B23-39FA-4A12-ACCA-2756E8E3F1BC}"/>
              </a:ext>
            </a:extLst>
          </p:cNvPr>
          <p:cNvCxnSpPr>
            <a:cxnSpLocks/>
          </p:cNvCxnSpPr>
          <p:nvPr/>
        </p:nvCxnSpPr>
        <p:spPr bwMode="gray">
          <a:xfrm>
            <a:off x="10089111" y="3777089"/>
            <a:ext cx="0" cy="258780"/>
          </a:xfrm>
          <a:prstGeom prst="straightConnector1">
            <a:avLst/>
          </a:prstGeom>
          <a:ln w="19050">
            <a:solidFill>
              <a:srgbClr val="EC7061"/>
            </a:solidFill>
            <a:tailEnd type="triangle"/>
          </a:ln>
        </p:spPr>
        <p:style>
          <a:lnRef idx="1">
            <a:schemeClr val="accent1"/>
          </a:lnRef>
          <a:fillRef idx="0">
            <a:schemeClr val="accent1"/>
          </a:fillRef>
          <a:effectRef idx="0">
            <a:schemeClr val="accent1"/>
          </a:effectRef>
          <a:fontRef idx="minor">
            <a:schemeClr val="tx1"/>
          </a:fontRef>
        </p:style>
      </p:cxnSp>
      <p:sp>
        <p:nvSpPr>
          <p:cNvPr id="132" name="TextBox 120">
            <a:extLst>
              <a:ext uri="{FF2B5EF4-FFF2-40B4-BE49-F238E27FC236}">
                <a16:creationId xmlns:a16="http://schemas.microsoft.com/office/drawing/2014/main" id="{A4A75A8C-62CA-448A-909C-37CDD5E06BAD}"/>
              </a:ext>
            </a:extLst>
          </p:cNvPr>
          <p:cNvSpPr txBox="1"/>
          <p:nvPr/>
        </p:nvSpPr>
        <p:spPr bwMode="gray">
          <a:xfrm flipH="1">
            <a:off x="10164842" y="3748154"/>
            <a:ext cx="1285914" cy="287715"/>
          </a:xfrm>
          <a:prstGeom prst="roundRect">
            <a:avLst>
              <a:gd name="adj" fmla="val 6721"/>
            </a:avLst>
          </a:prstGeom>
          <a:solidFill>
            <a:srgbClr val="EC7061"/>
          </a:solidFill>
          <a:ln w="12700">
            <a:solidFill>
              <a:srgbClr val="EC7061"/>
            </a:solidFill>
          </a:ln>
        </p:spPr>
        <p:txBody>
          <a:bodyPr wrap="square" rtlCol="0" anchor="ctr">
            <a:noAutofit/>
          </a:bodyPr>
          <a:lstStyle/>
          <a:p>
            <a:pPr algn="ctr" fontAlgn="ctr"/>
            <a:r>
              <a:rPr lang="en-US" sz="1200" b="1">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General Query</a:t>
            </a:r>
          </a:p>
        </p:txBody>
      </p:sp>
      <p:cxnSp>
        <p:nvCxnSpPr>
          <p:cNvPr id="139" name="Straight Arrow Connector 138">
            <a:extLst>
              <a:ext uri="{FF2B5EF4-FFF2-40B4-BE49-F238E27FC236}">
                <a16:creationId xmlns:a16="http://schemas.microsoft.com/office/drawing/2014/main" id="{A7A46025-6DF2-4264-994F-AD78FE3F2CFC}"/>
              </a:ext>
            </a:extLst>
          </p:cNvPr>
          <p:cNvCxnSpPr>
            <a:cxnSpLocks/>
            <a:stCxn id="106" idx="3"/>
            <a:endCxn id="119" idx="1"/>
          </p:cNvCxnSpPr>
          <p:nvPr/>
        </p:nvCxnSpPr>
        <p:spPr bwMode="gray">
          <a:xfrm>
            <a:off x="8244225" y="3414642"/>
            <a:ext cx="1515110" cy="0"/>
          </a:xfrm>
          <a:prstGeom prst="straightConnector1">
            <a:avLst/>
          </a:prstGeom>
          <a:ln w="19050">
            <a:solidFill>
              <a:srgbClr val="FFD17D"/>
            </a:solidFill>
            <a:prstDash val="solid"/>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24" name="TextBox 123">
            <a:extLst>
              <a:ext uri="{FF2B5EF4-FFF2-40B4-BE49-F238E27FC236}">
                <a16:creationId xmlns:a16="http://schemas.microsoft.com/office/drawing/2014/main" id="{798F1E30-1C25-4E48-9651-77077F288023}"/>
              </a:ext>
            </a:extLst>
          </p:cNvPr>
          <p:cNvSpPr txBox="1"/>
          <p:nvPr/>
        </p:nvSpPr>
        <p:spPr bwMode="gray">
          <a:xfrm>
            <a:off x="8457602" y="3250463"/>
            <a:ext cx="1105709" cy="393104"/>
          </a:xfrm>
          <a:prstGeom prst="rect">
            <a:avLst/>
          </a:prstGeom>
          <a:solidFill>
            <a:schemeClr val="bg1"/>
          </a:solidFill>
        </p:spPr>
        <p:txBody>
          <a:bodyPr wrap="square" rtlCol="0" anchor="ctr">
            <a:noAutofit/>
          </a:bodyPr>
          <a:lstStyle/>
          <a:p>
            <a:pPr algn="ctr" fontAlgn="ctr"/>
            <a:r>
              <a:rPr lang="en-US" sz="1200" dirty="0">
                <a:latin typeface="Huawei Sans" panose="020C0503030203020204" pitchFamily="34" charset="0"/>
              </a:rPr>
              <a:t>IGMP </a:t>
            </a:r>
            <a:r>
              <a:rPr lang="en-US" sz="1200" dirty="0" err="1">
                <a:latin typeface="Huawei Sans" panose="020C0503030203020204" pitchFamily="34" charset="0"/>
              </a:rPr>
              <a:t>querier</a:t>
            </a:r>
            <a:r>
              <a:rPr lang="en-US" sz="1200" dirty="0">
                <a:latin typeface="Huawei Sans" panose="020C0503030203020204" pitchFamily="34" charset="0"/>
              </a:rPr>
              <a:t> election</a:t>
            </a:r>
          </a:p>
        </p:txBody>
      </p:sp>
      <p:grpSp>
        <p:nvGrpSpPr>
          <p:cNvPr id="140" name="组合 7">
            <a:extLst>
              <a:ext uri="{FF2B5EF4-FFF2-40B4-BE49-F238E27FC236}">
                <a16:creationId xmlns:a16="http://schemas.microsoft.com/office/drawing/2014/main" id="{368BF67B-F28F-4954-A6E8-60CAAF686328}"/>
              </a:ext>
            </a:extLst>
          </p:cNvPr>
          <p:cNvGrpSpPr/>
          <p:nvPr/>
        </p:nvGrpSpPr>
        <p:grpSpPr bwMode="gray">
          <a:xfrm>
            <a:off x="9945744" y="3549860"/>
            <a:ext cx="275544" cy="275544"/>
            <a:chOff x="856677" y="2615810"/>
            <a:chExt cx="288000" cy="288000"/>
          </a:xfrm>
        </p:grpSpPr>
        <p:sp>
          <p:nvSpPr>
            <p:cNvPr id="141" name="椭圆 84">
              <a:extLst>
                <a:ext uri="{FF2B5EF4-FFF2-40B4-BE49-F238E27FC236}">
                  <a16:creationId xmlns:a16="http://schemas.microsoft.com/office/drawing/2014/main" id="{44757F0F-43CA-4C95-B0E3-911715A159BA}"/>
                </a:ext>
              </a:extLst>
            </p:cNvPr>
            <p:cNvSpPr/>
            <p:nvPr/>
          </p:nvSpPr>
          <p:spPr bwMode="gray">
            <a:xfrm>
              <a:off x="856677" y="2615810"/>
              <a:ext cx="288000" cy="288000"/>
            </a:xfrm>
            <a:prstGeom prst="ellipse">
              <a:avLst/>
            </a:prstGeom>
            <a:solidFill>
              <a:srgbClr val="EC7061"/>
            </a:soli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42" name="组合 5">
              <a:extLst>
                <a:ext uri="{FF2B5EF4-FFF2-40B4-BE49-F238E27FC236}">
                  <a16:creationId xmlns:a16="http://schemas.microsoft.com/office/drawing/2014/main" id="{9383C6FA-13B6-4B18-A43A-7253F3C316EF}"/>
                </a:ext>
              </a:extLst>
            </p:cNvPr>
            <p:cNvGrpSpPr/>
            <p:nvPr/>
          </p:nvGrpSpPr>
          <p:grpSpPr bwMode="gray">
            <a:xfrm>
              <a:off x="923444" y="2692169"/>
              <a:ext cx="144001" cy="144002"/>
              <a:chOff x="898853" y="2657982"/>
              <a:chExt cx="203649" cy="203652"/>
            </a:xfrm>
          </p:grpSpPr>
          <p:cxnSp>
            <p:nvCxnSpPr>
              <p:cNvPr id="143" name="直接连接符 85">
                <a:extLst>
                  <a:ext uri="{FF2B5EF4-FFF2-40B4-BE49-F238E27FC236}">
                    <a16:creationId xmlns:a16="http://schemas.microsoft.com/office/drawing/2014/main" id="{7F12D8AB-12AF-4584-9272-79EDADF445AC}"/>
                  </a:ext>
                </a:extLst>
              </p:cNvPr>
              <p:cNvCxnSpPr>
                <a:stCxn id="141" idx="3"/>
                <a:endCxn id="141" idx="7"/>
              </p:cNvCxnSpPr>
              <p:nvPr/>
            </p:nvCxnSpPr>
            <p:spPr bwMode="gray">
              <a:xfrm flipV="1">
                <a:off x="898853" y="2657986"/>
                <a:ext cx="203648" cy="203648"/>
              </a:xfrm>
              <a:prstGeom prst="line">
                <a:avLst/>
              </a:prstGeom>
              <a:solidFill>
                <a:srgbClr val="EC7061"/>
              </a:solidFill>
              <a:ln w="38100" cap="rnd">
                <a:solidFill>
                  <a:schemeClr val="bg1"/>
                </a:solidFill>
                <a:round/>
              </a:ln>
              <a:effectLst/>
            </p:spPr>
            <p:style>
              <a:lnRef idx="2">
                <a:schemeClr val="accent1"/>
              </a:lnRef>
              <a:fillRef idx="0">
                <a:schemeClr val="accent1"/>
              </a:fillRef>
              <a:effectRef idx="1">
                <a:schemeClr val="accent1"/>
              </a:effectRef>
              <a:fontRef idx="minor">
                <a:schemeClr val="tx1"/>
              </a:fontRef>
            </p:style>
          </p:cxnSp>
          <p:cxnSp>
            <p:nvCxnSpPr>
              <p:cNvPr id="144" name="直接连接符 86">
                <a:extLst>
                  <a:ext uri="{FF2B5EF4-FFF2-40B4-BE49-F238E27FC236}">
                    <a16:creationId xmlns:a16="http://schemas.microsoft.com/office/drawing/2014/main" id="{DD2AB7F2-7D8F-4FE7-90F9-BED1D8CF40C6}"/>
                  </a:ext>
                </a:extLst>
              </p:cNvPr>
              <p:cNvCxnSpPr>
                <a:stCxn id="141" idx="1"/>
                <a:endCxn id="141" idx="5"/>
              </p:cNvCxnSpPr>
              <p:nvPr/>
            </p:nvCxnSpPr>
            <p:spPr bwMode="gray">
              <a:xfrm>
                <a:off x="898853" y="2657986"/>
                <a:ext cx="203648" cy="203648"/>
              </a:xfrm>
              <a:prstGeom prst="line">
                <a:avLst/>
              </a:prstGeom>
              <a:solidFill>
                <a:srgbClr val="EC7061"/>
              </a:solidFill>
              <a:ln w="38100" cap="rnd">
                <a:solidFill>
                  <a:schemeClr val="bg1"/>
                </a:solidFill>
                <a:round/>
              </a:ln>
              <a:effectLst/>
            </p:spPr>
            <p:style>
              <a:lnRef idx="2">
                <a:schemeClr val="accent1"/>
              </a:lnRef>
              <a:fillRef idx="0">
                <a:schemeClr val="accent1"/>
              </a:fillRef>
              <a:effectRef idx="1">
                <a:schemeClr val="accent1"/>
              </a:effectRef>
              <a:fontRef idx="minor">
                <a:schemeClr val="tx1"/>
              </a:fontRef>
            </p:style>
          </p:cxnSp>
        </p:grpSp>
      </p:grpSp>
      <p:cxnSp>
        <p:nvCxnSpPr>
          <p:cNvPr id="145" name="Straight Arrow Connector 144">
            <a:extLst>
              <a:ext uri="{FF2B5EF4-FFF2-40B4-BE49-F238E27FC236}">
                <a16:creationId xmlns:a16="http://schemas.microsoft.com/office/drawing/2014/main" id="{8893D40F-A8F0-4069-9836-DFF38DAAD697}"/>
              </a:ext>
            </a:extLst>
          </p:cNvPr>
          <p:cNvCxnSpPr>
            <a:cxnSpLocks/>
          </p:cNvCxnSpPr>
          <p:nvPr/>
        </p:nvCxnSpPr>
        <p:spPr bwMode="gray">
          <a:xfrm>
            <a:off x="8895543" y="4730163"/>
            <a:ext cx="0" cy="445053"/>
          </a:xfrm>
          <a:prstGeom prst="straightConnector1">
            <a:avLst/>
          </a:prstGeom>
          <a:ln w="19050">
            <a:solidFill>
              <a:srgbClr val="EC7061"/>
            </a:solidFill>
            <a:tailEnd type="triangle"/>
          </a:ln>
        </p:spPr>
        <p:style>
          <a:lnRef idx="1">
            <a:schemeClr val="accent1"/>
          </a:lnRef>
          <a:fillRef idx="0">
            <a:schemeClr val="accent1"/>
          </a:fillRef>
          <a:effectRef idx="0">
            <a:schemeClr val="accent1"/>
          </a:effectRef>
          <a:fontRef idx="minor">
            <a:schemeClr val="tx1"/>
          </a:fontRef>
        </p:style>
      </p:cxnSp>
      <p:cxnSp>
        <p:nvCxnSpPr>
          <p:cNvPr id="149" name="Straight Arrow Connector 148">
            <a:extLst>
              <a:ext uri="{FF2B5EF4-FFF2-40B4-BE49-F238E27FC236}">
                <a16:creationId xmlns:a16="http://schemas.microsoft.com/office/drawing/2014/main" id="{CF6E88DC-915A-40DF-83DF-D75C635D6749}"/>
              </a:ext>
            </a:extLst>
          </p:cNvPr>
          <p:cNvCxnSpPr>
            <a:cxnSpLocks/>
          </p:cNvCxnSpPr>
          <p:nvPr/>
        </p:nvCxnSpPr>
        <p:spPr bwMode="gray">
          <a:xfrm>
            <a:off x="7999294" y="4035869"/>
            <a:ext cx="935176" cy="0"/>
          </a:xfrm>
          <a:prstGeom prst="straightConnector1">
            <a:avLst/>
          </a:prstGeom>
          <a:ln w="19050">
            <a:solidFill>
              <a:srgbClr val="EC7061"/>
            </a:solidFill>
            <a:tailEnd type="triangle"/>
          </a:ln>
        </p:spPr>
        <p:style>
          <a:lnRef idx="1">
            <a:schemeClr val="accent1"/>
          </a:lnRef>
          <a:fillRef idx="0">
            <a:schemeClr val="accent1"/>
          </a:fillRef>
          <a:effectRef idx="0">
            <a:schemeClr val="accent1"/>
          </a:effectRef>
          <a:fontRef idx="minor">
            <a:schemeClr val="tx1"/>
          </a:fontRef>
        </p:style>
      </p:cxnSp>
      <p:sp>
        <p:nvSpPr>
          <p:cNvPr id="152" name="TextBox 151">
            <a:extLst>
              <a:ext uri="{FF2B5EF4-FFF2-40B4-BE49-F238E27FC236}">
                <a16:creationId xmlns:a16="http://schemas.microsoft.com/office/drawing/2014/main" id="{4E125BA0-DF64-4A8D-9F28-241C307EB2D2}"/>
              </a:ext>
            </a:extLst>
          </p:cNvPr>
          <p:cNvSpPr txBox="1"/>
          <p:nvPr/>
        </p:nvSpPr>
        <p:spPr bwMode="gray">
          <a:xfrm>
            <a:off x="6599729" y="3425414"/>
            <a:ext cx="1177342" cy="276999"/>
          </a:xfrm>
          <a:prstGeom prst="rect">
            <a:avLst/>
          </a:prstGeom>
          <a:noFill/>
        </p:spPr>
        <p:txBody>
          <a:bodyPr wrap="square" rtlCol="0">
            <a:noAutofit/>
          </a:bodyPr>
          <a:lstStyle/>
          <a:p>
            <a:pPr algn="ctr" fontAlgn="ctr"/>
            <a:r>
              <a:rPr lang="en-US" sz="1200">
                <a:latin typeface="Huawei Sans" panose="020C0503030203020204" pitchFamily="34" charset="0"/>
              </a:rPr>
              <a:t>PIM DR</a:t>
            </a:r>
          </a:p>
        </p:txBody>
      </p:sp>
      <p:sp>
        <p:nvSpPr>
          <p:cNvPr id="153" name="Rectangular Callout 75">
            <a:extLst>
              <a:ext uri="{FF2B5EF4-FFF2-40B4-BE49-F238E27FC236}">
                <a16:creationId xmlns:a16="http://schemas.microsoft.com/office/drawing/2014/main" id="{86F965C8-1B8B-4091-82E6-BD4AF0B6E3C2}"/>
              </a:ext>
            </a:extLst>
          </p:cNvPr>
          <p:cNvSpPr/>
          <p:nvPr/>
        </p:nvSpPr>
        <p:spPr bwMode="gray">
          <a:xfrm>
            <a:off x="6292532" y="2765113"/>
            <a:ext cx="1262371" cy="640800"/>
          </a:xfrm>
          <a:prstGeom prst="wedgeRectCallout">
            <a:avLst>
              <a:gd name="adj1" fmla="val 69186"/>
              <a:gd name="adj2" fmla="val 23504"/>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19050" tIns="19050" rIns="19050" bIns="19050" rtlCol="0" anchor="ctr">
            <a:noAutofit/>
          </a:bodyPr>
          <a:lstStyle/>
          <a:p>
            <a:pPr algn="ctr" fontAlgn="ctr"/>
            <a:r>
              <a:rPr lang="en-US" sz="1200" dirty="0">
                <a:solidFill>
                  <a:schemeClr val="tx1"/>
                </a:solidFill>
                <a:latin typeface="Huawei Sans" panose="020C0503030203020204" pitchFamily="34" charset="0"/>
                <a:ea typeface="方正兰亭黑简体" panose="02000000000000000000" pitchFamily="2" charset="-122"/>
              </a:rPr>
              <a:t>IGMPv1 uses the PIM DR as the </a:t>
            </a:r>
            <a:r>
              <a:rPr lang="en-US" sz="1200" b="1" dirty="0">
                <a:solidFill>
                  <a:srgbClr val="EC7061"/>
                </a:solidFill>
                <a:latin typeface="Huawei Sans" panose="020C0503030203020204" pitchFamily="34" charset="0"/>
                <a:ea typeface="方正兰亭黑简体" panose="02000000000000000000" pitchFamily="2" charset="-122"/>
              </a:rPr>
              <a:t>IGMPv1 </a:t>
            </a:r>
            <a:r>
              <a:rPr lang="en-US" sz="1200" b="1" dirty="0" err="1">
                <a:solidFill>
                  <a:srgbClr val="EC7061"/>
                </a:solidFill>
                <a:latin typeface="Huawei Sans" panose="020C0503030203020204" pitchFamily="34" charset="0"/>
                <a:ea typeface="方正兰亭黑简体" panose="02000000000000000000" pitchFamily="2" charset="-122"/>
              </a:rPr>
              <a:t>querier</a:t>
            </a:r>
            <a:r>
              <a:rPr lang="en-US" sz="1200" dirty="0">
                <a:latin typeface="Huawei Sans" panose="020C0503030203020204" pitchFamily="34" charset="0"/>
                <a:ea typeface="方正兰亭黑简体" panose="02000000000000000000" pitchFamily="2" charset="-122"/>
              </a:rPr>
              <a:t>.</a:t>
            </a:r>
          </a:p>
        </p:txBody>
      </p:sp>
      <p:cxnSp>
        <p:nvCxnSpPr>
          <p:cNvPr id="154" name="Straight Arrow Connector 153">
            <a:extLst>
              <a:ext uri="{FF2B5EF4-FFF2-40B4-BE49-F238E27FC236}">
                <a16:creationId xmlns:a16="http://schemas.microsoft.com/office/drawing/2014/main" id="{8BE26C8A-AA1D-4F8A-847E-9D7FB75432EA}"/>
              </a:ext>
            </a:extLst>
          </p:cNvPr>
          <p:cNvCxnSpPr>
            <a:cxnSpLocks/>
          </p:cNvCxnSpPr>
          <p:nvPr/>
        </p:nvCxnSpPr>
        <p:spPr bwMode="gray">
          <a:xfrm flipV="1">
            <a:off x="8824836" y="4733692"/>
            <a:ext cx="0" cy="456892"/>
          </a:xfrm>
          <a:prstGeom prst="straightConnector1">
            <a:avLst/>
          </a:prstGeom>
          <a:ln w="19050">
            <a:prstDash val="dash"/>
            <a:tailEnd type="triangle"/>
          </a:ln>
        </p:spPr>
        <p:style>
          <a:lnRef idx="1">
            <a:schemeClr val="accent1"/>
          </a:lnRef>
          <a:fillRef idx="0">
            <a:schemeClr val="accent1"/>
          </a:fillRef>
          <a:effectRef idx="0">
            <a:schemeClr val="accent1"/>
          </a:effectRef>
          <a:fontRef idx="minor">
            <a:schemeClr val="tx1"/>
          </a:fontRef>
        </p:style>
      </p:cxnSp>
      <p:sp>
        <p:nvSpPr>
          <p:cNvPr id="158" name="TextBox 120">
            <a:extLst>
              <a:ext uri="{FF2B5EF4-FFF2-40B4-BE49-F238E27FC236}">
                <a16:creationId xmlns:a16="http://schemas.microsoft.com/office/drawing/2014/main" id="{C52D4C64-4C7F-404F-B83E-09506A1479C3}"/>
              </a:ext>
            </a:extLst>
          </p:cNvPr>
          <p:cNvSpPr txBox="1"/>
          <p:nvPr/>
        </p:nvSpPr>
        <p:spPr bwMode="gray">
          <a:xfrm>
            <a:off x="7980167" y="4846705"/>
            <a:ext cx="783061" cy="287715"/>
          </a:xfrm>
          <a:prstGeom prst="roundRect">
            <a:avLst>
              <a:gd name="adj" fmla="val 6721"/>
            </a:avLst>
          </a:prstGeom>
          <a:solidFill>
            <a:srgbClr val="00B0F0"/>
          </a:solidFill>
          <a:ln w="12700">
            <a:solidFill>
              <a:srgbClr val="00B0F0"/>
            </a:solidFill>
          </a:ln>
        </p:spPr>
        <p:txBody>
          <a:bodyPr wrap="square" rtlCol="0" anchor="ctr">
            <a:noAutofit/>
          </a:bodyPr>
          <a:lstStyle/>
          <a:p>
            <a:pPr algn="ctr" fontAlgn="ctr"/>
            <a:r>
              <a:rPr lang="en-US" sz="1200" b="1">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Report</a:t>
            </a:r>
          </a:p>
        </p:txBody>
      </p:sp>
      <p:cxnSp>
        <p:nvCxnSpPr>
          <p:cNvPr id="160" name="Straight Arrow Connector 159">
            <a:extLst>
              <a:ext uri="{FF2B5EF4-FFF2-40B4-BE49-F238E27FC236}">
                <a16:creationId xmlns:a16="http://schemas.microsoft.com/office/drawing/2014/main" id="{25E2B5C3-05BE-416C-A2AF-9A48C100A890}"/>
              </a:ext>
            </a:extLst>
          </p:cNvPr>
          <p:cNvCxnSpPr>
            <a:cxnSpLocks/>
          </p:cNvCxnSpPr>
          <p:nvPr/>
        </p:nvCxnSpPr>
        <p:spPr bwMode="gray">
          <a:xfrm flipV="1">
            <a:off x="8069121" y="3918746"/>
            <a:ext cx="766085" cy="1"/>
          </a:xfrm>
          <a:prstGeom prst="straightConnector1">
            <a:avLst/>
          </a:prstGeom>
          <a:ln w="19050">
            <a:prstDash val="dash"/>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61" name="Straight Arrow Connector 160">
            <a:extLst>
              <a:ext uri="{FF2B5EF4-FFF2-40B4-BE49-F238E27FC236}">
                <a16:creationId xmlns:a16="http://schemas.microsoft.com/office/drawing/2014/main" id="{866C3FB7-1AB8-4C27-8215-148D11FE027E}"/>
              </a:ext>
            </a:extLst>
          </p:cNvPr>
          <p:cNvCxnSpPr>
            <a:cxnSpLocks/>
          </p:cNvCxnSpPr>
          <p:nvPr/>
        </p:nvCxnSpPr>
        <p:spPr bwMode="gray">
          <a:xfrm flipV="1">
            <a:off x="9114260" y="3912397"/>
            <a:ext cx="766085" cy="1"/>
          </a:xfrm>
          <a:prstGeom prst="straightConnector1">
            <a:avLst/>
          </a:prstGeom>
          <a:ln w="19050">
            <a:prstDash val="dash"/>
            <a:tailEnd type="triangle"/>
          </a:ln>
        </p:spPr>
        <p:style>
          <a:lnRef idx="1">
            <a:schemeClr val="accent1"/>
          </a:lnRef>
          <a:fillRef idx="0">
            <a:schemeClr val="accent1"/>
          </a:fillRef>
          <a:effectRef idx="0">
            <a:schemeClr val="accent1"/>
          </a:effectRef>
          <a:fontRef idx="minor">
            <a:schemeClr val="tx1"/>
          </a:fontRef>
        </p:style>
      </p:cxnSp>
      <p:cxnSp>
        <p:nvCxnSpPr>
          <p:cNvPr id="163" name="Straight Arrow Connector 162">
            <a:extLst>
              <a:ext uri="{FF2B5EF4-FFF2-40B4-BE49-F238E27FC236}">
                <a16:creationId xmlns:a16="http://schemas.microsoft.com/office/drawing/2014/main" id="{1B0ED534-7FC8-4ADA-81F0-0C3914422B34}"/>
              </a:ext>
            </a:extLst>
          </p:cNvPr>
          <p:cNvCxnSpPr>
            <a:cxnSpLocks/>
          </p:cNvCxnSpPr>
          <p:nvPr/>
        </p:nvCxnSpPr>
        <p:spPr bwMode="gray">
          <a:xfrm flipV="1">
            <a:off x="8069121" y="3624668"/>
            <a:ext cx="0" cy="267343"/>
          </a:xfrm>
          <a:prstGeom prst="straightConnector1">
            <a:avLst/>
          </a:prstGeom>
          <a:ln w="19050">
            <a:prstDash val="dash"/>
            <a:tailEnd type="triangle"/>
          </a:ln>
        </p:spPr>
        <p:style>
          <a:lnRef idx="1">
            <a:schemeClr val="accent1"/>
          </a:lnRef>
          <a:fillRef idx="0">
            <a:schemeClr val="accent1"/>
          </a:fillRef>
          <a:effectRef idx="0">
            <a:schemeClr val="accent1"/>
          </a:effectRef>
          <a:fontRef idx="minor">
            <a:schemeClr val="tx1"/>
          </a:fontRef>
        </p:style>
      </p:cxnSp>
      <p:cxnSp>
        <p:nvCxnSpPr>
          <p:cNvPr id="165" name="Straight Arrow Connector 164">
            <a:extLst>
              <a:ext uri="{FF2B5EF4-FFF2-40B4-BE49-F238E27FC236}">
                <a16:creationId xmlns:a16="http://schemas.microsoft.com/office/drawing/2014/main" id="{1244225B-3799-4F33-81D2-0D446FD78368}"/>
              </a:ext>
            </a:extLst>
          </p:cNvPr>
          <p:cNvCxnSpPr>
            <a:cxnSpLocks/>
          </p:cNvCxnSpPr>
          <p:nvPr/>
        </p:nvCxnSpPr>
        <p:spPr bwMode="gray">
          <a:xfrm flipV="1">
            <a:off x="9880345" y="3627018"/>
            <a:ext cx="0" cy="267343"/>
          </a:xfrm>
          <a:prstGeom prst="straightConnector1">
            <a:avLst/>
          </a:prstGeom>
          <a:ln w="19050">
            <a:prstDash val="dash"/>
            <a:tailEnd type="triangle"/>
          </a:ln>
        </p:spPr>
        <p:style>
          <a:lnRef idx="1">
            <a:schemeClr val="accent1"/>
          </a:lnRef>
          <a:fillRef idx="0">
            <a:schemeClr val="accent1"/>
          </a:fillRef>
          <a:effectRef idx="0">
            <a:schemeClr val="accent1"/>
          </a:effectRef>
          <a:fontRef idx="minor">
            <a:schemeClr val="tx1"/>
          </a:fontRef>
        </p:style>
      </p:cxnSp>
      <p:cxnSp>
        <p:nvCxnSpPr>
          <p:cNvPr id="175" name="Straight Arrow Connector 174">
            <a:extLst>
              <a:ext uri="{FF2B5EF4-FFF2-40B4-BE49-F238E27FC236}">
                <a16:creationId xmlns:a16="http://schemas.microsoft.com/office/drawing/2014/main" id="{622EA009-B467-4E98-906B-4F400262495B}"/>
              </a:ext>
            </a:extLst>
          </p:cNvPr>
          <p:cNvCxnSpPr>
            <a:cxnSpLocks/>
            <a:stCxn id="105" idx="2"/>
            <a:endCxn id="107" idx="0"/>
          </p:cNvCxnSpPr>
          <p:nvPr/>
        </p:nvCxnSpPr>
        <p:spPr bwMode="gray">
          <a:xfrm>
            <a:off x="8984016" y="4688458"/>
            <a:ext cx="0" cy="556815"/>
          </a:xfrm>
          <a:prstGeom prst="straightConnector1">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44" name="Rectangular Callout 75">
            <a:extLst>
              <a:ext uri="{FF2B5EF4-FFF2-40B4-BE49-F238E27FC236}">
                <a16:creationId xmlns:a16="http://schemas.microsoft.com/office/drawing/2014/main" id="{4AB6FFE0-B072-4442-A6AE-BD998FC227FE}"/>
              </a:ext>
            </a:extLst>
          </p:cNvPr>
          <p:cNvSpPr/>
          <p:nvPr/>
        </p:nvSpPr>
        <p:spPr bwMode="gray">
          <a:xfrm>
            <a:off x="9738504" y="4237662"/>
            <a:ext cx="1642739" cy="644511"/>
          </a:xfrm>
          <a:prstGeom prst="wedgeRectCallout">
            <a:avLst>
              <a:gd name="adj1" fmla="val -29111"/>
              <a:gd name="adj2" fmla="val -80582"/>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19050" tIns="19050" rIns="19050" bIns="19050" rtlCol="0" anchor="ctr">
            <a:noAutofit/>
          </a:bodyPr>
          <a:lstStyle/>
          <a:p>
            <a:pPr algn="ctr" fontAlgn="ctr"/>
            <a:r>
              <a:rPr lang="en-US" sz="1200" dirty="0">
                <a:solidFill>
                  <a:schemeClr val="tx1"/>
                </a:solidFill>
                <a:latin typeface="Huawei Sans" panose="020C0503030203020204" pitchFamily="34" charset="0"/>
                <a:ea typeface="方正兰亭黑简体" panose="02000000000000000000" pitchFamily="2" charset="-122"/>
              </a:rPr>
              <a:t>A non-IGMPv1 </a:t>
            </a:r>
            <a:r>
              <a:rPr lang="en-US" sz="1200" dirty="0" err="1">
                <a:solidFill>
                  <a:schemeClr val="tx1"/>
                </a:solidFill>
                <a:latin typeface="Huawei Sans" panose="020C0503030203020204" pitchFamily="34" charset="0"/>
                <a:ea typeface="方正兰亭黑简体" panose="02000000000000000000" pitchFamily="2" charset="-122"/>
              </a:rPr>
              <a:t>querier</a:t>
            </a:r>
            <a:r>
              <a:rPr lang="en-US" sz="1200" dirty="0">
                <a:solidFill>
                  <a:schemeClr val="tx1"/>
                </a:solidFill>
                <a:latin typeface="Huawei Sans" panose="020C0503030203020204" pitchFamily="34" charset="0"/>
                <a:ea typeface="方正兰亭黑简体" panose="02000000000000000000" pitchFamily="2" charset="-122"/>
              </a:rPr>
              <a:t> does not send </a:t>
            </a:r>
            <a:r>
              <a:rPr lang="en-US" sz="1200" b="1" dirty="0">
                <a:solidFill>
                  <a:srgbClr val="EC7061"/>
                </a:solidFill>
                <a:latin typeface="Huawei Sans" panose="020C0503030203020204" pitchFamily="34" charset="0"/>
                <a:ea typeface="方正兰亭黑简体" panose="02000000000000000000" pitchFamily="2" charset="-122"/>
              </a:rPr>
              <a:t>General Query messages</a:t>
            </a:r>
            <a:r>
              <a:rPr lang="en-US" sz="1200" dirty="0">
                <a:latin typeface="Huawei Sans" panose="020C0503030203020204" pitchFamily="34" charset="0"/>
                <a:ea typeface="方正兰亭黑简体" panose="02000000000000000000" pitchFamily="2" charset="-122"/>
              </a:rPr>
              <a:t>.</a:t>
            </a:r>
          </a:p>
        </p:txBody>
      </p:sp>
      <p:sp>
        <p:nvSpPr>
          <p:cNvPr id="47" name="矩形: 圆角 52">
            <a:extLst>
              <a:ext uri="{FF2B5EF4-FFF2-40B4-BE49-F238E27FC236}">
                <a16:creationId xmlns:a16="http://schemas.microsoft.com/office/drawing/2014/main" id="{145F3837-8880-4542-BBA6-0395D2B915DD}"/>
              </a:ext>
            </a:extLst>
          </p:cNvPr>
          <p:cNvSpPr/>
          <p:nvPr/>
        </p:nvSpPr>
        <p:spPr bwMode="gray">
          <a:xfrm>
            <a:off x="7623049" y="2141558"/>
            <a:ext cx="1262371" cy="279350"/>
          </a:xfrm>
          <a:prstGeom prst="roundRect">
            <a:avLst>
              <a:gd name="adj" fmla="val 3125"/>
            </a:avLst>
          </a:prstGeom>
          <a:solidFill>
            <a:schemeClr val="bg1"/>
          </a:solid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gn="ctr" fontAlgn="ctr"/>
            <a:r>
              <a:rPr lang="en-US"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IGMP Group</a:t>
            </a:r>
          </a:p>
        </p:txBody>
      </p:sp>
      <p:sp>
        <p:nvSpPr>
          <p:cNvPr id="48" name="Rectangle 47">
            <a:extLst>
              <a:ext uri="{FF2B5EF4-FFF2-40B4-BE49-F238E27FC236}">
                <a16:creationId xmlns:a16="http://schemas.microsoft.com/office/drawing/2014/main" id="{5ADD4858-7609-4767-B57A-709E44E83CFB}"/>
              </a:ext>
            </a:extLst>
          </p:cNvPr>
          <p:cNvSpPr/>
          <p:nvPr/>
        </p:nvSpPr>
        <p:spPr bwMode="gray">
          <a:xfrm>
            <a:off x="7554903" y="2106333"/>
            <a:ext cx="1379567" cy="867644"/>
          </a:xfrm>
          <a:prstGeom prst="rect">
            <a:avLst/>
          </a:prstGeom>
          <a:noFill/>
          <a:ln>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atin typeface="Huawei Sans" panose="020C0503030203020204" pitchFamily="34" charset="0"/>
            </a:endParaRPr>
          </a:p>
        </p:txBody>
      </p:sp>
      <p:sp>
        <p:nvSpPr>
          <p:cNvPr id="3" name="Trapezoid 2">
            <a:extLst>
              <a:ext uri="{FF2B5EF4-FFF2-40B4-BE49-F238E27FC236}">
                <a16:creationId xmlns:a16="http://schemas.microsoft.com/office/drawing/2014/main" id="{66C28A40-0DCE-4346-AADF-3994C059DA2D}"/>
              </a:ext>
            </a:extLst>
          </p:cNvPr>
          <p:cNvSpPr/>
          <p:nvPr/>
        </p:nvSpPr>
        <p:spPr bwMode="gray">
          <a:xfrm flipV="1">
            <a:off x="7556332" y="2970226"/>
            <a:ext cx="1378138" cy="247167"/>
          </a:xfrm>
          <a:custGeom>
            <a:avLst/>
            <a:gdLst>
              <a:gd name="connsiteX0" fmla="*/ 0 w 1378138"/>
              <a:gd name="connsiteY0" fmla="*/ 244786 h 244786"/>
              <a:gd name="connsiteX1" fmla="*/ 61197 w 1378138"/>
              <a:gd name="connsiteY1" fmla="*/ 0 h 244786"/>
              <a:gd name="connsiteX2" fmla="*/ 1316942 w 1378138"/>
              <a:gd name="connsiteY2" fmla="*/ 0 h 244786"/>
              <a:gd name="connsiteX3" fmla="*/ 1378138 w 1378138"/>
              <a:gd name="connsiteY3" fmla="*/ 244786 h 244786"/>
              <a:gd name="connsiteX4" fmla="*/ 0 w 1378138"/>
              <a:gd name="connsiteY4" fmla="*/ 244786 h 244786"/>
              <a:gd name="connsiteX0" fmla="*/ 0 w 1378138"/>
              <a:gd name="connsiteY0" fmla="*/ 244786 h 244786"/>
              <a:gd name="connsiteX1" fmla="*/ 194547 w 1378138"/>
              <a:gd name="connsiteY1" fmla="*/ 0 h 244786"/>
              <a:gd name="connsiteX2" fmla="*/ 1316942 w 1378138"/>
              <a:gd name="connsiteY2" fmla="*/ 0 h 244786"/>
              <a:gd name="connsiteX3" fmla="*/ 1378138 w 1378138"/>
              <a:gd name="connsiteY3" fmla="*/ 244786 h 244786"/>
              <a:gd name="connsiteX4" fmla="*/ 0 w 1378138"/>
              <a:gd name="connsiteY4" fmla="*/ 244786 h 244786"/>
              <a:gd name="connsiteX0" fmla="*/ 0 w 1378138"/>
              <a:gd name="connsiteY0" fmla="*/ 247167 h 247167"/>
              <a:gd name="connsiteX1" fmla="*/ 194547 w 1378138"/>
              <a:gd name="connsiteY1" fmla="*/ 2381 h 247167"/>
              <a:gd name="connsiteX2" fmla="*/ 666861 w 1378138"/>
              <a:gd name="connsiteY2" fmla="*/ 0 h 247167"/>
              <a:gd name="connsiteX3" fmla="*/ 1378138 w 1378138"/>
              <a:gd name="connsiteY3" fmla="*/ 247167 h 247167"/>
              <a:gd name="connsiteX4" fmla="*/ 0 w 1378138"/>
              <a:gd name="connsiteY4" fmla="*/ 247167 h 247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78138" h="247167">
                <a:moveTo>
                  <a:pt x="0" y="247167"/>
                </a:moveTo>
                <a:lnTo>
                  <a:pt x="194547" y="2381"/>
                </a:lnTo>
                <a:lnTo>
                  <a:pt x="666861" y="0"/>
                </a:lnTo>
                <a:lnTo>
                  <a:pt x="1378138" y="247167"/>
                </a:lnTo>
                <a:lnTo>
                  <a:pt x="0" y="247167"/>
                </a:lnTo>
                <a:close/>
              </a:path>
            </a:pathLst>
          </a:custGeom>
          <a:gradFill>
            <a:gsLst>
              <a:gs pos="0">
                <a:schemeClr val="accent1">
                  <a:lumMod val="5000"/>
                  <a:lumOff val="95000"/>
                  <a:alpha val="50000"/>
                </a:schemeClr>
              </a:gs>
              <a:gs pos="100000">
                <a:schemeClr val="accent1">
                  <a:lumMod val="30000"/>
                  <a:lumOff val="70000"/>
                  <a:alpha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atin typeface="Huawei Sans" panose="020C0503030203020204" pitchFamily="34" charset="0"/>
            </a:endParaRPr>
          </a:p>
        </p:txBody>
      </p:sp>
      <p:sp>
        <p:nvSpPr>
          <p:cNvPr id="49" name="矩形: 圆角 52">
            <a:extLst>
              <a:ext uri="{FF2B5EF4-FFF2-40B4-BE49-F238E27FC236}">
                <a16:creationId xmlns:a16="http://schemas.microsoft.com/office/drawing/2014/main" id="{3B299768-C625-42CF-960B-965B765E2DE5}"/>
              </a:ext>
            </a:extLst>
          </p:cNvPr>
          <p:cNvSpPr/>
          <p:nvPr/>
        </p:nvSpPr>
        <p:spPr bwMode="gray">
          <a:xfrm>
            <a:off x="9669867" y="2485812"/>
            <a:ext cx="1262371" cy="439835"/>
          </a:xfrm>
          <a:prstGeom prst="roundRect">
            <a:avLst>
              <a:gd name="adj" fmla="val 3125"/>
            </a:avLst>
          </a:prstGeom>
          <a:solidFill>
            <a:schemeClr val="bg1"/>
          </a:solid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gn="ctr" fontAlgn="ctr"/>
            <a:r>
              <a:rPr lang="en-US"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IGMP</a:t>
            </a:r>
          </a:p>
          <a:p>
            <a:pPr algn="ctr" fontAlgn="ctr"/>
            <a:r>
              <a:rPr lang="en-US"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 Routing Table</a:t>
            </a:r>
          </a:p>
        </p:txBody>
      </p:sp>
      <p:sp>
        <p:nvSpPr>
          <p:cNvPr id="50" name="矩形: 圆角 52">
            <a:extLst>
              <a:ext uri="{FF2B5EF4-FFF2-40B4-BE49-F238E27FC236}">
                <a16:creationId xmlns:a16="http://schemas.microsoft.com/office/drawing/2014/main" id="{46024380-333C-4114-BB8F-4EDC3EE6240D}"/>
              </a:ext>
            </a:extLst>
          </p:cNvPr>
          <p:cNvSpPr/>
          <p:nvPr/>
        </p:nvSpPr>
        <p:spPr bwMode="gray">
          <a:xfrm>
            <a:off x="9665100" y="2134707"/>
            <a:ext cx="1262371" cy="279350"/>
          </a:xfrm>
          <a:prstGeom prst="roundRect">
            <a:avLst>
              <a:gd name="adj" fmla="val 3125"/>
            </a:avLst>
          </a:prstGeom>
          <a:solidFill>
            <a:schemeClr val="bg1"/>
          </a:solid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gn="ctr" fontAlgn="ctr"/>
            <a:r>
              <a:rPr lang="en-US"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IGMP Group</a:t>
            </a:r>
          </a:p>
        </p:txBody>
      </p:sp>
      <p:sp>
        <p:nvSpPr>
          <p:cNvPr id="51" name="Rectangle 50">
            <a:extLst>
              <a:ext uri="{FF2B5EF4-FFF2-40B4-BE49-F238E27FC236}">
                <a16:creationId xmlns:a16="http://schemas.microsoft.com/office/drawing/2014/main" id="{8D5498A2-0946-44B7-A2B8-94DDDAE00B1A}"/>
              </a:ext>
            </a:extLst>
          </p:cNvPr>
          <p:cNvSpPr/>
          <p:nvPr/>
        </p:nvSpPr>
        <p:spPr bwMode="gray">
          <a:xfrm>
            <a:off x="9596954" y="2099482"/>
            <a:ext cx="1379567" cy="867644"/>
          </a:xfrm>
          <a:prstGeom prst="rect">
            <a:avLst/>
          </a:prstGeom>
          <a:noFill/>
          <a:ln>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atin typeface="Huawei Sans" panose="020C0503030203020204" pitchFamily="34" charset="0"/>
            </a:endParaRPr>
          </a:p>
        </p:txBody>
      </p:sp>
      <p:sp>
        <p:nvSpPr>
          <p:cNvPr id="52" name="Trapezoid 2">
            <a:extLst>
              <a:ext uri="{FF2B5EF4-FFF2-40B4-BE49-F238E27FC236}">
                <a16:creationId xmlns:a16="http://schemas.microsoft.com/office/drawing/2014/main" id="{AB7E71A3-0C54-4984-B761-047CEBC91D3D}"/>
              </a:ext>
            </a:extLst>
          </p:cNvPr>
          <p:cNvSpPr/>
          <p:nvPr/>
        </p:nvSpPr>
        <p:spPr bwMode="gray">
          <a:xfrm flipV="1">
            <a:off x="9598383" y="2963375"/>
            <a:ext cx="1378138" cy="247167"/>
          </a:xfrm>
          <a:custGeom>
            <a:avLst/>
            <a:gdLst>
              <a:gd name="connsiteX0" fmla="*/ 0 w 1378138"/>
              <a:gd name="connsiteY0" fmla="*/ 244786 h 244786"/>
              <a:gd name="connsiteX1" fmla="*/ 61197 w 1378138"/>
              <a:gd name="connsiteY1" fmla="*/ 0 h 244786"/>
              <a:gd name="connsiteX2" fmla="*/ 1316942 w 1378138"/>
              <a:gd name="connsiteY2" fmla="*/ 0 h 244786"/>
              <a:gd name="connsiteX3" fmla="*/ 1378138 w 1378138"/>
              <a:gd name="connsiteY3" fmla="*/ 244786 h 244786"/>
              <a:gd name="connsiteX4" fmla="*/ 0 w 1378138"/>
              <a:gd name="connsiteY4" fmla="*/ 244786 h 244786"/>
              <a:gd name="connsiteX0" fmla="*/ 0 w 1378138"/>
              <a:gd name="connsiteY0" fmla="*/ 244786 h 244786"/>
              <a:gd name="connsiteX1" fmla="*/ 194547 w 1378138"/>
              <a:gd name="connsiteY1" fmla="*/ 0 h 244786"/>
              <a:gd name="connsiteX2" fmla="*/ 1316942 w 1378138"/>
              <a:gd name="connsiteY2" fmla="*/ 0 h 244786"/>
              <a:gd name="connsiteX3" fmla="*/ 1378138 w 1378138"/>
              <a:gd name="connsiteY3" fmla="*/ 244786 h 244786"/>
              <a:gd name="connsiteX4" fmla="*/ 0 w 1378138"/>
              <a:gd name="connsiteY4" fmla="*/ 244786 h 244786"/>
              <a:gd name="connsiteX0" fmla="*/ 0 w 1378138"/>
              <a:gd name="connsiteY0" fmla="*/ 247167 h 247167"/>
              <a:gd name="connsiteX1" fmla="*/ 194547 w 1378138"/>
              <a:gd name="connsiteY1" fmla="*/ 2381 h 247167"/>
              <a:gd name="connsiteX2" fmla="*/ 666861 w 1378138"/>
              <a:gd name="connsiteY2" fmla="*/ 0 h 247167"/>
              <a:gd name="connsiteX3" fmla="*/ 1378138 w 1378138"/>
              <a:gd name="connsiteY3" fmla="*/ 247167 h 247167"/>
              <a:gd name="connsiteX4" fmla="*/ 0 w 1378138"/>
              <a:gd name="connsiteY4" fmla="*/ 247167 h 247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78138" h="247167">
                <a:moveTo>
                  <a:pt x="0" y="247167"/>
                </a:moveTo>
                <a:lnTo>
                  <a:pt x="194547" y="2381"/>
                </a:lnTo>
                <a:lnTo>
                  <a:pt x="666861" y="0"/>
                </a:lnTo>
                <a:lnTo>
                  <a:pt x="1378138" y="247167"/>
                </a:lnTo>
                <a:lnTo>
                  <a:pt x="0" y="247167"/>
                </a:lnTo>
                <a:close/>
              </a:path>
            </a:pathLst>
          </a:custGeom>
          <a:gradFill>
            <a:gsLst>
              <a:gs pos="0">
                <a:schemeClr val="accent1">
                  <a:lumMod val="5000"/>
                  <a:lumOff val="95000"/>
                  <a:alpha val="50000"/>
                </a:schemeClr>
              </a:gs>
              <a:gs pos="100000">
                <a:schemeClr val="accent1">
                  <a:lumMod val="30000"/>
                  <a:lumOff val="70000"/>
                  <a:alpha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atin typeface="Huawei Sans" panose="020C0503030203020204" pitchFamily="34" charset="0"/>
            </a:endParaRPr>
          </a:p>
        </p:txBody>
      </p:sp>
      <p:sp>
        <p:nvSpPr>
          <p:cNvPr id="53" name="Rectangular Callout 75">
            <a:extLst>
              <a:ext uri="{FF2B5EF4-FFF2-40B4-BE49-F238E27FC236}">
                <a16:creationId xmlns:a16="http://schemas.microsoft.com/office/drawing/2014/main" id="{09CE82C4-C9F5-430E-8846-9017939EE77D}"/>
              </a:ext>
            </a:extLst>
          </p:cNvPr>
          <p:cNvSpPr/>
          <p:nvPr/>
        </p:nvSpPr>
        <p:spPr bwMode="gray">
          <a:xfrm>
            <a:off x="8876218" y="1246344"/>
            <a:ext cx="2051253" cy="794577"/>
          </a:xfrm>
          <a:prstGeom prst="wedgeRectCallout">
            <a:avLst>
              <a:gd name="adj1" fmla="val 22082"/>
              <a:gd name="adj2" fmla="val 70722"/>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19050" tIns="19050" rIns="19050" bIns="19050" rtlCol="0" anchor="ctr">
            <a:noAutofit/>
          </a:bodyPr>
          <a:lstStyle/>
          <a:p>
            <a:pPr algn="ctr" fontAlgn="ctr"/>
            <a:r>
              <a:rPr lang="en-US" sz="1200" dirty="0">
                <a:solidFill>
                  <a:schemeClr val="tx1"/>
                </a:solidFill>
                <a:latin typeface="Huawei Sans" panose="020C0503030203020204" pitchFamily="34" charset="0"/>
                <a:ea typeface="方正兰亭黑简体" panose="02000000000000000000" pitchFamily="2" charset="-122"/>
              </a:rPr>
              <a:t>Both the </a:t>
            </a:r>
            <a:r>
              <a:rPr lang="en-US" sz="1200" b="1" dirty="0">
                <a:solidFill>
                  <a:srgbClr val="EC7061"/>
                </a:solidFill>
                <a:latin typeface="Huawei Sans" panose="020C0503030203020204" pitchFamily="34" charset="0"/>
                <a:ea typeface="方正兰亭黑简体" panose="02000000000000000000" pitchFamily="2" charset="-122"/>
              </a:rPr>
              <a:t>IGMPv1 </a:t>
            </a:r>
            <a:r>
              <a:rPr lang="en-US" sz="1200" b="1" dirty="0" err="1">
                <a:solidFill>
                  <a:srgbClr val="EC7061"/>
                </a:solidFill>
                <a:latin typeface="Huawei Sans" panose="020C0503030203020204" pitchFamily="34" charset="0"/>
                <a:ea typeface="方正兰亭黑简体" panose="02000000000000000000" pitchFamily="2" charset="-122"/>
              </a:rPr>
              <a:t>querier</a:t>
            </a:r>
            <a:r>
              <a:rPr lang="en-US" sz="1200" b="1" dirty="0">
                <a:solidFill>
                  <a:srgbClr val="EC7061"/>
                </a:solidFill>
                <a:latin typeface="Huawei Sans" panose="020C0503030203020204" pitchFamily="34" charset="0"/>
                <a:ea typeface="方正兰亭黑简体" panose="02000000000000000000" pitchFamily="2" charset="-122"/>
              </a:rPr>
              <a:t> and non-</a:t>
            </a:r>
            <a:r>
              <a:rPr lang="en-US" sz="1200" b="1" dirty="0" err="1">
                <a:solidFill>
                  <a:srgbClr val="EC7061"/>
                </a:solidFill>
                <a:latin typeface="Huawei Sans" panose="020C0503030203020204" pitchFamily="34" charset="0"/>
                <a:ea typeface="方正兰亭黑简体" panose="02000000000000000000" pitchFamily="2" charset="-122"/>
              </a:rPr>
              <a:t>querier</a:t>
            </a:r>
            <a:r>
              <a:rPr lang="en-US" sz="1200" dirty="0">
                <a:latin typeface="Huawei Sans" panose="020C0503030203020204" pitchFamily="34" charset="0"/>
                <a:ea typeface="方正兰亭黑简体" panose="02000000000000000000" pitchFamily="2" charset="-122"/>
              </a:rPr>
              <a:t> </a:t>
            </a:r>
            <a:r>
              <a:rPr lang="en-US" sz="1200" dirty="0">
                <a:solidFill>
                  <a:schemeClr val="tx1"/>
                </a:solidFill>
                <a:latin typeface="Huawei Sans" panose="020C0503030203020204" pitchFamily="34" charset="0"/>
                <a:ea typeface="方正兰亭黑简体" panose="02000000000000000000" pitchFamily="2" charset="-122"/>
              </a:rPr>
              <a:t>can </a:t>
            </a:r>
            <a:r>
              <a:rPr lang="en-US" sz="1200" b="1" dirty="0">
                <a:solidFill>
                  <a:srgbClr val="EC7061"/>
                </a:solidFill>
                <a:latin typeface="Huawei Sans" panose="020C0503030203020204" pitchFamily="34" charset="0"/>
                <a:ea typeface="方正兰亭黑简体" panose="02000000000000000000" pitchFamily="2" charset="-122"/>
              </a:rPr>
              <a:t>receive Report messages</a:t>
            </a:r>
            <a:r>
              <a:rPr lang="en-US" sz="1200" dirty="0">
                <a:latin typeface="Huawei Sans" panose="020C0503030203020204" pitchFamily="34" charset="0"/>
                <a:ea typeface="方正兰亭黑简体" panose="02000000000000000000" pitchFamily="2" charset="-122"/>
              </a:rPr>
              <a:t> </a:t>
            </a:r>
            <a:r>
              <a:rPr lang="en-US" sz="1200" dirty="0">
                <a:solidFill>
                  <a:schemeClr val="tx1"/>
                </a:solidFill>
                <a:latin typeface="Huawei Sans" panose="020C0503030203020204" pitchFamily="34" charset="0"/>
                <a:ea typeface="方正兰亭黑简体" panose="02000000000000000000" pitchFamily="2" charset="-122"/>
              </a:rPr>
              <a:t>and generate IGMP entries.</a:t>
            </a:r>
          </a:p>
        </p:txBody>
      </p:sp>
      <p:cxnSp>
        <p:nvCxnSpPr>
          <p:cNvPr id="54" name="Straight Arrow Connector 53">
            <a:extLst>
              <a:ext uri="{FF2B5EF4-FFF2-40B4-BE49-F238E27FC236}">
                <a16:creationId xmlns:a16="http://schemas.microsoft.com/office/drawing/2014/main" id="{ADE7C9D1-3092-470C-9102-583B362A1F06}"/>
              </a:ext>
            </a:extLst>
          </p:cNvPr>
          <p:cNvCxnSpPr>
            <a:cxnSpLocks/>
          </p:cNvCxnSpPr>
          <p:nvPr/>
        </p:nvCxnSpPr>
        <p:spPr bwMode="gray">
          <a:xfrm>
            <a:off x="9371629" y="6227915"/>
            <a:ext cx="779066" cy="0"/>
          </a:xfrm>
          <a:prstGeom prst="straightConnector1">
            <a:avLst/>
          </a:prstGeom>
          <a:ln w="19050">
            <a:prstDash val="dash"/>
            <a:tailEnd type="triangle"/>
          </a:ln>
        </p:spPr>
        <p:style>
          <a:lnRef idx="1">
            <a:schemeClr val="accent1"/>
          </a:lnRef>
          <a:fillRef idx="0">
            <a:schemeClr val="accent1"/>
          </a:fillRef>
          <a:effectRef idx="0">
            <a:schemeClr val="accent1"/>
          </a:effectRef>
          <a:fontRef idx="minor">
            <a:schemeClr val="tx1"/>
          </a:fontRef>
        </p:style>
      </p:cxnSp>
      <p:sp>
        <p:nvSpPr>
          <p:cNvPr id="55" name="TextBox 54">
            <a:extLst>
              <a:ext uri="{FF2B5EF4-FFF2-40B4-BE49-F238E27FC236}">
                <a16:creationId xmlns:a16="http://schemas.microsoft.com/office/drawing/2014/main" id="{608BEAC3-E9CA-4878-B1C9-46322B4EB9C9}"/>
              </a:ext>
            </a:extLst>
          </p:cNvPr>
          <p:cNvSpPr txBox="1"/>
          <p:nvPr/>
        </p:nvSpPr>
        <p:spPr bwMode="gray">
          <a:xfrm>
            <a:off x="10124591" y="6089415"/>
            <a:ext cx="1569660" cy="276999"/>
          </a:xfrm>
          <a:prstGeom prst="rect">
            <a:avLst/>
          </a:prstGeom>
          <a:noFill/>
        </p:spPr>
        <p:txBody>
          <a:bodyPr wrap="square" rtlCol="0">
            <a:noAutofit/>
          </a:bodyPr>
          <a:lstStyle/>
          <a:p>
            <a:pPr fontAlgn="ctr"/>
            <a:r>
              <a:rPr lang="en-US" sz="1050">
                <a:latin typeface="Huawei Sans" panose="020C0503030203020204" pitchFamily="34" charset="0"/>
              </a:rPr>
              <a:t>Report message</a:t>
            </a:r>
          </a:p>
        </p:txBody>
      </p:sp>
      <p:cxnSp>
        <p:nvCxnSpPr>
          <p:cNvPr id="56" name="Straight Arrow Connector 55">
            <a:extLst>
              <a:ext uri="{FF2B5EF4-FFF2-40B4-BE49-F238E27FC236}">
                <a16:creationId xmlns:a16="http://schemas.microsoft.com/office/drawing/2014/main" id="{989BDED6-3923-4B8C-A5BF-67FAF4CE7EA5}"/>
              </a:ext>
            </a:extLst>
          </p:cNvPr>
          <p:cNvCxnSpPr>
            <a:cxnSpLocks/>
          </p:cNvCxnSpPr>
          <p:nvPr/>
        </p:nvCxnSpPr>
        <p:spPr bwMode="gray">
          <a:xfrm>
            <a:off x="9389798" y="5950916"/>
            <a:ext cx="779066" cy="0"/>
          </a:xfrm>
          <a:prstGeom prst="straightConnector1">
            <a:avLst/>
          </a:prstGeom>
          <a:ln w="19050">
            <a:solidFill>
              <a:srgbClr val="EC7061"/>
            </a:solidFill>
            <a:tailEnd type="triangle"/>
          </a:ln>
        </p:spPr>
        <p:style>
          <a:lnRef idx="1">
            <a:schemeClr val="accent1"/>
          </a:lnRef>
          <a:fillRef idx="0">
            <a:schemeClr val="accent1"/>
          </a:fillRef>
          <a:effectRef idx="0">
            <a:schemeClr val="accent1"/>
          </a:effectRef>
          <a:fontRef idx="minor">
            <a:schemeClr val="tx1"/>
          </a:fontRef>
        </p:style>
      </p:cxnSp>
      <p:sp>
        <p:nvSpPr>
          <p:cNvPr id="57" name="TextBox 56">
            <a:extLst>
              <a:ext uri="{FF2B5EF4-FFF2-40B4-BE49-F238E27FC236}">
                <a16:creationId xmlns:a16="http://schemas.microsoft.com/office/drawing/2014/main" id="{636C78CF-124B-4985-83D1-BF51E67E78B6}"/>
              </a:ext>
            </a:extLst>
          </p:cNvPr>
          <p:cNvSpPr txBox="1"/>
          <p:nvPr/>
        </p:nvSpPr>
        <p:spPr bwMode="gray">
          <a:xfrm>
            <a:off x="10124591" y="5809978"/>
            <a:ext cx="1690196" cy="276999"/>
          </a:xfrm>
          <a:prstGeom prst="rect">
            <a:avLst/>
          </a:prstGeom>
          <a:noFill/>
        </p:spPr>
        <p:txBody>
          <a:bodyPr wrap="square" rtlCol="0">
            <a:noAutofit/>
          </a:bodyPr>
          <a:lstStyle/>
          <a:p>
            <a:pPr fontAlgn="ctr"/>
            <a:r>
              <a:rPr lang="en-US" sz="1050" dirty="0">
                <a:latin typeface="Huawei Sans" panose="020C0503030203020204" pitchFamily="34" charset="0"/>
              </a:rPr>
              <a:t>General Query message</a:t>
            </a:r>
          </a:p>
        </p:txBody>
      </p:sp>
    </p:spTree>
    <p:extLst>
      <p:ext uri="{BB962C8B-B14F-4D97-AF65-F5344CB8AC3E}">
        <p14:creationId xmlns:p14="http://schemas.microsoft.com/office/powerpoint/2010/main" val="204354556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Freeform 159">
            <a:extLst>
              <a:ext uri="{FF2B5EF4-FFF2-40B4-BE49-F238E27FC236}">
                <a16:creationId xmlns:a16="http://schemas.microsoft.com/office/drawing/2014/main" id="{A1133A15-F4A8-466A-9A0D-B3F06126AAFF}"/>
              </a:ext>
            </a:extLst>
          </p:cNvPr>
          <p:cNvSpPr/>
          <p:nvPr/>
        </p:nvSpPr>
        <p:spPr bwMode="gray">
          <a:xfrm flipH="1">
            <a:off x="5043093" y="2873328"/>
            <a:ext cx="1801667" cy="94178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gn="ctr" fontAlgn="ctr"/>
            <a:endParaRPr lang="en-US" sz="600" dirty="0">
              <a:solidFill>
                <a:schemeClr val="tx1"/>
              </a:solidFill>
              <a:latin typeface="Huawei Sans" panose="020C0503030203020204" pitchFamily="34" charset="0"/>
            </a:endParaRPr>
          </a:p>
          <a:p>
            <a:pPr algn="ctr" fontAlgn="ctr"/>
            <a:r>
              <a:rPr lang="en-US" sz="1400" dirty="0">
                <a:solidFill>
                  <a:schemeClr val="tx1"/>
                </a:solidFill>
                <a:latin typeface="Huawei Sans" panose="020C0503030203020204" pitchFamily="34" charset="0"/>
              </a:rPr>
              <a:t>Multicast </a:t>
            </a:r>
          </a:p>
          <a:p>
            <a:pPr algn="ctr" fontAlgn="ctr"/>
            <a:r>
              <a:rPr lang="en-US" sz="1400" dirty="0">
                <a:solidFill>
                  <a:schemeClr val="tx1"/>
                </a:solidFill>
                <a:latin typeface="Huawei Sans" panose="020C0503030203020204" pitchFamily="34" charset="0"/>
              </a:rPr>
              <a:t>network</a:t>
            </a:r>
          </a:p>
        </p:txBody>
      </p:sp>
      <p:sp>
        <p:nvSpPr>
          <p:cNvPr id="49" name="矩形: 圆角 52">
            <a:extLst>
              <a:ext uri="{FF2B5EF4-FFF2-40B4-BE49-F238E27FC236}">
                <a16:creationId xmlns:a16="http://schemas.microsoft.com/office/drawing/2014/main" id="{B66C2DBA-5C0E-46F0-A3D7-E6558B2F9763}"/>
              </a:ext>
            </a:extLst>
          </p:cNvPr>
          <p:cNvSpPr/>
          <p:nvPr/>
        </p:nvSpPr>
        <p:spPr bwMode="gray">
          <a:xfrm>
            <a:off x="6401094" y="2573169"/>
            <a:ext cx="1834882" cy="1264663"/>
          </a:xfrm>
          <a:prstGeom prst="roundRect">
            <a:avLst>
              <a:gd name="adj" fmla="val 3125"/>
            </a:avLst>
          </a:prstGeom>
          <a:solidFill>
            <a:schemeClr val="bg1"/>
          </a:solid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gn="ctr" fontAlgn="ctr"/>
            <a:r>
              <a:rPr lang="en-US" sz="120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IGMP Routing Table</a:t>
            </a:r>
          </a:p>
        </p:txBody>
      </p:sp>
      <p:sp>
        <p:nvSpPr>
          <p:cNvPr id="37" name="Text Placeholder 36">
            <a:extLst>
              <a:ext uri="{FF2B5EF4-FFF2-40B4-BE49-F238E27FC236}">
                <a16:creationId xmlns:a16="http://schemas.microsoft.com/office/drawing/2014/main" id="{B06C42C1-7DEF-4B95-B515-7A87B834CED3}"/>
              </a:ext>
            </a:extLst>
          </p:cNvPr>
          <p:cNvSpPr>
            <a:spLocks noGrp="1"/>
          </p:cNvSpPr>
          <p:nvPr>
            <p:ph type="body" sz="quarter" idx="10"/>
          </p:nvPr>
        </p:nvSpPr>
        <p:spPr bwMode="gray"/>
        <p:txBody>
          <a:bodyPr wrap="square">
            <a:noAutofit/>
          </a:bodyPr>
          <a:lstStyle/>
          <a:p>
            <a:pPr fontAlgn="ctr">
              <a:lnSpc>
                <a:spcPct val="100000"/>
              </a:lnSpc>
            </a:pPr>
            <a:r>
              <a:rPr lang="en-US" sz="1500" dirty="0">
                <a:latin typeface="Huawei Sans" panose="020C0503030203020204" pitchFamily="34" charset="0"/>
              </a:rPr>
              <a:t>IGMPv1 does not have Leave messages. After a group member leaves the multicast group, the member no longer responds to General Query messages.</a:t>
            </a:r>
          </a:p>
          <a:p>
            <a:pPr fontAlgn="ctr">
              <a:lnSpc>
                <a:spcPct val="100000"/>
              </a:lnSpc>
            </a:pPr>
            <a:r>
              <a:rPr lang="en-US" sz="1500" dirty="0">
                <a:latin typeface="Huawei Sans" panose="020C0503030203020204" pitchFamily="34" charset="0"/>
              </a:rPr>
              <a:t>If no group members exist in a multicast group on a network segment, the IGMP </a:t>
            </a:r>
            <a:r>
              <a:rPr lang="en-US" sz="1500" dirty="0" err="1">
                <a:latin typeface="Huawei Sans" panose="020C0503030203020204" pitchFamily="34" charset="0"/>
              </a:rPr>
              <a:t>querier</a:t>
            </a:r>
            <a:r>
              <a:rPr lang="en-US" sz="1500" dirty="0">
                <a:latin typeface="Huawei Sans" panose="020C0503030203020204" pitchFamily="34" charset="0"/>
              </a:rPr>
              <a:t> will not receive any Report messages from any group member on the network segment. In this case, the IGMP </a:t>
            </a:r>
            <a:r>
              <a:rPr lang="en-US" sz="1500" dirty="0" err="1">
                <a:latin typeface="Huawei Sans" panose="020C0503030203020204" pitchFamily="34" charset="0"/>
              </a:rPr>
              <a:t>querier</a:t>
            </a:r>
            <a:r>
              <a:rPr lang="en-US" sz="1500" dirty="0">
                <a:latin typeface="Huawei Sans" panose="020C0503030203020204" pitchFamily="34" charset="0"/>
              </a:rPr>
              <a:t> deletes the multicast forwarding entries of this group after a certain period (130s by default).</a:t>
            </a:r>
          </a:p>
          <a:p>
            <a:pPr fontAlgn="ctr">
              <a:lnSpc>
                <a:spcPct val="100000"/>
              </a:lnSpc>
            </a:pPr>
            <a:endParaRPr lang="en-US" sz="1500" dirty="0">
              <a:latin typeface="Huawei Sans" panose="020C0503030203020204" pitchFamily="34" charset="0"/>
            </a:endParaRPr>
          </a:p>
        </p:txBody>
      </p:sp>
      <p:sp>
        <p:nvSpPr>
          <p:cNvPr id="36" name="Title 35">
            <a:extLst>
              <a:ext uri="{FF2B5EF4-FFF2-40B4-BE49-F238E27FC236}">
                <a16:creationId xmlns:a16="http://schemas.microsoft.com/office/drawing/2014/main" id="{E52FA469-8142-42CF-83FF-9907F658013E}"/>
              </a:ext>
            </a:extLst>
          </p:cNvPr>
          <p:cNvSpPr>
            <a:spLocks noGrp="1"/>
          </p:cNvSpPr>
          <p:nvPr>
            <p:ph type="title"/>
          </p:nvPr>
        </p:nvSpPr>
        <p:spPr bwMode="gray"/>
        <p:txBody>
          <a:bodyPr wrap="square">
            <a:noAutofit/>
          </a:bodyPr>
          <a:lstStyle/>
          <a:p>
            <a:pPr fontAlgn="ctr"/>
            <a:r>
              <a:rPr lang="en-US">
                <a:latin typeface="Huawei Sans" panose="020C0503030203020204" pitchFamily="34" charset="0"/>
              </a:rPr>
              <a:t>IGMPv1 Group Leaving Mechanism</a:t>
            </a:r>
          </a:p>
        </p:txBody>
      </p:sp>
      <p:grpSp>
        <p:nvGrpSpPr>
          <p:cNvPr id="38" name="Group 37">
            <a:extLst>
              <a:ext uri="{FF2B5EF4-FFF2-40B4-BE49-F238E27FC236}">
                <a16:creationId xmlns:a16="http://schemas.microsoft.com/office/drawing/2014/main" id="{461C7CD4-4CE5-446C-92FE-F18B4441D1DE}"/>
              </a:ext>
            </a:extLst>
          </p:cNvPr>
          <p:cNvGrpSpPr/>
          <p:nvPr/>
        </p:nvGrpSpPr>
        <p:grpSpPr bwMode="gray">
          <a:xfrm>
            <a:off x="7428148" y="71577"/>
            <a:ext cx="4472949" cy="213120"/>
            <a:chOff x="7788188" y="106136"/>
            <a:chExt cx="4472949" cy="213120"/>
          </a:xfrm>
        </p:grpSpPr>
        <p:sp>
          <p:nvSpPr>
            <p:cNvPr id="39" name="五边形 24">
              <a:extLst>
                <a:ext uri="{FF2B5EF4-FFF2-40B4-BE49-F238E27FC236}">
                  <a16:creationId xmlns:a16="http://schemas.microsoft.com/office/drawing/2014/main" id="{8C550A2E-CAD6-497D-B889-17B70D6A8ADB}"/>
                </a:ext>
              </a:extLst>
            </p:cNvPr>
            <p:cNvSpPr/>
            <p:nvPr/>
          </p:nvSpPr>
          <p:spPr bwMode="gray">
            <a:xfrm>
              <a:off x="7788188" y="106136"/>
              <a:ext cx="1526032" cy="213120"/>
            </a:xfrm>
            <a:prstGeom prst="homePlate">
              <a:avLst/>
            </a:prstGeom>
            <a:solidFill>
              <a:srgbClr val="00B0F0"/>
            </a:solidFill>
            <a:ln w="9525" cap="flat" cmpd="sng" algn="ctr">
              <a:solidFill>
                <a:srgbClr val="00B0F0"/>
              </a:solid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spcBef>
                  <a:spcPts val="0"/>
                </a:spcBef>
              </a:pPr>
              <a:r>
                <a:rPr lang="en-US" sz="1200" b="1">
                  <a:solidFill>
                    <a:schemeClr val="bg1"/>
                  </a:solidFill>
                  <a:latin typeface="Huawei Sans" panose="020C0503030203020204" pitchFamily="34" charset="0"/>
                  <a:ea typeface="方正兰亭黑简体" panose="02000000000000000000" pitchFamily="2" charset="-122"/>
                </a:rPr>
                <a:t>IGMPv1</a:t>
              </a:r>
            </a:p>
          </p:txBody>
        </p:sp>
        <p:sp>
          <p:nvSpPr>
            <p:cNvPr id="40" name="燕尾形 25">
              <a:extLst>
                <a:ext uri="{FF2B5EF4-FFF2-40B4-BE49-F238E27FC236}">
                  <a16:creationId xmlns:a16="http://schemas.microsoft.com/office/drawing/2014/main" id="{765C911B-1DC0-4384-B595-4FC27002B5F5}"/>
                </a:ext>
              </a:extLst>
            </p:cNvPr>
            <p:cNvSpPr/>
            <p:nvPr/>
          </p:nvSpPr>
          <p:spPr bwMode="gray">
            <a:xfrm>
              <a:off x="9253201" y="106136"/>
              <a:ext cx="1538223" cy="211431"/>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spcBef>
                  <a:spcPts val="0"/>
                </a:spcBef>
              </a:pPr>
              <a:r>
                <a:rPr lang="en-US" sz="1200">
                  <a:latin typeface="Huawei Sans" panose="020C0503030203020204" pitchFamily="34" charset="0"/>
                  <a:ea typeface="方正兰亭黑简体" panose="02000000000000000000" pitchFamily="2" charset="-122"/>
                </a:rPr>
                <a:t>IGMPv2</a:t>
              </a:r>
            </a:p>
          </p:txBody>
        </p:sp>
        <p:sp>
          <p:nvSpPr>
            <p:cNvPr id="41" name="燕尾形 25">
              <a:extLst>
                <a:ext uri="{FF2B5EF4-FFF2-40B4-BE49-F238E27FC236}">
                  <a16:creationId xmlns:a16="http://schemas.microsoft.com/office/drawing/2014/main" id="{5D029F93-30DF-4A82-8BA0-F71F6880815D}"/>
                </a:ext>
              </a:extLst>
            </p:cNvPr>
            <p:cNvSpPr/>
            <p:nvPr/>
          </p:nvSpPr>
          <p:spPr bwMode="gray">
            <a:xfrm>
              <a:off x="10722914" y="106136"/>
              <a:ext cx="1538223" cy="211431"/>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spcBef>
                  <a:spcPts val="0"/>
                </a:spcBef>
              </a:pPr>
              <a:r>
                <a:rPr lang="en-US" sz="1200">
                  <a:latin typeface="Huawei Sans" panose="020C0503030203020204" pitchFamily="34" charset="0"/>
                  <a:ea typeface="方正兰亭黑简体" panose="02000000000000000000" pitchFamily="2" charset="-122"/>
                </a:rPr>
                <a:t>IGMPv3</a:t>
              </a:r>
            </a:p>
          </p:txBody>
        </p:sp>
      </p:grpSp>
      <p:pic>
        <p:nvPicPr>
          <p:cNvPr id="43" name="图片 20" descr="接入交换机.png">
            <a:extLst>
              <a:ext uri="{FF2B5EF4-FFF2-40B4-BE49-F238E27FC236}">
                <a16:creationId xmlns:a16="http://schemas.microsoft.com/office/drawing/2014/main" id="{83B95907-D447-4ABA-82D2-3580C605B238}"/>
              </a:ext>
            </a:extLst>
          </p:cNvPr>
          <p:cNvPicPr>
            <a:picLocks noChangeAspect="1"/>
          </p:cNvPicPr>
          <p:nvPr/>
        </p:nvPicPr>
        <p:blipFill>
          <a:blip r:embed="rId3" cstate="print"/>
          <a:stretch>
            <a:fillRect/>
          </a:stretch>
        </p:blipFill>
        <p:spPr bwMode="gray">
          <a:xfrm>
            <a:off x="5675775" y="4551296"/>
            <a:ext cx="540000" cy="441818"/>
          </a:xfrm>
          <a:prstGeom prst="rect">
            <a:avLst/>
          </a:prstGeom>
        </p:spPr>
      </p:pic>
      <p:pic>
        <p:nvPicPr>
          <p:cNvPr id="44" name="Picture 2" descr="G:\做的项目\公共\扁平图标切换\更新2015_01_21\oss扁平图标库2015_01_21更新-04.png">
            <a:extLst>
              <a:ext uri="{FF2B5EF4-FFF2-40B4-BE49-F238E27FC236}">
                <a16:creationId xmlns:a16="http://schemas.microsoft.com/office/drawing/2014/main" id="{7605F479-E343-452B-974E-36AF427944B4}"/>
              </a:ext>
            </a:extLst>
          </p:cNvPr>
          <p:cNvPicPr>
            <a:picLocks noChangeArrowheads="1"/>
          </p:cNvPicPr>
          <p:nvPr/>
        </p:nvPicPr>
        <p:blipFill>
          <a:blip r:embed="rId4" cstate="print"/>
          <a:stretch>
            <a:fillRect/>
          </a:stretch>
        </p:blipFill>
        <p:spPr bwMode="gray">
          <a:xfrm>
            <a:off x="5681720" y="3614918"/>
            <a:ext cx="528117" cy="399259"/>
          </a:xfrm>
          <a:prstGeom prst="rect">
            <a:avLst/>
          </a:prstGeom>
          <a:noFill/>
        </p:spPr>
      </p:pic>
      <p:pic>
        <p:nvPicPr>
          <p:cNvPr id="45" name="图片 38" descr="PC.png">
            <a:extLst>
              <a:ext uri="{FF2B5EF4-FFF2-40B4-BE49-F238E27FC236}">
                <a16:creationId xmlns:a16="http://schemas.microsoft.com/office/drawing/2014/main" id="{6E24DED8-2F54-46CC-ADD1-1EB8060E1018}"/>
              </a:ext>
            </a:extLst>
          </p:cNvPr>
          <p:cNvPicPr>
            <a:picLocks noChangeAspect="1"/>
          </p:cNvPicPr>
          <p:nvPr/>
        </p:nvPicPr>
        <p:blipFill>
          <a:blip r:embed="rId5" cstate="print"/>
          <a:stretch>
            <a:fillRect/>
          </a:stretch>
        </p:blipFill>
        <p:spPr bwMode="gray">
          <a:xfrm>
            <a:off x="4691053" y="5549929"/>
            <a:ext cx="540000" cy="382353"/>
          </a:xfrm>
          <a:prstGeom prst="rect">
            <a:avLst/>
          </a:prstGeom>
        </p:spPr>
      </p:pic>
      <p:pic>
        <p:nvPicPr>
          <p:cNvPr id="46" name="图片 38" descr="PC.png">
            <a:extLst>
              <a:ext uri="{FF2B5EF4-FFF2-40B4-BE49-F238E27FC236}">
                <a16:creationId xmlns:a16="http://schemas.microsoft.com/office/drawing/2014/main" id="{48ABBF34-9229-41A1-9C92-229EF633BE71}"/>
              </a:ext>
            </a:extLst>
          </p:cNvPr>
          <p:cNvPicPr>
            <a:picLocks noChangeAspect="1"/>
          </p:cNvPicPr>
          <p:nvPr/>
        </p:nvPicPr>
        <p:blipFill>
          <a:blip r:embed="rId5" cstate="print">
            <a:duotone>
              <a:schemeClr val="accent2">
                <a:shade val="45000"/>
                <a:satMod val="135000"/>
              </a:schemeClr>
              <a:prstClr val="white"/>
            </a:duotone>
          </a:blip>
          <a:stretch>
            <a:fillRect/>
          </a:stretch>
        </p:blipFill>
        <p:spPr bwMode="gray">
          <a:xfrm>
            <a:off x="6721094" y="5549929"/>
            <a:ext cx="540000" cy="382353"/>
          </a:xfrm>
          <a:prstGeom prst="rect">
            <a:avLst/>
          </a:prstGeom>
        </p:spPr>
      </p:pic>
      <p:sp>
        <p:nvSpPr>
          <p:cNvPr id="47" name="TextBox 46">
            <a:extLst>
              <a:ext uri="{FF2B5EF4-FFF2-40B4-BE49-F238E27FC236}">
                <a16:creationId xmlns:a16="http://schemas.microsoft.com/office/drawing/2014/main" id="{555E15AE-BB37-47DF-9674-2F8CFDE01508}"/>
              </a:ext>
            </a:extLst>
          </p:cNvPr>
          <p:cNvSpPr txBox="1"/>
          <p:nvPr/>
        </p:nvSpPr>
        <p:spPr bwMode="gray">
          <a:xfrm>
            <a:off x="3910967" y="5927773"/>
            <a:ext cx="1996896" cy="461665"/>
          </a:xfrm>
          <a:prstGeom prst="rect">
            <a:avLst/>
          </a:prstGeom>
          <a:noFill/>
        </p:spPr>
        <p:txBody>
          <a:bodyPr wrap="square" rtlCol="0">
            <a:noAutofit/>
          </a:bodyPr>
          <a:lstStyle/>
          <a:p>
            <a:pPr algn="ctr" fontAlgn="ctr"/>
            <a:r>
              <a:rPr lang="en-US" sz="1050" dirty="0">
                <a:latin typeface="Huawei Sans" panose="020C0503030203020204" pitchFamily="34" charset="0"/>
              </a:rPr>
              <a:t>Multicast group member 1 joins multicast group G1.</a:t>
            </a:r>
          </a:p>
          <a:p>
            <a:pPr algn="ctr" fontAlgn="ctr"/>
            <a:endParaRPr lang="en-US" sz="1050" dirty="0">
              <a:latin typeface="Huawei Sans" panose="020C0503030203020204" pitchFamily="34" charset="0"/>
            </a:endParaRPr>
          </a:p>
        </p:txBody>
      </p:sp>
      <p:sp>
        <p:nvSpPr>
          <p:cNvPr id="48" name="TextBox 47">
            <a:extLst>
              <a:ext uri="{FF2B5EF4-FFF2-40B4-BE49-F238E27FC236}">
                <a16:creationId xmlns:a16="http://schemas.microsoft.com/office/drawing/2014/main" id="{0D48A8C6-755F-4BA6-B77B-63F8F4244DC5}"/>
              </a:ext>
            </a:extLst>
          </p:cNvPr>
          <p:cNvSpPr txBox="1"/>
          <p:nvPr/>
        </p:nvSpPr>
        <p:spPr bwMode="gray">
          <a:xfrm>
            <a:off x="6095402" y="5922950"/>
            <a:ext cx="1889138" cy="461665"/>
          </a:xfrm>
          <a:prstGeom prst="rect">
            <a:avLst/>
          </a:prstGeom>
          <a:noFill/>
        </p:spPr>
        <p:txBody>
          <a:bodyPr wrap="square" rtlCol="0">
            <a:noAutofit/>
          </a:bodyPr>
          <a:lstStyle/>
          <a:p>
            <a:pPr algn="ctr" fontAlgn="ctr"/>
            <a:r>
              <a:rPr lang="en-US" sz="1050">
                <a:latin typeface="Huawei Sans" panose="020C0503030203020204" pitchFamily="34" charset="0"/>
              </a:rPr>
              <a:t>Multicast group member 2 leaves multicast group G2.</a:t>
            </a:r>
          </a:p>
          <a:p>
            <a:pPr algn="ctr" fontAlgn="ctr"/>
            <a:endParaRPr lang="en-US" sz="1050">
              <a:latin typeface="Huawei Sans" panose="020C0503030203020204" pitchFamily="34" charset="0"/>
            </a:endParaRPr>
          </a:p>
        </p:txBody>
      </p:sp>
      <p:cxnSp>
        <p:nvCxnSpPr>
          <p:cNvPr id="52" name="Straight Arrow Connector 51">
            <a:extLst>
              <a:ext uri="{FF2B5EF4-FFF2-40B4-BE49-F238E27FC236}">
                <a16:creationId xmlns:a16="http://schemas.microsoft.com/office/drawing/2014/main" id="{F034802E-E130-47DC-AEF5-DE33117206B8}"/>
              </a:ext>
            </a:extLst>
          </p:cNvPr>
          <p:cNvCxnSpPr>
            <a:cxnSpLocks/>
          </p:cNvCxnSpPr>
          <p:nvPr/>
        </p:nvCxnSpPr>
        <p:spPr bwMode="gray">
          <a:xfrm>
            <a:off x="5813683" y="4172821"/>
            <a:ext cx="0" cy="332360"/>
          </a:xfrm>
          <a:prstGeom prst="straightConnector1">
            <a:avLst/>
          </a:prstGeom>
          <a:ln w="19050">
            <a:solidFill>
              <a:srgbClr val="EC7061"/>
            </a:solidFill>
            <a:tailEnd type="triangle"/>
          </a:ln>
        </p:spPr>
        <p:style>
          <a:lnRef idx="1">
            <a:schemeClr val="accent1"/>
          </a:lnRef>
          <a:fillRef idx="0">
            <a:schemeClr val="accent1"/>
          </a:fillRef>
          <a:effectRef idx="0">
            <a:schemeClr val="accent1"/>
          </a:effectRef>
          <a:fontRef idx="minor">
            <a:schemeClr val="tx1"/>
          </a:fontRef>
        </p:style>
      </p:cxnSp>
      <p:sp>
        <p:nvSpPr>
          <p:cNvPr id="53" name="TextBox 120">
            <a:extLst>
              <a:ext uri="{FF2B5EF4-FFF2-40B4-BE49-F238E27FC236}">
                <a16:creationId xmlns:a16="http://schemas.microsoft.com/office/drawing/2014/main" id="{FCDC0204-A611-4AF1-AF92-09FAC966A4CF}"/>
              </a:ext>
            </a:extLst>
          </p:cNvPr>
          <p:cNvSpPr txBox="1"/>
          <p:nvPr/>
        </p:nvSpPr>
        <p:spPr bwMode="gray">
          <a:xfrm flipH="1">
            <a:off x="4439893" y="4198405"/>
            <a:ext cx="1285914" cy="287715"/>
          </a:xfrm>
          <a:prstGeom prst="roundRect">
            <a:avLst>
              <a:gd name="adj" fmla="val 6721"/>
            </a:avLst>
          </a:prstGeom>
          <a:solidFill>
            <a:srgbClr val="EC7061"/>
          </a:solidFill>
          <a:ln w="12700">
            <a:solidFill>
              <a:srgbClr val="EC7061"/>
            </a:solidFill>
          </a:ln>
        </p:spPr>
        <p:txBody>
          <a:bodyPr wrap="square" rtlCol="0" anchor="ctr">
            <a:noAutofit/>
          </a:bodyPr>
          <a:lstStyle/>
          <a:p>
            <a:pPr algn="ctr" fontAlgn="ctr"/>
            <a:r>
              <a:rPr 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General Query</a:t>
            </a:r>
          </a:p>
        </p:txBody>
      </p:sp>
      <p:cxnSp>
        <p:nvCxnSpPr>
          <p:cNvPr id="54" name="Connector: Elbow 53">
            <a:extLst>
              <a:ext uri="{FF2B5EF4-FFF2-40B4-BE49-F238E27FC236}">
                <a16:creationId xmlns:a16="http://schemas.microsoft.com/office/drawing/2014/main" id="{059AF360-8E4C-4079-AB21-00917A3A05CD}"/>
              </a:ext>
            </a:extLst>
          </p:cNvPr>
          <p:cNvCxnSpPr>
            <a:cxnSpLocks/>
            <a:stCxn id="45" idx="0"/>
            <a:endCxn id="43" idx="2"/>
          </p:cNvCxnSpPr>
          <p:nvPr/>
        </p:nvCxnSpPr>
        <p:spPr bwMode="gray">
          <a:xfrm rot="5400000" flipH="1" flipV="1">
            <a:off x="5175007" y="4779161"/>
            <a:ext cx="556815" cy="984722"/>
          </a:xfrm>
          <a:prstGeom prst="bentConnector3">
            <a:avLst>
              <a:gd name="adj1" fmla="val 50000"/>
            </a:avLst>
          </a:prstGeom>
          <a:ln w="19050"/>
        </p:spPr>
        <p:style>
          <a:lnRef idx="1">
            <a:schemeClr val="dk1"/>
          </a:lnRef>
          <a:fillRef idx="0">
            <a:schemeClr val="dk1"/>
          </a:fillRef>
          <a:effectRef idx="0">
            <a:schemeClr val="dk1"/>
          </a:effectRef>
          <a:fontRef idx="minor">
            <a:schemeClr val="tx1"/>
          </a:fontRef>
        </p:style>
      </p:cxnSp>
      <p:cxnSp>
        <p:nvCxnSpPr>
          <p:cNvPr id="55" name="Connector: Elbow 54">
            <a:extLst>
              <a:ext uri="{FF2B5EF4-FFF2-40B4-BE49-F238E27FC236}">
                <a16:creationId xmlns:a16="http://schemas.microsoft.com/office/drawing/2014/main" id="{92B8A7D5-6131-4867-B9BA-9EE880111FCE}"/>
              </a:ext>
            </a:extLst>
          </p:cNvPr>
          <p:cNvCxnSpPr>
            <a:cxnSpLocks/>
            <a:stCxn id="46" idx="0"/>
            <a:endCxn id="43" idx="2"/>
          </p:cNvCxnSpPr>
          <p:nvPr/>
        </p:nvCxnSpPr>
        <p:spPr bwMode="gray">
          <a:xfrm rot="16200000" flipV="1">
            <a:off x="6190028" y="4748862"/>
            <a:ext cx="556815" cy="1045319"/>
          </a:xfrm>
          <a:prstGeom prst="bentConnector3">
            <a:avLst>
              <a:gd name="adj1" fmla="val 50000"/>
            </a:avLst>
          </a:prstGeom>
          <a:ln w="19050"/>
        </p:spPr>
        <p:style>
          <a:lnRef idx="1">
            <a:schemeClr val="dk1"/>
          </a:lnRef>
          <a:fillRef idx="0">
            <a:schemeClr val="dk1"/>
          </a:fillRef>
          <a:effectRef idx="0">
            <a:schemeClr val="dk1"/>
          </a:effectRef>
          <a:fontRef idx="minor">
            <a:schemeClr val="tx1"/>
          </a:fontRef>
        </p:style>
      </p:cxnSp>
      <p:cxnSp>
        <p:nvCxnSpPr>
          <p:cNvPr id="65" name="Straight Arrow Connector 64">
            <a:extLst>
              <a:ext uri="{FF2B5EF4-FFF2-40B4-BE49-F238E27FC236}">
                <a16:creationId xmlns:a16="http://schemas.microsoft.com/office/drawing/2014/main" id="{0DA53E55-65D1-401E-9041-FCC9D54F7FFE}"/>
              </a:ext>
            </a:extLst>
          </p:cNvPr>
          <p:cNvCxnSpPr>
            <a:cxnSpLocks/>
          </p:cNvCxnSpPr>
          <p:nvPr/>
        </p:nvCxnSpPr>
        <p:spPr bwMode="gray">
          <a:xfrm>
            <a:off x="4881422" y="5267764"/>
            <a:ext cx="0" cy="280105"/>
          </a:xfrm>
          <a:prstGeom prst="straightConnector1">
            <a:avLst/>
          </a:prstGeom>
          <a:ln w="19050">
            <a:solidFill>
              <a:srgbClr val="EC7061"/>
            </a:solidFill>
            <a:tailEnd type="triangle"/>
          </a:ln>
        </p:spPr>
        <p:style>
          <a:lnRef idx="1">
            <a:schemeClr val="accent1"/>
          </a:lnRef>
          <a:fillRef idx="0">
            <a:schemeClr val="accent1"/>
          </a:fillRef>
          <a:effectRef idx="0">
            <a:schemeClr val="accent1"/>
          </a:effectRef>
          <a:fontRef idx="minor">
            <a:schemeClr val="tx1"/>
          </a:fontRef>
        </p:style>
      </p:cxnSp>
      <p:cxnSp>
        <p:nvCxnSpPr>
          <p:cNvPr id="66" name="Straight Arrow Connector 65">
            <a:extLst>
              <a:ext uri="{FF2B5EF4-FFF2-40B4-BE49-F238E27FC236}">
                <a16:creationId xmlns:a16="http://schemas.microsoft.com/office/drawing/2014/main" id="{D6CEE627-B3FD-4C11-95E1-9E3CD9E27907}"/>
              </a:ext>
            </a:extLst>
          </p:cNvPr>
          <p:cNvCxnSpPr>
            <a:cxnSpLocks/>
          </p:cNvCxnSpPr>
          <p:nvPr/>
        </p:nvCxnSpPr>
        <p:spPr bwMode="gray">
          <a:xfrm>
            <a:off x="7062812" y="5267765"/>
            <a:ext cx="0" cy="280105"/>
          </a:xfrm>
          <a:prstGeom prst="straightConnector1">
            <a:avLst/>
          </a:prstGeom>
          <a:ln w="19050">
            <a:solidFill>
              <a:srgbClr val="EC7061"/>
            </a:solidFill>
            <a:tailEnd type="triangle"/>
          </a:ln>
        </p:spPr>
        <p:style>
          <a:lnRef idx="1">
            <a:schemeClr val="accent1"/>
          </a:lnRef>
          <a:fillRef idx="0">
            <a:schemeClr val="accent1"/>
          </a:fillRef>
          <a:effectRef idx="0">
            <a:schemeClr val="accent1"/>
          </a:effectRef>
          <a:fontRef idx="minor">
            <a:schemeClr val="tx1"/>
          </a:fontRef>
        </p:style>
      </p:cxnSp>
      <p:cxnSp>
        <p:nvCxnSpPr>
          <p:cNvPr id="67" name="Straight Arrow Connector 66">
            <a:extLst>
              <a:ext uri="{FF2B5EF4-FFF2-40B4-BE49-F238E27FC236}">
                <a16:creationId xmlns:a16="http://schemas.microsoft.com/office/drawing/2014/main" id="{E6B9EEF5-49DD-4C05-A097-A87CAE967F39}"/>
              </a:ext>
            </a:extLst>
          </p:cNvPr>
          <p:cNvCxnSpPr>
            <a:cxnSpLocks/>
          </p:cNvCxnSpPr>
          <p:nvPr/>
        </p:nvCxnSpPr>
        <p:spPr bwMode="gray">
          <a:xfrm flipH="1">
            <a:off x="4961053" y="5207529"/>
            <a:ext cx="801318" cy="0"/>
          </a:xfrm>
          <a:prstGeom prst="straightConnector1">
            <a:avLst/>
          </a:prstGeom>
          <a:ln w="19050">
            <a:solidFill>
              <a:srgbClr val="EC7061"/>
            </a:solidFill>
            <a:tailEnd type="triangle"/>
          </a:ln>
        </p:spPr>
        <p:style>
          <a:lnRef idx="1">
            <a:schemeClr val="accent1"/>
          </a:lnRef>
          <a:fillRef idx="0">
            <a:schemeClr val="accent1"/>
          </a:fillRef>
          <a:effectRef idx="0">
            <a:schemeClr val="accent1"/>
          </a:effectRef>
          <a:fontRef idx="minor">
            <a:schemeClr val="tx1"/>
          </a:fontRef>
        </p:style>
      </p:cxnSp>
      <p:cxnSp>
        <p:nvCxnSpPr>
          <p:cNvPr id="68" name="Straight Arrow Connector 67">
            <a:extLst>
              <a:ext uri="{FF2B5EF4-FFF2-40B4-BE49-F238E27FC236}">
                <a16:creationId xmlns:a16="http://schemas.microsoft.com/office/drawing/2014/main" id="{2C092C32-E082-4AD3-B3DB-7402EDBAF2F0}"/>
              </a:ext>
            </a:extLst>
          </p:cNvPr>
          <p:cNvCxnSpPr>
            <a:cxnSpLocks/>
          </p:cNvCxnSpPr>
          <p:nvPr/>
        </p:nvCxnSpPr>
        <p:spPr bwMode="gray">
          <a:xfrm>
            <a:off x="6049978" y="5211844"/>
            <a:ext cx="935176" cy="0"/>
          </a:xfrm>
          <a:prstGeom prst="straightConnector1">
            <a:avLst/>
          </a:prstGeom>
          <a:ln w="19050">
            <a:solidFill>
              <a:srgbClr val="EC7061"/>
            </a:solidFill>
            <a:tailEnd type="triangle"/>
          </a:ln>
        </p:spPr>
        <p:style>
          <a:lnRef idx="1">
            <a:schemeClr val="accent1"/>
          </a:lnRef>
          <a:fillRef idx="0">
            <a:schemeClr val="accent1"/>
          </a:fillRef>
          <a:effectRef idx="0">
            <a:schemeClr val="accent1"/>
          </a:effectRef>
          <a:fontRef idx="minor">
            <a:schemeClr val="tx1"/>
          </a:fontRef>
        </p:style>
      </p:cxnSp>
      <p:cxnSp>
        <p:nvCxnSpPr>
          <p:cNvPr id="72" name="直接连接符 12">
            <a:extLst>
              <a:ext uri="{FF2B5EF4-FFF2-40B4-BE49-F238E27FC236}">
                <a16:creationId xmlns:a16="http://schemas.microsoft.com/office/drawing/2014/main" id="{416C3EDF-9B09-4634-89D9-7E4D7153905C}"/>
              </a:ext>
            </a:extLst>
          </p:cNvPr>
          <p:cNvCxnSpPr>
            <a:cxnSpLocks/>
            <a:stCxn id="43" idx="0"/>
            <a:endCxn id="44" idx="2"/>
          </p:cNvCxnSpPr>
          <p:nvPr/>
        </p:nvCxnSpPr>
        <p:spPr bwMode="gray">
          <a:xfrm flipV="1">
            <a:off x="5945775" y="4014177"/>
            <a:ext cx="4" cy="537119"/>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80" name="TextBox 79">
            <a:extLst>
              <a:ext uri="{FF2B5EF4-FFF2-40B4-BE49-F238E27FC236}">
                <a16:creationId xmlns:a16="http://schemas.microsoft.com/office/drawing/2014/main" id="{7E6E86FC-92DF-46A7-83B7-E51A6B648B33}"/>
              </a:ext>
            </a:extLst>
          </p:cNvPr>
          <p:cNvSpPr txBox="1"/>
          <p:nvPr/>
        </p:nvSpPr>
        <p:spPr bwMode="gray">
          <a:xfrm>
            <a:off x="4959627" y="3578071"/>
            <a:ext cx="709460" cy="408384"/>
          </a:xfrm>
          <a:prstGeom prst="rect">
            <a:avLst/>
          </a:prstGeom>
          <a:solidFill>
            <a:schemeClr val="bg1"/>
          </a:solidFill>
        </p:spPr>
        <p:txBody>
          <a:bodyPr wrap="square" rtlCol="0">
            <a:noAutofit/>
          </a:bodyPr>
          <a:lstStyle/>
          <a:p>
            <a:pPr algn="ctr" fontAlgn="ctr"/>
            <a:r>
              <a:rPr lang="en-US" sz="1200" dirty="0">
                <a:latin typeface="Huawei Sans" panose="020C0503030203020204" pitchFamily="34" charset="0"/>
              </a:rPr>
              <a:t>IGMP querier</a:t>
            </a:r>
          </a:p>
        </p:txBody>
      </p:sp>
      <p:cxnSp>
        <p:nvCxnSpPr>
          <p:cNvPr id="81" name="Straight Arrow Connector 80">
            <a:extLst>
              <a:ext uri="{FF2B5EF4-FFF2-40B4-BE49-F238E27FC236}">
                <a16:creationId xmlns:a16="http://schemas.microsoft.com/office/drawing/2014/main" id="{586148AA-1CDF-4A8A-A1EB-EC58D125FF70}"/>
              </a:ext>
            </a:extLst>
          </p:cNvPr>
          <p:cNvCxnSpPr>
            <a:cxnSpLocks/>
          </p:cNvCxnSpPr>
          <p:nvPr/>
        </p:nvCxnSpPr>
        <p:spPr bwMode="gray">
          <a:xfrm flipV="1">
            <a:off x="4774984" y="5076862"/>
            <a:ext cx="0" cy="456892"/>
          </a:xfrm>
          <a:prstGeom prst="straightConnector1">
            <a:avLst/>
          </a:prstGeom>
          <a:ln w="19050">
            <a:prstDash val="dash"/>
            <a:tailEnd type="triangle"/>
          </a:ln>
        </p:spPr>
        <p:style>
          <a:lnRef idx="1">
            <a:schemeClr val="accent1"/>
          </a:lnRef>
          <a:fillRef idx="0">
            <a:schemeClr val="accent1"/>
          </a:fillRef>
          <a:effectRef idx="0">
            <a:schemeClr val="accent1"/>
          </a:effectRef>
          <a:fontRef idx="minor">
            <a:schemeClr val="tx1"/>
          </a:fontRef>
        </p:style>
      </p:cxnSp>
      <p:cxnSp>
        <p:nvCxnSpPr>
          <p:cNvPr id="84" name="Straight Arrow Connector 83">
            <a:extLst>
              <a:ext uri="{FF2B5EF4-FFF2-40B4-BE49-F238E27FC236}">
                <a16:creationId xmlns:a16="http://schemas.microsoft.com/office/drawing/2014/main" id="{C81D7023-63B1-44E9-8C30-566F4C1CD637}"/>
              </a:ext>
            </a:extLst>
          </p:cNvPr>
          <p:cNvCxnSpPr>
            <a:cxnSpLocks/>
          </p:cNvCxnSpPr>
          <p:nvPr/>
        </p:nvCxnSpPr>
        <p:spPr bwMode="gray">
          <a:xfrm flipV="1">
            <a:off x="6029946" y="4121384"/>
            <a:ext cx="0" cy="389003"/>
          </a:xfrm>
          <a:prstGeom prst="straightConnector1">
            <a:avLst/>
          </a:prstGeom>
          <a:ln w="19050">
            <a:prstDash val="dash"/>
            <a:tailEnd type="triangle"/>
          </a:ln>
        </p:spPr>
        <p:style>
          <a:lnRef idx="1">
            <a:schemeClr val="accent1"/>
          </a:lnRef>
          <a:fillRef idx="0">
            <a:schemeClr val="accent1"/>
          </a:fillRef>
          <a:effectRef idx="0">
            <a:schemeClr val="accent1"/>
          </a:effectRef>
          <a:fontRef idx="minor">
            <a:schemeClr val="tx1"/>
          </a:fontRef>
        </p:style>
      </p:cxnSp>
      <p:cxnSp>
        <p:nvCxnSpPr>
          <p:cNvPr id="85" name="Straight Arrow Connector 84">
            <a:extLst>
              <a:ext uri="{FF2B5EF4-FFF2-40B4-BE49-F238E27FC236}">
                <a16:creationId xmlns:a16="http://schemas.microsoft.com/office/drawing/2014/main" id="{685D2DC1-B870-45B1-AF57-CFAAEA7FF326}"/>
              </a:ext>
            </a:extLst>
          </p:cNvPr>
          <p:cNvCxnSpPr>
            <a:cxnSpLocks/>
          </p:cNvCxnSpPr>
          <p:nvPr/>
        </p:nvCxnSpPr>
        <p:spPr bwMode="gray">
          <a:xfrm flipV="1">
            <a:off x="4961053" y="5076862"/>
            <a:ext cx="766085" cy="1"/>
          </a:xfrm>
          <a:prstGeom prst="straightConnector1">
            <a:avLst/>
          </a:prstGeom>
          <a:ln w="19050">
            <a:prstDash val="dash"/>
            <a:tailEnd type="triangle"/>
          </a:ln>
        </p:spPr>
        <p:style>
          <a:lnRef idx="1">
            <a:schemeClr val="accent1"/>
          </a:lnRef>
          <a:fillRef idx="0">
            <a:schemeClr val="accent1"/>
          </a:fillRef>
          <a:effectRef idx="0">
            <a:schemeClr val="accent1"/>
          </a:effectRef>
          <a:fontRef idx="minor">
            <a:schemeClr val="tx1"/>
          </a:fontRef>
        </p:style>
      </p:cxnSp>
      <p:cxnSp>
        <p:nvCxnSpPr>
          <p:cNvPr id="88" name="Straight Arrow Connector 87">
            <a:extLst>
              <a:ext uri="{FF2B5EF4-FFF2-40B4-BE49-F238E27FC236}">
                <a16:creationId xmlns:a16="http://schemas.microsoft.com/office/drawing/2014/main" id="{C4D3D1D8-2847-4802-8AC8-BD87942305EB}"/>
              </a:ext>
            </a:extLst>
          </p:cNvPr>
          <p:cNvCxnSpPr>
            <a:cxnSpLocks/>
          </p:cNvCxnSpPr>
          <p:nvPr/>
        </p:nvCxnSpPr>
        <p:spPr bwMode="gray">
          <a:xfrm flipV="1">
            <a:off x="7222909" y="5207529"/>
            <a:ext cx="0" cy="326225"/>
          </a:xfrm>
          <a:prstGeom prst="straightConnector1">
            <a:avLst/>
          </a:prstGeom>
          <a:ln w="19050">
            <a:solidFill>
              <a:srgbClr val="8BC9A0"/>
            </a:solidFill>
            <a:prstDash val="sysDot"/>
            <a:tailEnd type="triangle"/>
          </a:ln>
        </p:spPr>
        <p:style>
          <a:lnRef idx="1">
            <a:schemeClr val="accent1"/>
          </a:lnRef>
          <a:fillRef idx="0">
            <a:schemeClr val="accent1"/>
          </a:fillRef>
          <a:effectRef idx="0">
            <a:schemeClr val="accent1"/>
          </a:effectRef>
          <a:fontRef idx="minor">
            <a:schemeClr val="tx1"/>
          </a:fontRef>
        </p:style>
      </p:cxnSp>
      <p:grpSp>
        <p:nvGrpSpPr>
          <p:cNvPr id="90" name="组合 7">
            <a:extLst>
              <a:ext uri="{FF2B5EF4-FFF2-40B4-BE49-F238E27FC236}">
                <a16:creationId xmlns:a16="http://schemas.microsoft.com/office/drawing/2014/main" id="{B60CC643-EEEA-421C-AC8C-9499EA880401}"/>
              </a:ext>
            </a:extLst>
          </p:cNvPr>
          <p:cNvGrpSpPr/>
          <p:nvPr/>
        </p:nvGrpSpPr>
        <p:grpSpPr bwMode="gray">
          <a:xfrm>
            <a:off x="7094805" y="5438041"/>
            <a:ext cx="275544" cy="275544"/>
            <a:chOff x="856677" y="2615810"/>
            <a:chExt cx="288000" cy="288000"/>
          </a:xfrm>
        </p:grpSpPr>
        <p:sp>
          <p:nvSpPr>
            <p:cNvPr id="91" name="椭圆 84">
              <a:extLst>
                <a:ext uri="{FF2B5EF4-FFF2-40B4-BE49-F238E27FC236}">
                  <a16:creationId xmlns:a16="http://schemas.microsoft.com/office/drawing/2014/main" id="{258BA535-AC00-4165-95C1-763AB89402D8}"/>
                </a:ext>
              </a:extLst>
            </p:cNvPr>
            <p:cNvSpPr/>
            <p:nvPr/>
          </p:nvSpPr>
          <p:spPr bwMode="gray">
            <a:xfrm>
              <a:off x="856677" y="2615810"/>
              <a:ext cx="288000" cy="288000"/>
            </a:xfrm>
            <a:prstGeom prst="ellipse">
              <a:avLst/>
            </a:prstGeom>
            <a:solidFill>
              <a:srgbClr val="EC7061"/>
            </a:soli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92" name="组合 5">
              <a:extLst>
                <a:ext uri="{FF2B5EF4-FFF2-40B4-BE49-F238E27FC236}">
                  <a16:creationId xmlns:a16="http://schemas.microsoft.com/office/drawing/2014/main" id="{C181AF70-3ED0-4FAB-8F7F-A63B0C02BF04}"/>
                </a:ext>
              </a:extLst>
            </p:cNvPr>
            <p:cNvGrpSpPr/>
            <p:nvPr/>
          </p:nvGrpSpPr>
          <p:grpSpPr bwMode="gray">
            <a:xfrm>
              <a:off x="923444" y="2692169"/>
              <a:ext cx="144001" cy="144002"/>
              <a:chOff x="898853" y="2657982"/>
              <a:chExt cx="203649" cy="203652"/>
            </a:xfrm>
          </p:grpSpPr>
          <p:cxnSp>
            <p:nvCxnSpPr>
              <p:cNvPr id="93" name="直接连接符 85">
                <a:extLst>
                  <a:ext uri="{FF2B5EF4-FFF2-40B4-BE49-F238E27FC236}">
                    <a16:creationId xmlns:a16="http://schemas.microsoft.com/office/drawing/2014/main" id="{6F89857D-2B97-4948-9A64-335BB35B6133}"/>
                  </a:ext>
                </a:extLst>
              </p:cNvPr>
              <p:cNvCxnSpPr>
                <a:stCxn id="91" idx="3"/>
                <a:endCxn id="91" idx="7"/>
              </p:cNvCxnSpPr>
              <p:nvPr/>
            </p:nvCxnSpPr>
            <p:spPr bwMode="gray">
              <a:xfrm flipV="1">
                <a:off x="898853" y="2657986"/>
                <a:ext cx="203648" cy="203648"/>
              </a:xfrm>
              <a:prstGeom prst="line">
                <a:avLst/>
              </a:prstGeom>
              <a:solidFill>
                <a:srgbClr val="EC7061"/>
              </a:solidFill>
              <a:ln w="38100" cap="rnd">
                <a:solidFill>
                  <a:schemeClr val="bg1"/>
                </a:solidFill>
                <a:round/>
              </a:ln>
              <a:effectLst/>
            </p:spPr>
            <p:style>
              <a:lnRef idx="2">
                <a:schemeClr val="accent1"/>
              </a:lnRef>
              <a:fillRef idx="0">
                <a:schemeClr val="accent1"/>
              </a:fillRef>
              <a:effectRef idx="1">
                <a:schemeClr val="accent1"/>
              </a:effectRef>
              <a:fontRef idx="minor">
                <a:schemeClr val="tx1"/>
              </a:fontRef>
            </p:style>
          </p:cxnSp>
          <p:cxnSp>
            <p:nvCxnSpPr>
              <p:cNvPr id="94" name="直接连接符 86">
                <a:extLst>
                  <a:ext uri="{FF2B5EF4-FFF2-40B4-BE49-F238E27FC236}">
                    <a16:creationId xmlns:a16="http://schemas.microsoft.com/office/drawing/2014/main" id="{D71862BB-1779-4599-90C6-B844AB7436AE}"/>
                  </a:ext>
                </a:extLst>
              </p:cNvPr>
              <p:cNvCxnSpPr>
                <a:stCxn id="91" idx="1"/>
                <a:endCxn id="91" idx="5"/>
              </p:cNvCxnSpPr>
              <p:nvPr/>
            </p:nvCxnSpPr>
            <p:spPr bwMode="gray">
              <a:xfrm>
                <a:off x="898853" y="2657986"/>
                <a:ext cx="203648" cy="203648"/>
              </a:xfrm>
              <a:prstGeom prst="line">
                <a:avLst/>
              </a:prstGeom>
              <a:solidFill>
                <a:srgbClr val="EC7061"/>
              </a:solidFill>
              <a:ln w="38100" cap="rnd">
                <a:solidFill>
                  <a:schemeClr val="bg1"/>
                </a:solidFill>
                <a:round/>
              </a:ln>
              <a:effectLst/>
            </p:spPr>
            <p:style>
              <a:lnRef idx="2">
                <a:schemeClr val="accent1"/>
              </a:lnRef>
              <a:fillRef idx="0">
                <a:schemeClr val="accent1"/>
              </a:fillRef>
              <a:effectRef idx="1">
                <a:schemeClr val="accent1"/>
              </a:effectRef>
              <a:fontRef idx="minor">
                <a:schemeClr val="tx1"/>
              </a:fontRef>
            </p:style>
          </p:cxnSp>
        </p:grpSp>
      </p:grpSp>
      <p:sp>
        <p:nvSpPr>
          <p:cNvPr id="95" name="TextBox 120">
            <a:extLst>
              <a:ext uri="{FF2B5EF4-FFF2-40B4-BE49-F238E27FC236}">
                <a16:creationId xmlns:a16="http://schemas.microsoft.com/office/drawing/2014/main" id="{783E3239-1C01-4389-A520-DCBE7901A50C}"/>
              </a:ext>
            </a:extLst>
          </p:cNvPr>
          <p:cNvSpPr txBox="1"/>
          <p:nvPr/>
        </p:nvSpPr>
        <p:spPr bwMode="gray">
          <a:xfrm>
            <a:off x="3896738" y="5161450"/>
            <a:ext cx="783061" cy="287715"/>
          </a:xfrm>
          <a:prstGeom prst="roundRect">
            <a:avLst>
              <a:gd name="adj" fmla="val 6721"/>
            </a:avLst>
          </a:prstGeom>
          <a:solidFill>
            <a:srgbClr val="00B0F0"/>
          </a:solidFill>
          <a:ln w="12700">
            <a:solidFill>
              <a:srgbClr val="00B0F0"/>
            </a:solidFill>
          </a:ln>
        </p:spPr>
        <p:txBody>
          <a:bodyPr wrap="square" rtlCol="0" anchor="ctr">
            <a:noAutofit/>
          </a:bodyPr>
          <a:lstStyle/>
          <a:p>
            <a:pPr algn="ctr" fontAlgn="ctr"/>
            <a:r>
              <a:rPr lang="en-US" sz="1200" b="1">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Report</a:t>
            </a:r>
          </a:p>
        </p:txBody>
      </p:sp>
      <p:sp>
        <p:nvSpPr>
          <p:cNvPr id="96" name="Rectangular Callout 75">
            <a:extLst>
              <a:ext uri="{FF2B5EF4-FFF2-40B4-BE49-F238E27FC236}">
                <a16:creationId xmlns:a16="http://schemas.microsoft.com/office/drawing/2014/main" id="{C0E1CB78-6211-4DF0-B6DA-9AC106820C11}"/>
              </a:ext>
            </a:extLst>
          </p:cNvPr>
          <p:cNvSpPr/>
          <p:nvPr/>
        </p:nvSpPr>
        <p:spPr bwMode="gray">
          <a:xfrm>
            <a:off x="7316059" y="4593495"/>
            <a:ext cx="1726255" cy="808813"/>
          </a:xfrm>
          <a:prstGeom prst="wedgeRectCallout">
            <a:avLst>
              <a:gd name="adj1" fmla="val -50180"/>
              <a:gd name="adj2" fmla="val 77741"/>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19050" tIns="19050" rIns="19050" bIns="19050" rtlCol="0" anchor="ctr">
            <a:noAutofit/>
          </a:bodyPr>
          <a:lstStyle/>
          <a:p>
            <a:pPr algn="ctr" fontAlgn="ctr"/>
            <a:r>
              <a:rPr lang="en-US" sz="1200" dirty="0">
                <a:solidFill>
                  <a:schemeClr val="tx1"/>
                </a:solidFill>
                <a:latin typeface="Huawei Sans" panose="020C0503030203020204" pitchFamily="34" charset="0"/>
                <a:ea typeface="方正兰亭黑简体" panose="02000000000000000000" pitchFamily="2" charset="-122"/>
              </a:rPr>
              <a:t>All members in G2 have left the group, and </a:t>
            </a:r>
            <a:r>
              <a:rPr lang="en-US" sz="1200" b="1" dirty="0">
                <a:solidFill>
                  <a:srgbClr val="EC7061"/>
                </a:solidFill>
                <a:latin typeface="Huawei Sans" panose="020C0503030203020204" pitchFamily="34" charset="0"/>
                <a:ea typeface="方正兰亭黑简体" panose="02000000000000000000" pitchFamily="2" charset="-122"/>
              </a:rPr>
              <a:t>the Query message is not responded to</a:t>
            </a:r>
            <a:r>
              <a:rPr lang="en-US" sz="1200" dirty="0">
                <a:latin typeface="Huawei Sans" panose="020C0503030203020204" pitchFamily="34" charset="0"/>
                <a:ea typeface="方正兰亭黑简体" panose="02000000000000000000" pitchFamily="2" charset="-122"/>
              </a:rPr>
              <a:t>.</a:t>
            </a:r>
          </a:p>
        </p:txBody>
      </p:sp>
      <p:graphicFrame>
        <p:nvGraphicFramePr>
          <p:cNvPr id="97" name="Table 38">
            <a:extLst>
              <a:ext uri="{FF2B5EF4-FFF2-40B4-BE49-F238E27FC236}">
                <a16:creationId xmlns:a16="http://schemas.microsoft.com/office/drawing/2014/main" id="{747FC923-8CF5-4B58-89A6-DD4F6CC0372F}"/>
              </a:ext>
            </a:extLst>
          </p:cNvPr>
          <p:cNvGraphicFramePr>
            <a:graphicFrameLocks noGrp="1"/>
          </p:cNvGraphicFramePr>
          <p:nvPr>
            <p:extLst>
              <p:ext uri="{D42A27DB-BD31-4B8C-83A1-F6EECF244321}">
                <p14:modId xmlns:p14="http://schemas.microsoft.com/office/powerpoint/2010/main" val="776763408"/>
              </p:ext>
            </p:extLst>
          </p:nvPr>
        </p:nvGraphicFramePr>
        <p:xfrm>
          <a:off x="6475934" y="2849722"/>
          <a:ext cx="1630960" cy="866616"/>
        </p:xfrm>
        <a:graphic>
          <a:graphicData uri="http://schemas.openxmlformats.org/drawingml/2006/table">
            <a:tbl>
              <a:tblPr firstRow="1" bandRow="1">
                <a:tableStyleId>{72833802-FEF1-4C79-8D5D-14CF1EAF98D9}</a:tableStyleId>
              </a:tblPr>
              <a:tblGrid>
                <a:gridCol w="924171">
                  <a:extLst>
                    <a:ext uri="{9D8B030D-6E8A-4147-A177-3AD203B41FA5}">
                      <a16:colId xmlns:a16="http://schemas.microsoft.com/office/drawing/2014/main" val="2036062193"/>
                    </a:ext>
                  </a:extLst>
                </a:gridCol>
                <a:gridCol w="706789">
                  <a:extLst>
                    <a:ext uri="{9D8B030D-6E8A-4147-A177-3AD203B41FA5}">
                      <a16:colId xmlns:a16="http://schemas.microsoft.com/office/drawing/2014/main" val="1892022959"/>
                    </a:ext>
                  </a:extLst>
                </a:gridCol>
              </a:tblGrid>
              <a:tr h="402912">
                <a:tc>
                  <a:txBody>
                    <a:bodyPr/>
                    <a:lstStyle/>
                    <a:p>
                      <a:pPr algn="ctr" fontAlgn="ctr"/>
                      <a:r>
                        <a:rPr lang="en-US" sz="1000" dirty="0">
                          <a:latin typeface="Huawei Sans" panose="020C0503030203020204" pitchFamily="34" charset="0"/>
                        </a:rPr>
                        <a:t>Multicast Entries</a:t>
                      </a:r>
                    </a:p>
                  </a:txBody>
                  <a:tcPr marL="19050" marR="19050" marT="19050" marB="1905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a:txBody>
                    <a:bodyPr/>
                    <a:lstStyle/>
                    <a:p>
                      <a:pPr algn="ctr" fontAlgn="ctr"/>
                      <a:r>
                        <a:rPr lang="en-US" sz="1000" dirty="0">
                          <a:latin typeface="Huawei Sans" panose="020C0503030203020204" pitchFamily="34" charset="0"/>
                        </a:rPr>
                        <a:t>Outbound Interface</a:t>
                      </a:r>
                    </a:p>
                  </a:txBody>
                  <a:tcPr marL="19050" marR="19050" marT="19050" marB="1905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extLst>
                  <a:ext uri="{0D108BD9-81ED-4DB2-BD59-A6C34878D82A}">
                    <a16:rowId xmlns:a16="http://schemas.microsoft.com/office/drawing/2014/main" val="3015372963"/>
                  </a:ext>
                </a:extLst>
              </a:tr>
              <a:tr h="231852">
                <a:tc>
                  <a:txBody>
                    <a:bodyPr/>
                    <a:lstStyle/>
                    <a:p>
                      <a:pPr algn="ctr" fontAlgn="ctr"/>
                      <a:r>
                        <a:rPr lang="en-US" sz="1000">
                          <a:latin typeface="Huawei Sans" panose="020C0503030203020204" pitchFamily="34" charset="0"/>
                        </a:rPr>
                        <a:t>*, G1</a:t>
                      </a:r>
                    </a:p>
                  </a:txBody>
                  <a:tcPr marL="19050" marR="19050" marT="19050" marB="1905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4FBFE"/>
                    </a:solidFill>
                  </a:tcPr>
                </a:tc>
                <a:tc>
                  <a:txBody>
                    <a:bodyPr/>
                    <a:lstStyle/>
                    <a:p>
                      <a:pPr algn="ctr" fontAlgn="ctr"/>
                      <a:r>
                        <a:rPr lang="en-US" sz="1000">
                          <a:latin typeface="Huawei Sans" panose="020C0503030203020204" pitchFamily="34" charset="0"/>
                        </a:rPr>
                        <a:t>IF1</a:t>
                      </a:r>
                    </a:p>
                  </a:txBody>
                  <a:tcPr marL="19050" marR="19050" marT="19050" marB="1905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4FBFE"/>
                    </a:solidFill>
                  </a:tcPr>
                </a:tc>
                <a:extLst>
                  <a:ext uri="{0D108BD9-81ED-4DB2-BD59-A6C34878D82A}">
                    <a16:rowId xmlns:a16="http://schemas.microsoft.com/office/drawing/2014/main" val="726405233"/>
                  </a:ext>
                </a:extLst>
              </a:tr>
              <a:tr h="231852">
                <a:tc>
                  <a:txBody>
                    <a:bodyPr/>
                    <a:lstStyle/>
                    <a:p>
                      <a:pPr algn="ctr" fontAlgn="ctr"/>
                      <a:r>
                        <a:rPr lang="en-US" sz="1000">
                          <a:solidFill>
                            <a:srgbClr val="EC7061"/>
                          </a:solidFill>
                          <a:latin typeface="Huawei Sans" panose="020C0503030203020204" pitchFamily="34" charset="0"/>
                        </a:rPr>
                        <a:t>*, G2</a:t>
                      </a:r>
                    </a:p>
                  </a:txBody>
                  <a:tcPr marL="19050" marR="19050" marT="19050" marB="1905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4FBFE"/>
                    </a:solidFill>
                  </a:tcPr>
                </a:tc>
                <a:tc>
                  <a:txBody>
                    <a:bodyPr/>
                    <a:lstStyle/>
                    <a:p>
                      <a:pPr algn="ctr" fontAlgn="ctr"/>
                      <a:r>
                        <a:rPr lang="en-US" sz="1000" dirty="0">
                          <a:solidFill>
                            <a:srgbClr val="EC7061"/>
                          </a:solidFill>
                          <a:latin typeface="Huawei Sans" panose="020C0503030203020204" pitchFamily="34" charset="0"/>
                        </a:rPr>
                        <a:t>IF1</a:t>
                      </a:r>
                    </a:p>
                  </a:txBody>
                  <a:tcPr marL="19050" marR="19050" marT="19050" marB="1905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4FBFE"/>
                    </a:solidFill>
                  </a:tcPr>
                </a:tc>
                <a:extLst>
                  <a:ext uri="{0D108BD9-81ED-4DB2-BD59-A6C34878D82A}">
                    <a16:rowId xmlns:a16="http://schemas.microsoft.com/office/drawing/2014/main" val="3498737978"/>
                  </a:ext>
                </a:extLst>
              </a:tr>
            </a:tbl>
          </a:graphicData>
        </a:graphic>
      </p:graphicFrame>
      <p:sp>
        <p:nvSpPr>
          <p:cNvPr id="98" name="TextBox 97">
            <a:extLst>
              <a:ext uri="{FF2B5EF4-FFF2-40B4-BE49-F238E27FC236}">
                <a16:creationId xmlns:a16="http://schemas.microsoft.com/office/drawing/2014/main" id="{3B4C0846-2463-4EC5-AC9E-BA241B893A0F}"/>
              </a:ext>
            </a:extLst>
          </p:cNvPr>
          <p:cNvSpPr txBox="1"/>
          <p:nvPr/>
        </p:nvSpPr>
        <p:spPr bwMode="gray">
          <a:xfrm>
            <a:off x="5615552" y="3982885"/>
            <a:ext cx="396262" cy="276999"/>
          </a:xfrm>
          <a:prstGeom prst="rect">
            <a:avLst/>
          </a:prstGeom>
          <a:noFill/>
        </p:spPr>
        <p:txBody>
          <a:bodyPr wrap="square" rtlCol="0">
            <a:noAutofit/>
          </a:bodyPr>
          <a:lstStyle/>
          <a:p>
            <a:pPr fontAlgn="ctr"/>
            <a:r>
              <a:rPr lang="en-US" sz="1200">
                <a:latin typeface="Huawei Sans" panose="020C0503030203020204" pitchFamily="34" charset="0"/>
              </a:rPr>
              <a:t>IF1</a:t>
            </a:r>
          </a:p>
        </p:txBody>
      </p:sp>
      <p:sp>
        <p:nvSpPr>
          <p:cNvPr id="99" name="TextBox 98">
            <a:extLst>
              <a:ext uri="{FF2B5EF4-FFF2-40B4-BE49-F238E27FC236}">
                <a16:creationId xmlns:a16="http://schemas.microsoft.com/office/drawing/2014/main" id="{23064D44-F2AF-4C95-A468-1E96BD9DA37B}"/>
              </a:ext>
            </a:extLst>
          </p:cNvPr>
          <p:cNvSpPr txBox="1"/>
          <p:nvPr/>
        </p:nvSpPr>
        <p:spPr bwMode="gray">
          <a:xfrm>
            <a:off x="5604536" y="3402567"/>
            <a:ext cx="396262" cy="276999"/>
          </a:xfrm>
          <a:prstGeom prst="rect">
            <a:avLst/>
          </a:prstGeom>
          <a:noFill/>
        </p:spPr>
        <p:txBody>
          <a:bodyPr wrap="square" rtlCol="0">
            <a:noAutofit/>
          </a:bodyPr>
          <a:lstStyle/>
          <a:p>
            <a:pPr fontAlgn="ctr"/>
            <a:r>
              <a:rPr lang="en-US" sz="1200">
                <a:latin typeface="Huawei Sans" panose="020C0503030203020204" pitchFamily="34" charset="0"/>
              </a:rPr>
              <a:t>IF2</a:t>
            </a:r>
          </a:p>
        </p:txBody>
      </p:sp>
      <p:cxnSp>
        <p:nvCxnSpPr>
          <p:cNvPr id="100" name="直接连接符 12">
            <a:extLst>
              <a:ext uri="{FF2B5EF4-FFF2-40B4-BE49-F238E27FC236}">
                <a16:creationId xmlns:a16="http://schemas.microsoft.com/office/drawing/2014/main" id="{42C01F30-EC9E-4F6D-9053-0D4174B2798F}"/>
              </a:ext>
            </a:extLst>
          </p:cNvPr>
          <p:cNvCxnSpPr>
            <a:cxnSpLocks/>
            <a:endCxn id="44" idx="0"/>
          </p:cNvCxnSpPr>
          <p:nvPr/>
        </p:nvCxnSpPr>
        <p:spPr bwMode="gray">
          <a:xfrm>
            <a:off x="5945775" y="3471756"/>
            <a:ext cx="4" cy="143162"/>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05" name="Straight Arrow Connector 104">
            <a:extLst>
              <a:ext uri="{FF2B5EF4-FFF2-40B4-BE49-F238E27FC236}">
                <a16:creationId xmlns:a16="http://schemas.microsoft.com/office/drawing/2014/main" id="{70A317B2-304A-4D5F-81D6-7646CA05D78A}"/>
              </a:ext>
            </a:extLst>
          </p:cNvPr>
          <p:cNvCxnSpPr>
            <a:cxnSpLocks/>
          </p:cNvCxnSpPr>
          <p:nvPr/>
        </p:nvCxnSpPr>
        <p:spPr bwMode="gray">
          <a:xfrm>
            <a:off x="6714613" y="3614918"/>
            <a:ext cx="1227519" cy="0"/>
          </a:xfrm>
          <a:prstGeom prst="straightConnector1">
            <a:avLst/>
          </a:prstGeom>
          <a:ln w="19050">
            <a:solidFill>
              <a:srgbClr val="EC706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07" name="Rectangular Callout 75">
            <a:extLst>
              <a:ext uri="{FF2B5EF4-FFF2-40B4-BE49-F238E27FC236}">
                <a16:creationId xmlns:a16="http://schemas.microsoft.com/office/drawing/2014/main" id="{19B454B8-02ED-4D26-BE72-D4FBF0319B46}"/>
              </a:ext>
            </a:extLst>
          </p:cNvPr>
          <p:cNvSpPr/>
          <p:nvPr/>
        </p:nvSpPr>
        <p:spPr bwMode="gray">
          <a:xfrm>
            <a:off x="8181733" y="2430116"/>
            <a:ext cx="2107575" cy="824934"/>
          </a:xfrm>
          <a:prstGeom prst="wedgeRectCallout">
            <a:avLst>
              <a:gd name="adj1" fmla="val -61927"/>
              <a:gd name="adj2" fmla="val 55297"/>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19050" tIns="19050" rIns="19050" bIns="19050" rtlCol="0" anchor="ctr">
            <a:noAutofit/>
          </a:bodyPr>
          <a:lstStyle/>
          <a:p>
            <a:pPr fontAlgn="ctr"/>
            <a:r>
              <a:rPr lang="en-US" sz="1200" dirty="0">
                <a:solidFill>
                  <a:schemeClr val="tx1"/>
                </a:solidFill>
                <a:latin typeface="Huawei Sans" panose="020C0503030203020204" pitchFamily="34" charset="0"/>
                <a:ea typeface="方正兰亭黑简体" panose="02000000000000000000" pitchFamily="2" charset="-122"/>
              </a:rPr>
              <a:t>The multicast router can still receive Report messages of G1 and therefore retains the IGMP routing entry of G1.</a:t>
            </a:r>
          </a:p>
        </p:txBody>
      </p:sp>
      <p:sp>
        <p:nvSpPr>
          <p:cNvPr id="108" name="Rectangular Callout 75">
            <a:extLst>
              <a:ext uri="{FF2B5EF4-FFF2-40B4-BE49-F238E27FC236}">
                <a16:creationId xmlns:a16="http://schemas.microsoft.com/office/drawing/2014/main" id="{3397B6C5-894D-4624-87C4-B8A29C6680DE}"/>
              </a:ext>
            </a:extLst>
          </p:cNvPr>
          <p:cNvSpPr/>
          <p:nvPr/>
        </p:nvSpPr>
        <p:spPr bwMode="gray">
          <a:xfrm>
            <a:off x="8104341" y="3471755"/>
            <a:ext cx="2327044" cy="983241"/>
          </a:xfrm>
          <a:prstGeom prst="wedgeRectCallout">
            <a:avLst>
              <a:gd name="adj1" fmla="val -60696"/>
              <a:gd name="adj2" fmla="val -32883"/>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19050" tIns="19050" rIns="19050" bIns="19050" rtlCol="0" anchor="ctr">
            <a:noAutofit/>
          </a:bodyPr>
          <a:lstStyle/>
          <a:p>
            <a:pPr fontAlgn="ctr"/>
            <a:r>
              <a:rPr lang="en-US" sz="1200" dirty="0">
                <a:solidFill>
                  <a:schemeClr val="tx1"/>
                </a:solidFill>
                <a:latin typeface="Huawei Sans" panose="020C0503030203020204" pitchFamily="34" charset="0"/>
                <a:ea typeface="方正兰亭黑简体" panose="02000000000000000000" pitchFamily="2" charset="-122"/>
              </a:rPr>
              <a:t>The multicast router does not receive any Report messages of G2 within a certain period. Then it </a:t>
            </a:r>
            <a:r>
              <a:rPr lang="en-US" sz="1200" b="1" dirty="0">
                <a:solidFill>
                  <a:srgbClr val="EC7061"/>
                </a:solidFill>
                <a:latin typeface="Huawei Sans" panose="020C0503030203020204" pitchFamily="34" charset="0"/>
                <a:ea typeface="方正兰亭黑简体" panose="02000000000000000000" pitchFamily="2" charset="-122"/>
              </a:rPr>
              <a:t>deletes the IGMP</a:t>
            </a:r>
            <a:r>
              <a:rPr lang="en-US" sz="1200" b="1" dirty="0">
                <a:solidFill>
                  <a:schemeClr val="tx1"/>
                </a:solidFill>
                <a:latin typeface="Huawei Sans" panose="020C0503030203020204" pitchFamily="34" charset="0"/>
                <a:ea typeface="方正兰亭黑简体" panose="02000000000000000000" pitchFamily="2" charset="-122"/>
              </a:rPr>
              <a:t> </a:t>
            </a:r>
            <a:r>
              <a:rPr lang="en-US" sz="1200" b="1" dirty="0">
                <a:solidFill>
                  <a:srgbClr val="EC7061"/>
                </a:solidFill>
                <a:latin typeface="Huawei Sans" panose="020C0503030203020204" pitchFamily="34" charset="0"/>
                <a:ea typeface="方正兰亭黑简体" panose="02000000000000000000" pitchFamily="2" charset="-122"/>
              </a:rPr>
              <a:t>routing entry of G2</a:t>
            </a:r>
            <a:r>
              <a:rPr lang="en-US" sz="1200" dirty="0">
                <a:solidFill>
                  <a:schemeClr val="tx1"/>
                </a:solidFill>
                <a:latin typeface="Huawei Sans" panose="020C0503030203020204" pitchFamily="34" charset="0"/>
                <a:ea typeface="方正兰亭黑简体" panose="02000000000000000000" pitchFamily="2" charset="-122"/>
              </a:rPr>
              <a:t>.</a:t>
            </a:r>
          </a:p>
        </p:txBody>
      </p:sp>
      <p:sp>
        <p:nvSpPr>
          <p:cNvPr id="110" name="椭圆 50">
            <a:extLst>
              <a:ext uri="{FF2B5EF4-FFF2-40B4-BE49-F238E27FC236}">
                <a16:creationId xmlns:a16="http://schemas.microsoft.com/office/drawing/2014/main" id="{EF446CBB-2007-4745-80CD-FEBF204E8639}"/>
              </a:ext>
            </a:extLst>
          </p:cNvPr>
          <p:cNvSpPr/>
          <p:nvPr/>
        </p:nvSpPr>
        <p:spPr bwMode="gray">
          <a:xfrm>
            <a:off x="10314911" y="3394879"/>
            <a:ext cx="180000" cy="180000"/>
          </a:xfrm>
          <a:prstGeom prst="ellipse">
            <a:avLst/>
          </a:prstGeom>
          <a:solidFill>
            <a:srgbClr val="FFC00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algn="ctr" fontAlgn="ctr"/>
            <a:r>
              <a:rPr lang="en-US" sz="110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3</a:t>
            </a:r>
          </a:p>
        </p:txBody>
      </p:sp>
      <p:sp>
        <p:nvSpPr>
          <p:cNvPr id="111" name="椭圆 50">
            <a:extLst>
              <a:ext uri="{FF2B5EF4-FFF2-40B4-BE49-F238E27FC236}">
                <a16:creationId xmlns:a16="http://schemas.microsoft.com/office/drawing/2014/main" id="{68264062-165F-4FD3-8637-FF20E7BF9580}"/>
              </a:ext>
            </a:extLst>
          </p:cNvPr>
          <p:cNvSpPr/>
          <p:nvPr/>
        </p:nvSpPr>
        <p:spPr bwMode="gray">
          <a:xfrm>
            <a:off x="10196616" y="2341591"/>
            <a:ext cx="180000" cy="180000"/>
          </a:xfrm>
          <a:prstGeom prst="ellipse">
            <a:avLst/>
          </a:prstGeom>
          <a:solidFill>
            <a:srgbClr val="FFC00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algn="ctr" fontAlgn="ctr"/>
            <a:r>
              <a:rPr lang="en-US" sz="11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3</a:t>
            </a:r>
          </a:p>
        </p:txBody>
      </p:sp>
      <p:sp>
        <p:nvSpPr>
          <p:cNvPr id="56" name="Rectangular Callout 75">
            <a:extLst>
              <a:ext uri="{FF2B5EF4-FFF2-40B4-BE49-F238E27FC236}">
                <a16:creationId xmlns:a16="http://schemas.microsoft.com/office/drawing/2014/main" id="{ADC546E1-2BD8-4E58-8311-4BAD520656CC}"/>
              </a:ext>
            </a:extLst>
          </p:cNvPr>
          <p:cNvSpPr/>
          <p:nvPr/>
        </p:nvSpPr>
        <p:spPr bwMode="gray">
          <a:xfrm>
            <a:off x="3113075" y="3679567"/>
            <a:ext cx="1272012" cy="825614"/>
          </a:xfrm>
          <a:prstGeom prst="wedgeRectCallout">
            <a:avLst>
              <a:gd name="adj1" fmla="val 60644"/>
              <a:gd name="adj2" fmla="val 36189"/>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19050" tIns="19050" rIns="19050" bIns="19050" rtlCol="0" anchor="ctr">
            <a:noAutofit/>
          </a:bodyPr>
          <a:lstStyle/>
          <a:p>
            <a:pPr algn="ctr" fontAlgn="ctr"/>
            <a:r>
              <a:rPr lang="en-US" sz="1200" dirty="0">
                <a:solidFill>
                  <a:schemeClr val="tx1"/>
                </a:solidFill>
                <a:latin typeface="Huawei Sans" panose="020C0503030203020204" pitchFamily="34" charset="0"/>
                <a:ea typeface="方正兰亭黑简体" panose="02000000000000000000" pitchFamily="2" charset="-122"/>
              </a:rPr>
              <a:t>The </a:t>
            </a:r>
            <a:r>
              <a:rPr lang="en-US" sz="1200" dirty="0" err="1">
                <a:solidFill>
                  <a:schemeClr val="tx1"/>
                </a:solidFill>
                <a:latin typeface="Huawei Sans" panose="020C0503030203020204" pitchFamily="34" charset="0"/>
                <a:ea typeface="方正兰亭黑简体" panose="02000000000000000000" pitchFamily="2" charset="-122"/>
              </a:rPr>
              <a:t>querier</a:t>
            </a:r>
            <a:r>
              <a:rPr lang="en-US" sz="1200" dirty="0">
                <a:solidFill>
                  <a:schemeClr val="tx1"/>
                </a:solidFill>
                <a:latin typeface="Huawei Sans" panose="020C0503030203020204" pitchFamily="34" charset="0"/>
                <a:ea typeface="方正兰亭黑简体" panose="02000000000000000000" pitchFamily="2" charset="-122"/>
              </a:rPr>
              <a:t> periodically sends General Query messages.</a:t>
            </a:r>
          </a:p>
        </p:txBody>
      </p:sp>
      <p:sp>
        <p:nvSpPr>
          <p:cNvPr id="109" name="椭圆 50">
            <a:extLst>
              <a:ext uri="{FF2B5EF4-FFF2-40B4-BE49-F238E27FC236}">
                <a16:creationId xmlns:a16="http://schemas.microsoft.com/office/drawing/2014/main" id="{FF69D887-EE14-4692-9EC3-828FDAD6926A}"/>
              </a:ext>
            </a:extLst>
          </p:cNvPr>
          <p:cNvSpPr/>
          <p:nvPr/>
        </p:nvSpPr>
        <p:spPr bwMode="gray">
          <a:xfrm>
            <a:off x="3023075" y="3584247"/>
            <a:ext cx="180000" cy="180000"/>
          </a:xfrm>
          <a:prstGeom prst="ellipse">
            <a:avLst/>
          </a:prstGeom>
          <a:solidFill>
            <a:srgbClr val="FFC00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algn="ctr" fontAlgn="ctr"/>
            <a:r>
              <a:rPr lang="en-US" sz="110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1</a:t>
            </a:r>
          </a:p>
        </p:txBody>
      </p:sp>
      <p:sp>
        <p:nvSpPr>
          <p:cNvPr id="57" name="椭圆 50">
            <a:extLst>
              <a:ext uri="{FF2B5EF4-FFF2-40B4-BE49-F238E27FC236}">
                <a16:creationId xmlns:a16="http://schemas.microsoft.com/office/drawing/2014/main" id="{947CD227-D7C5-4C4C-9B25-F8CDD9B27B2F}"/>
              </a:ext>
            </a:extLst>
          </p:cNvPr>
          <p:cNvSpPr/>
          <p:nvPr/>
        </p:nvSpPr>
        <p:spPr bwMode="gray">
          <a:xfrm>
            <a:off x="7213648" y="4505181"/>
            <a:ext cx="180000" cy="180000"/>
          </a:xfrm>
          <a:prstGeom prst="ellipse">
            <a:avLst/>
          </a:prstGeom>
          <a:solidFill>
            <a:srgbClr val="FFC00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algn="ctr" fontAlgn="ctr"/>
            <a:r>
              <a:rPr lang="en-US" sz="11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58" name="Rectangular Callout 75">
            <a:extLst>
              <a:ext uri="{FF2B5EF4-FFF2-40B4-BE49-F238E27FC236}">
                <a16:creationId xmlns:a16="http://schemas.microsoft.com/office/drawing/2014/main" id="{C91F606D-D115-4348-84E9-538AEDFDC9B9}"/>
              </a:ext>
            </a:extLst>
          </p:cNvPr>
          <p:cNvSpPr/>
          <p:nvPr/>
        </p:nvSpPr>
        <p:spPr bwMode="gray">
          <a:xfrm>
            <a:off x="2130010" y="5070455"/>
            <a:ext cx="1688420" cy="820585"/>
          </a:xfrm>
          <a:prstGeom prst="wedgeRectCallout">
            <a:avLst>
              <a:gd name="adj1" fmla="val 59458"/>
              <a:gd name="adj2" fmla="val -23723"/>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19050" tIns="19050" rIns="19050" bIns="19050" rtlCol="0" anchor="ctr">
            <a:noAutofit/>
          </a:bodyPr>
          <a:lstStyle/>
          <a:p>
            <a:pPr algn="ctr" fontAlgn="ctr"/>
            <a:r>
              <a:rPr lang="en-US" sz="1200" dirty="0">
                <a:solidFill>
                  <a:schemeClr val="tx1"/>
                </a:solidFill>
                <a:latin typeface="Huawei Sans" panose="020C0503030203020204" pitchFamily="34" charset="0"/>
                <a:ea typeface="方正兰亭黑简体" panose="02000000000000000000" pitchFamily="2" charset="-122"/>
              </a:rPr>
              <a:t>G1 still has a group member, and the member responds with a Report message.</a:t>
            </a:r>
          </a:p>
        </p:txBody>
      </p:sp>
      <p:sp>
        <p:nvSpPr>
          <p:cNvPr id="59" name="椭圆 50">
            <a:extLst>
              <a:ext uri="{FF2B5EF4-FFF2-40B4-BE49-F238E27FC236}">
                <a16:creationId xmlns:a16="http://schemas.microsoft.com/office/drawing/2014/main" id="{433E681E-05E0-40BD-A3AF-745CC70F3D12}"/>
              </a:ext>
            </a:extLst>
          </p:cNvPr>
          <p:cNvSpPr/>
          <p:nvPr/>
        </p:nvSpPr>
        <p:spPr bwMode="gray">
          <a:xfrm>
            <a:off x="2040010" y="4991988"/>
            <a:ext cx="180000" cy="180000"/>
          </a:xfrm>
          <a:prstGeom prst="ellipse">
            <a:avLst/>
          </a:prstGeom>
          <a:solidFill>
            <a:srgbClr val="FFC00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algn="ctr" fontAlgn="ctr"/>
            <a:r>
              <a:rPr lang="en-US" sz="110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51" name="Oval 41">
            <a:extLst>
              <a:ext uri="{FF2B5EF4-FFF2-40B4-BE49-F238E27FC236}">
                <a16:creationId xmlns:a16="http://schemas.microsoft.com/office/drawing/2014/main" id="{39BA916B-82EA-47BC-AB69-0402269DA709}"/>
              </a:ext>
            </a:extLst>
          </p:cNvPr>
          <p:cNvSpPr>
            <a:spLocks noChangeAspect="1"/>
          </p:cNvSpPr>
          <p:nvPr/>
        </p:nvSpPr>
        <p:spPr bwMode="gray">
          <a:xfrm>
            <a:off x="9595661" y="6072579"/>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ndParaRPr>
          </a:p>
        </p:txBody>
      </p:sp>
      <p:sp>
        <p:nvSpPr>
          <p:cNvPr id="60" name="TextBox 59">
            <a:extLst>
              <a:ext uri="{FF2B5EF4-FFF2-40B4-BE49-F238E27FC236}">
                <a16:creationId xmlns:a16="http://schemas.microsoft.com/office/drawing/2014/main" id="{B60708E2-1374-40A3-A9C9-8C3158B50B1E}"/>
              </a:ext>
            </a:extLst>
          </p:cNvPr>
          <p:cNvSpPr txBox="1"/>
          <p:nvPr/>
        </p:nvSpPr>
        <p:spPr bwMode="gray">
          <a:xfrm>
            <a:off x="9754923" y="6013709"/>
            <a:ext cx="1645002" cy="276999"/>
          </a:xfrm>
          <a:prstGeom prst="rect">
            <a:avLst/>
          </a:prstGeom>
          <a:noFill/>
        </p:spPr>
        <p:txBody>
          <a:bodyPr wrap="square" rtlCol="0">
            <a:noAutofit/>
          </a:bodyPr>
          <a:lstStyle/>
          <a:p>
            <a:pPr fontAlgn="ctr"/>
            <a:r>
              <a:rPr lang="en-US" sz="1050">
                <a:latin typeface="Huawei Sans" panose="020C0503030203020204" pitchFamily="34" charset="0"/>
              </a:rPr>
              <a:t>IGMP-capable interface</a:t>
            </a:r>
          </a:p>
        </p:txBody>
      </p:sp>
      <p:cxnSp>
        <p:nvCxnSpPr>
          <p:cNvPr id="61" name="Straight Arrow Connector 60">
            <a:extLst>
              <a:ext uri="{FF2B5EF4-FFF2-40B4-BE49-F238E27FC236}">
                <a16:creationId xmlns:a16="http://schemas.microsoft.com/office/drawing/2014/main" id="{7D26CCBF-A203-478B-89D8-5133BDED86FB}"/>
              </a:ext>
            </a:extLst>
          </p:cNvPr>
          <p:cNvCxnSpPr>
            <a:cxnSpLocks/>
          </p:cNvCxnSpPr>
          <p:nvPr/>
        </p:nvCxnSpPr>
        <p:spPr bwMode="gray">
          <a:xfrm>
            <a:off x="9188225" y="5618887"/>
            <a:ext cx="603899" cy="0"/>
          </a:xfrm>
          <a:prstGeom prst="straightConnector1">
            <a:avLst/>
          </a:prstGeom>
          <a:ln w="19050">
            <a:prstDash val="dash"/>
            <a:tailEnd type="triangle"/>
          </a:ln>
        </p:spPr>
        <p:style>
          <a:lnRef idx="1">
            <a:schemeClr val="accent1"/>
          </a:lnRef>
          <a:fillRef idx="0">
            <a:schemeClr val="accent1"/>
          </a:fillRef>
          <a:effectRef idx="0">
            <a:schemeClr val="accent1"/>
          </a:effectRef>
          <a:fontRef idx="minor">
            <a:schemeClr val="tx1"/>
          </a:fontRef>
        </p:style>
      </p:cxnSp>
      <p:sp>
        <p:nvSpPr>
          <p:cNvPr id="62" name="TextBox 61">
            <a:extLst>
              <a:ext uri="{FF2B5EF4-FFF2-40B4-BE49-F238E27FC236}">
                <a16:creationId xmlns:a16="http://schemas.microsoft.com/office/drawing/2014/main" id="{E3698CF5-C056-4CC0-B770-F490DEE3B823}"/>
              </a:ext>
            </a:extLst>
          </p:cNvPr>
          <p:cNvSpPr txBox="1"/>
          <p:nvPr/>
        </p:nvSpPr>
        <p:spPr bwMode="gray">
          <a:xfrm>
            <a:off x="9766020" y="5480387"/>
            <a:ext cx="1957413" cy="276999"/>
          </a:xfrm>
          <a:prstGeom prst="rect">
            <a:avLst/>
          </a:prstGeom>
          <a:noFill/>
        </p:spPr>
        <p:txBody>
          <a:bodyPr wrap="square" rtlCol="0">
            <a:noAutofit/>
          </a:bodyPr>
          <a:lstStyle/>
          <a:p>
            <a:pPr fontAlgn="ctr"/>
            <a:r>
              <a:rPr lang="en-US" sz="1050" dirty="0">
                <a:latin typeface="Huawei Sans" panose="020C0503030203020204" pitchFamily="34" charset="0"/>
              </a:rPr>
              <a:t>Report message (member 1)</a:t>
            </a:r>
          </a:p>
        </p:txBody>
      </p:sp>
      <p:cxnSp>
        <p:nvCxnSpPr>
          <p:cNvPr id="63" name="Straight Arrow Connector 62">
            <a:extLst>
              <a:ext uri="{FF2B5EF4-FFF2-40B4-BE49-F238E27FC236}">
                <a16:creationId xmlns:a16="http://schemas.microsoft.com/office/drawing/2014/main" id="{F5AE236B-15FA-402D-8D05-3FDF16AA0A65}"/>
              </a:ext>
            </a:extLst>
          </p:cNvPr>
          <p:cNvCxnSpPr>
            <a:cxnSpLocks/>
          </p:cNvCxnSpPr>
          <p:nvPr/>
        </p:nvCxnSpPr>
        <p:spPr bwMode="gray">
          <a:xfrm>
            <a:off x="9188225" y="5341888"/>
            <a:ext cx="622068" cy="0"/>
          </a:xfrm>
          <a:prstGeom prst="straightConnector1">
            <a:avLst/>
          </a:prstGeom>
          <a:ln w="19050">
            <a:solidFill>
              <a:srgbClr val="EC7061"/>
            </a:solidFill>
            <a:tailEnd type="triangle"/>
          </a:ln>
        </p:spPr>
        <p:style>
          <a:lnRef idx="1">
            <a:schemeClr val="accent1"/>
          </a:lnRef>
          <a:fillRef idx="0">
            <a:schemeClr val="accent1"/>
          </a:fillRef>
          <a:effectRef idx="0">
            <a:schemeClr val="accent1"/>
          </a:effectRef>
          <a:fontRef idx="minor">
            <a:schemeClr val="tx1"/>
          </a:fontRef>
        </p:style>
      </p:cxnSp>
      <p:sp>
        <p:nvSpPr>
          <p:cNvPr id="64" name="TextBox 63">
            <a:extLst>
              <a:ext uri="{FF2B5EF4-FFF2-40B4-BE49-F238E27FC236}">
                <a16:creationId xmlns:a16="http://schemas.microsoft.com/office/drawing/2014/main" id="{9F404108-7426-4E5A-892B-99DE6A64C372}"/>
              </a:ext>
            </a:extLst>
          </p:cNvPr>
          <p:cNvSpPr txBox="1"/>
          <p:nvPr/>
        </p:nvSpPr>
        <p:spPr bwMode="gray">
          <a:xfrm>
            <a:off x="9766019" y="5210280"/>
            <a:ext cx="1811003" cy="276999"/>
          </a:xfrm>
          <a:prstGeom prst="rect">
            <a:avLst/>
          </a:prstGeom>
          <a:noFill/>
        </p:spPr>
        <p:txBody>
          <a:bodyPr wrap="square" rtlCol="0">
            <a:noAutofit/>
          </a:bodyPr>
          <a:lstStyle/>
          <a:p>
            <a:pPr fontAlgn="ctr"/>
            <a:r>
              <a:rPr lang="en-US" sz="1050" dirty="0">
                <a:latin typeface="Huawei Sans" panose="020C0503030203020204" pitchFamily="34" charset="0"/>
              </a:rPr>
              <a:t>General Query message</a:t>
            </a:r>
          </a:p>
        </p:txBody>
      </p:sp>
      <p:cxnSp>
        <p:nvCxnSpPr>
          <p:cNvPr id="69" name="Straight Arrow Connector 68">
            <a:extLst>
              <a:ext uri="{FF2B5EF4-FFF2-40B4-BE49-F238E27FC236}">
                <a16:creationId xmlns:a16="http://schemas.microsoft.com/office/drawing/2014/main" id="{6330A172-9B3C-45D5-9319-FC0D9D6A8AAF}"/>
              </a:ext>
            </a:extLst>
          </p:cNvPr>
          <p:cNvCxnSpPr>
            <a:cxnSpLocks/>
          </p:cNvCxnSpPr>
          <p:nvPr/>
        </p:nvCxnSpPr>
        <p:spPr bwMode="gray">
          <a:xfrm>
            <a:off x="9188225" y="5886762"/>
            <a:ext cx="583026" cy="0"/>
          </a:xfrm>
          <a:prstGeom prst="straightConnector1">
            <a:avLst/>
          </a:prstGeom>
          <a:ln w="19050">
            <a:solidFill>
              <a:srgbClr val="8BC9A0"/>
            </a:solidFill>
            <a:prstDash val="sysDot"/>
            <a:tailEnd type="triangle"/>
          </a:ln>
        </p:spPr>
        <p:style>
          <a:lnRef idx="1">
            <a:schemeClr val="accent1"/>
          </a:lnRef>
          <a:fillRef idx="0">
            <a:schemeClr val="accent1"/>
          </a:fillRef>
          <a:effectRef idx="0">
            <a:schemeClr val="accent1"/>
          </a:effectRef>
          <a:fontRef idx="minor">
            <a:schemeClr val="tx1"/>
          </a:fontRef>
        </p:style>
      </p:cxnSp>
      <p:sp>
        <p:nvSpPr>
          <p:cNvPr id="70" name="TextBox 69">
            <a:extLst>
              <a:ext uri="{FF2B5EF4-FFF2-40B4-BE49-F238E27FC236}">
                <a16:creationId xmlns:a16="http://schemas.microsoft.com/office/drawing/2014/main" id="{B3939732-7E9F-4156-9609-733CF01ECEC8}"/>
              </a:ext>
            </a:extLst>
          </p:cNvPr>
          <p:cNvSpPr txBox="1"/>
          <p:nvPr/>
        </p:nvSpPr>
        <p:spPr bwMode="gray">
          <a:xfrm>
            <a:off x="9762918" y="5750494"/>
            <a:ext cx="1957413" cy="276999"/>
          </a:xfrm>
          <a:prstGeom prst="rect">
            <a:avLst/>
          </a:prstGeom>
          <a:noFill/>
        </p:spPr>
        <p:txBody>
          <a:bodyPr wrap="square" rtlCol="0">
            <a:noAutofit/>
          </a:bodyPr>
          <a:lstStyle/>
          <a:p>
            <a:pPr fontAlgn="ctr"/>
            <a:r>
              <a:rPr lang="en-US" sz="1050">
                <a:latin typeface="Huawei Sans" panose="020C0503030203020204" pitchFamily="34" charset="0"/>
              </a:rPr>
              <a:t>Report message (member 2)</a:t>
            </a:r>
          </a:p>
        </p:txBody>
      </p:sp>
      <p:sp>
        <p:nvSpPr>
          <p:cNvPr id="71" name="Oval 41">
            <a:extLst>
              <a:ext uri="{FF2B5EF4-FFF2-40B4-BE49-F238E27FC236}">
                <a16:creationId xmlns:a16="http://schemas.microsoft.com/office/drawing/2014/main" id="{778788CF-3C63-4068-B40A-0450F708B207}"/>
              </a:ext>
            </a:extLst>
          </p:cNvPr>
          <p:cNvSpPr>
            <a:spLocks noChangeAspect="1"/>
          </p:cNvSpPr>
          <p:nvPr/>
        </p:nvSpPr>
        <p:spPr bwMode="gray">
          <a:xfrm>
            <a:off x="5866144" y="3924409"/>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ndParaRPr>
          </a:p>
        </p:txBody>
      </p:sp>
    </p:spTree>
    <p:extLst>
      <p:ext uri="{BB962C8B-B14F-4D97-AF65-F5344CB8AC3E}">
        <p14:creationId xmlns:p14="http://schemas.microsoft.com/office/powerpoint/2010/main" val="408094791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949D4C04-3403-4ED5-8013-313058A0AE71}"/>
              </a:ext>
            </a:extLst>
          </p:cNvPr>
          <p:cNvSpPr>
            <a:spLocks noGrp="1"/>
          </p:cNvSpPr>
          <p:nvPr>
            <p:ph type="body" sz="quarter" idx="10"/>
          </p:nvPr>
        </p:nvSpPr>
        <p:spPr bwMode="gray">
          <a:xfrm>
            <a:off x="451878" y="1242453"/>
            <a:ext cx="5658770" cy="4680000"/>
          </a:xfrm>
        </p:spPr>
        <p:txBody>
          <a:bodyPr wrap="square">
            <a:noAutofit/>
          </a:bodyPr>
          <a:lstStyle/>
          <a:p>
            <a:pPr fontAlgn="ctr"/>
            <a:r>
              <a:rPr lang="en-US" sz="1600" dirty="0">
                <a:latin typeface="Huawei Sans" panose="020C0503030203020204" pitchFamily="34" charset="0"/>
              </a:rPr>
              <a:t>IGMPv1 has the following defects in the group leaving and </a:t>
            </a:r>
            <a:r>
              <a:rPr lang="en-US" sz="1600" dirty="0" err="1">
                <a:latin typeface="Huawei Sans" panose="020C0503030203020204" pitchFamily="34" charset="0"/>
              </a:rPr>
              <a:t>querier</a:t>
            </a:r>
            <a:r>
              <a:rPr lang="en-US" sz="1600" dirty="0">
                <a:latin typeface="Huawei Sans" panose="020C0503030203020204" pitchFamily="34" charset="0"/>
              </a:rPr>
              <a:t> election mechanisms:</a:t>
            </a:r>
          </a:p>
          <a:p>
            <a:pPr lvl="1" fontAlgn="ctr"/>
            <a:r>
              <a:rPr lang="en-US" sz="1400" dirty="0">
                <a:latin typeface="Huawei Sans" panose="020C0503030203020204" pitchFamily="34" charset="0"/>
              </a:rPr>
              <a:t>IGMPv1 uses the timeout mechanism to monitor group leaving status, and group members leave a group in silent mode. Before the timer expires, multicast traffic is still forwarded by the multicast router.</a:t>
            </a:r>
          </a:p>
          <a:p>
            <a:pPr lvl="1" fontAlgn="ctr"/>
            <a:r>
              <a:rPr lang="en-US" sz="1400" dirty="0">
                <a:latin typeface="Huawei Sans" panose="020C0503030203020204" pitchFamily="34" charset="0"/>
              </a:rPr>
              <a:t>IGMPv1 </a:t>
            </a:r>
            <a:r>
              <a:rPr lang="en-US" sz="1400" dirty="0" err="1">
                <a:latin typeface="Huawei Sans" panose="020C0503030203020204" pitchFamily="34" charset="0"/>
              </a:rPr>
              <a:t>querier</a:t>
            </a:r>
            <a:r>
              <a:rPr lang="en-US" sz="1400" dirty="0">
                <a:latin typeface="Huawei Sans" panose="020C0503030203020204" pitchFamily="34" charset="0"/>
              </a:rPr>
              <a:t> election depends on PIM, which makes </a:t>
            </a:r>
            <a:r>
              <a:rPr lang="en-US" sz="1400" dirty="0" err="1">
                <a:latin typeface="Huawei Sans" panose="020C0503030203020204" pitchFamily="34" charset="0"/>
              </a:rPr>
              <a:t>querier</a:t>
            </a:r>
            <a:r>
              <a:rPr lang="en-US" sz="1400" dirty="0">
                <a:latin typeface="Huawei Sans" panose="020C0503030203020204" pitchFamily="34" charset="0"/>
              </a:rPr>
              <a:t> election inflexible.</a:t>
            </a:r>
          </a:p>
          <a:p>
            <a:pPr fontAlgn="ctr"/>
            <a:r>
              <a:rPr lang="en-US" sz="1600" dirty="0">
                <a:latin typeface="Huawei Sans" panose="020C0503030203020204" pitchFamily="34" charset="0"/>
              </a:rPr>
              <a:t>IGMPv2 overcomes the defects of IGMPv1.</a:t>
            </a:r>
          </a:p>
          <a:p>
            <a:pPr lvl="1" fontAlgn="ctr"/>
            <a:r>
              <a:rPr lang="en-US" sz="1400" dirty="0">
                <a:latin typeface="Huawei Sans" panose="020C0503030203020204" pitchFamily="34" charset="0"/>
              </a:rPr>
              <a:t>IGMPv2 and IGMPv1 have similar group joining mechanisms.</a:t>
            </a:r>
          </a:p>
          <a:p>
            <a:pPr lvl="1" fontAlgn="ctr"/>
            <a:r>
              <a:rPr lang="en-US" sz="1400" dirty="0">
                <a:latin typeface="Huawei Sans" panose="020C0503030203020204" pitchFamily="34" charset="0"/>
              </a:rPr>
              <a:t>IGMPv2 supports proactive group leaving.</a:t>
            </a:r>
          </a:p>
          <a:p>
            <a:pPr lvl="1" fontAlgn="ctr"/>
            <a:r>
              <a:rPr lang="en-US" sz="1400" dirty="0">
                <a:latin typeface="Huawei Sans" panose="020C0503030203020204" pitchFamily="34" charset="0"/>
              </a:rPr>
              <a:t>IGMPv2 supports </a:t>
            </a:r>
            <a:r>
              <a:rPr lang="en-US" sz="1400" dirty="0" err="1">
                <a:latin typeface="Huawei Sans" panose="020C0503030203020204" pitchFamily="34" charset="0"/>
              </a:rPr>
              <a:t>querier</a:t>
            </a:r>
            <a:r>
              <a:rPr lang="en-US" sz="1400" dirty="0">
                <a:latin typeface="Huawei Sans" panose="020C0503030203020204" pitchFamily="34" charset="0"/>
              </a:rPr>
              <a:t> election.</a:t>
            </a:r>
          </a:p>
          <a:p>
            <a:pPr fontAlgn="ctr"/>
            <a:r>
              <a:rPr lang="en-US" sz="1600" dirty="0">
                <a:latin typeface="Huawei Sans" panose="020C0503030203020204" pitchFamily="34" charset="0"/>
              </a:rPr>
              <a:t>IGMPv2 is compatible with IGMPv1.</a:t>
            </a:r>
          </a:p>
        </p:txBody>
      </p:sp>
      <p:sp>
        <p:nvSpPr>
          <p:cNvPr id="2" name="Title 1">
            <a:extLst>
              <a:ext uri="{FF2B5EF4-FFF2-40B4-BE49-F238E27FC236}">
                <a16:creationId xmlns:a16="http://schemas.microsoft.com/office/drawing/2014/main" id="{341B3CFC-A8F4-4145-B954-71425F1467D9}"/>
              </a:ext>
            </a:extLst>
          </p:cNvPr>
          <p:cNvSpPr>
            <a:spLocks noGrp="1"/>
          </p:cNvSpPr>
          <p:nvPr>
            <p:ph type="title"/>
          </p:nvPr>
        </p:nvSpPr>
        <p:spPr bwMode="gray"/>
        <p:txBody>
          <a:bodyPr wrap="square">
            <a:noAutofit/>
          </a:bodyPr>
          <a:lstStyle/>
          <a:p>
            <a:pPr fontAlgn="ctr"/>
            <a:r>
              <a:rPr lang="en-US">
                <a:latin typeface="Huawei Sans" panose="020C0503030203020204" pitchFamily="34" charset="0"/>
              </a:rPr>
              <a:t>IGMPv2</a:t>
            </a:r>
          </a:p>
        </p:txBody>
      </p:sp>
      <p:grpSp>
        <p:nvGrpSpPr>
          <p:cNvPr id="4" name="Group 3">
            <a:extLst>
              <a:ext uri="{FF2B5EF4-FFF2-40B4-BE49-F238E27FC236}">
                <a16:creationId xmlns:a16="http://schemas.microsoft.com/office/drawing/2014/main" id="{5766EBEC-7C02-4847-AF20-FE7A1BFD3978}"/>
              </a:ext>
            </a:extLst>
          </p:cNvPr>
          <p:cNvGrpSpPr/>
          <p:nvPr/>
        </p:nvGrpSpPr>
        <p:grpSpPr bwMode="gray">
          <a:xfrm>
            <a:off x="7428148" y="71577"/>
            <a:ext cx="4472949" cy="213120"/>
            <a:chOff x="7788188" y="106136"/>
            <a:chExt cx="4472949" cy="213120"/>
          </a:xfrm>
        </p:grpSpPr>
        <p:sp>
          <p:nvSpPr>
            <p:cNvPr id="5" name="五边形 24">
              <a:extLst>
                <a:ext uri="{FF2B5EF4-FFF2-40B4-BE49-F238E27FC236}">
                  <a16:creationId xmlns:a16="http://schemas.microsoft.com/office/drawing/2014/main" id="{28D1A106-5726-451B-B70B-939C09F34773}"/>
                </a:ext>
              </a:extLst>
            </p:cNvPr>
            <p:cNvSpPr/>
            <p:nvPr/>
          </p:nvSpPr>
          <p:spPr bwMode="gray">
            <a:xfrm>
              <a:off x="7788188" y="106136"/>
              <a:ext cx="1526032" cy="213120"/>
            </a:xfrm>
            <a:prstGeom prst="homePlate">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spcBef>
                  <a:spcPts val="0"/>
                </a:spcBef>
              </a:pPr>
              <a:r>
                <a:rPr lang="en-US" sz="1200" dirty="0">
                  <a:latin typeface="Huawei Sans" panose="020C0503030203020204" pitchFamily="34" charset="0"/>
                  <a:ea typeface="方正兰亭黑简体" panose="02000000000000000000" pitchFamily="2" charset="-122"/>
                </a:rPr>
                <a:t>IGMPv1</a:t>
              </a:r>
            </a:p>
          </p:txBody>
        </p:sp>
        <p:sp>
          <p:nvSpPr>
            <p:cNvPr id="6" name="燕尾形 25">
              <a:extLst>
                <a:ext uri="{FF2B5EF4-FFF2-40B4-BE49-F238E27FC236}">
                  <a16:creationId xmlns:a16="http://schemas.microsoft.com/office/drawing/2014/main" id="{8F8311CE-6740-438E-BA32-1E9436D18AA9}"/>
                </a:ext>
              </a:extLst>
            </p:cNvPr>
            <p:cNvSpPr/>
            <p:nvPr/>
          </p:nvSpPr>
          <p:spPr bwMode="gray">
            <a:xfrm>
              <a:off x="9253201" y="106136"/>
              <a:ext cx="1538223" cy="211431"/>
            </a:xfrm>
            <a:prstGeom prst="chevron">
              <a:avLst/>
            </a:prstGeom>
            <a:solidFill>
              <a:srgbClr val="00B0F0"/>
            </a:solidFill>
            <a:ln w="9525" cap="flat" cmpd="sng" algn="ctr">
              <a:solidFill>
                <a:srgbClr val="00B0F0"/>
              </a:solid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spcBef>
                  <a:spcPts val="0"/>
                </a:spcBef>
              </a:pPr>
              <a:r>
                <a:rPr lang="en-US" sz="1200" b="1" dirty="0">
                  <a:solidFill>
                    <a:schemeClr val="bg1"/>
                  </a:solidFill>
                  <a:latin typeface="Huawei Sans" panose="020C0503030203020204" pitchFamily="34" charset="0"/>
                  <a:ea typeface="方正兰亭黑简体" panose="02000000000000000000" pitchFamily="2" charset="-122"/>
                </a:rPr>
                <a:t>IGMPv2</a:t>
              </a:r>
            </a:p>
          </p:txBody>
        </p:sp>
        <p:sp>
          <p:nvSpPr>
            <p:cNvPr id="7" name="燕尾形 25">
              <a:extLst>
                <a:ext uri="{FF2B5EF4-FFF2-40B4-BE49-F238E27FC236}">
                  <a16:creationId xmlns:a16="http://schemas.microsoft.com/office/drawing/2014/main" id="{F803430E-1C6F-4E0B-B515-5958D1668BAC}"/>
                </a:ext>
              </a:extLst>
            </p:cNvPr>
            <p:cNvSpPr/>
            <p:nvPr/>
          </p:nvSpPr>
          <p:spPr bwMode="gray">
            <a:xfrm>
              <a:off x="10722914" y="106136"/>
              <a:ext cx="1538223" cy="211431"/>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spcBef>
                  <a:spcPts val="0"/>
                </a:spcBef>
              </a:pPr>
              <a:r>
                <a:rPr lang="en-US" sz="1200">
                  <a:latin typeface="Huawei Sans" panose="020C0503030203020204" pitchFamily="34" charset="0"/>
                  <a:ea typeface="方正兰亭黑简体" panose="02000000000000000000" pitchFamily="2" charset="-122"/>
                </a:rPr>
                <a:t>IGMPv3</a:t>
              </a:r>
            </a:p>
          </p:txBody>
        </p:sp>
      </p:grpSp>
      <p:sp>
        <p:nvSpPr>
          <p:cNvPr id="8" name="圆角矩形 75">
            <a:extLst>
              <a:ext uri="{FF2B5EF4-FFF2-40B4-BE49-F238E27FC236}">
                <a16:creationId xmlns:a16="http://schemas.microsoft.com/office/drawing/2014/main" id="{8F00B449-3CA0-4C96-800D-CDC0F8B2E012}"/>
              </a:ext>
            </a:extLst>
          </p:cNvPr>
          <p:cNvSpPr/>
          <p:nvPr/>
        </p:nvSpPr>
        <p:spPr bwMode="gray">
          <a:xfrm>
            <a:off x="6375659" y="1429861"/>
            <a:ext cx="5250826" cy="396000"/>
          </a:xfrm>
          <a:prstGeom prst="roundRect">
            <a:avLst>
              <a:gd name="adj" fmla="val 10604"/>
            </a:avLst>
          </a:prstGeom>
          <a:solidFill>
            <a:srgbClr val="00B0F0"/>
          </a:solidFill>
        </p:spPr>
        <p:txBody>
          <a:bodyPr wrap="square" rtlCol="0" anchor="ctr" anchorCtr="0">
            <a:noAutofit/>
          </a:bodyPr>
          <a:lstStyle/>
          <a:p>
            <a:pPr algn="ctr" fontAlgn="ctr">
              <a:spcBef>
                <a:spcPct val="0"/>
              </a:spcBef>
              <a:spcAft>
                <a:spcPct val="0"/>
              </a:spcAft>
            </a:pPr>
            <a:r>
              <a:rPr lang="en-US" sz="1400" b="1">
                <a:solidFill>
                  <a:prstClr val="white"/>
                </a:solidFill>
                <a:latin typeface="Huawei Sans" panose="020C0503030203020204" pitchFamily="34" charset="0"/>
                <a:ea typeface="方正兰亭黑简体" panose="02000000000000000000" pitchFamily="2" charset="-122"/>
              </a:rPr>
              <a:t>IGMPv1 Defects</a:t>
            </a:r>
          </a:p>
        </p:txBody>
      </p:sp>
      <p:sp>
        <p:nvSpPr>
          <p:cNvPr id="9" name="圆角矩形 75">
            <a:extLst>
              <a:ext uri="{FF2B5EF4-FFF2-40B4-BE49-F238E27FC236}">
                <a16:creationId xmlns:a16="http://schemas.microsoft.com/office/drawing/2014/main" id="{3EEAEED3-6A09-4989-A90F-7BDED1DD2999}"/>
              </a:ext>
            </a:extLst>
          </p:cNvPr>
          <p:cNvSpPr/>
          <p:nvPr/>
        </p:nvSpPr>
        <p:spPr bwMode="gray">
          <a:xfrm>
            <a:off x="6375659" y="1869637"/>
            <a:ext cx="5250826" cy="4362198"/>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marL="285750" indent="-285750" fontAlgn="ctr">
              <a:buFont typeface="Arial" panose="020B0604020202020204" pitchFamily="34" charset="0"/>
              <a:buChar char="•"/>
            </a:pPr>
            <a:endParaRPr lang="en-US" altLang="zh-CN" sz="1600" dirty="0">
              <a:solidFill>
                <a:schemeClr val="tx1"/>
              </a:solidFill>
              <a:latin typeface="Huawei Sans" panose="020C0503030203020204" pitchFamily="34" charset="0"/>
            </a:endParaRPr>
          </a:p>
          <a:p>
            <a:pPr marL="285750" indent="-285750" fontAlgn="ctr">
              <a:buFont typeface="Arial" panose="020B0604020202020204" pitchFamily="34" charset="0"/>
              <a:buChar char="•"/>
            </a:pPr>
            <a:endParaRPr lang="en-US" altLang="zh-CN" sz="1600" dirty="0">
              <a:solidFill>
                <a:schemeClr val="tx1"/>
              </a:solidFill>
              <a:latin typeface="Huawei Sans" panose="020C0503030203020204" pitchFamily="34" charset="0"/>
            </a:endParaRPr>
          </a:p>
          <a:p>
            <a:pPr marL="285750" indent="-285750" fontAlgn="ctr">
              <a:buFont typeface="Arial" panose="020B0604020202020204" pitchFamily="34" charset="0"/>
              <a:buChar char="•"/>
            </a:pPr>
            <a:endParaRPr lang="en-US" altLang="zh-CN" sz="1600" dirty="0">
              <a:solidFill>
                <a:schemeClr val="tx1"/>
              </a:solidFill>
              <a:latin typeface="Huawei Sans" panose="020C0503030203020204" pitchFamily="34" charset="0"/>
            </a:endParaRPr>
          </a:p>
          <a:p>
            <a:pPr marL="285750" indent="-285750" fontAlgn="ctr">
              <a:buFont typeface="Arial" panose="020B0604020202020204" pitchFamily="34" charset="0"/>
              <a:buChar char="•"/>
            </a:pPr>
            <a:endParaRPr lang="en-US" altLang="zh-CN" sz="1600" dirty="0">
              <a:solidFill>
                <a:schemeClr val="tx1"/>
              </a:solidFill>
              <a:latin typeface="Huawei Sans" panose="020C0503030203020204" pitchFamily="34" charset="0"/>
            </a:endParaRPr>
          </a:p>
          <a:p>
            <a:pPr marL="285750" indent="-285750" fontAlgn="ctr">
              <a:buFont typeface="Arial" panose="020B0604020202020204" pitchFamily="34" charset="0"/>
              <a:buChar char="•"/>
            </a:pPr>
            <a:endParaRPr lang="en-US" altLang="zh-CN" sz="1600" dirty="0">
              <a:solidFill>
                <a:schemeClr val="tx1"/>
              </a:solidFill>
              <a:latin typeface="Huawei Sans" panose="020C0503030203020204" pitchFamily="34" charset="0"/>
            </a:endParaRPr>
          </a:p>
          <a:p>
            <a:pPr marL="285750" indent="-285750" fontAlgn="ctr">
              <a:buFont typeface="Arial" panose="020B0604020202020204" pitchFamily="34" charset="0"/>
              <a:buChar char="•"/>
            </a:pPr>
            <a:endParaRPr lang="en-US" altLang="zh-CN" sz="1600" dirty="0">
              <a:solidFill>
                <a:schemeClr val="tx1"/>
              </a:solidFill>
              <a:latin typeface="Huawei Sans" panose="020C0503030203020204" pitchFamily="34" charset="0"/>
            </a:endParaRPr>
          </a:p>
          <a:p>
            <a:pPr marL="285750" indent="-285750" fontAlgn="ctr">
              <a:buFont typeface="Arial" panose="020B0604020202020204" pitchFamily="34" charset="0"/>
              <a:buChar char="•"/>
            </a:pPr>
            <a:endParaRPr lang="en-US" altLang="zh-CN" sz="1600" dirty="0">
              <a:solidFill>
                <a:schemeClr val="tx1"/>
              </a:solidFill>
              <a:latin typeface="Huawei Sans" panose="020C0503030203020204" pitchFamily="34" charset="0"/>
            </a:endParaRPr>
          </a:p>
          <a:p>
            <a:pPr marL="285750" indent="-285750" fontAlgn="ctr">
              <a:buFont typeface="Arial" panose="020B0604020202020204" pitchFamily="34" charset="0"/>
              <a:buChar char="•"/>
            </a:pPr>
            <a:endParaRPr lang="en-US" altLang="zh-CN" sz="1600" dirty="0">
              <a:solidFill>
                <a:schemeClr val="tx1"/>
              </a:solidFill>
              <a:latin typeface="Huawei Sans" panose="020C0503030203020204" pitchFamily="34" charset="0"/>
            </a:endParaRPr>
          </a:p>
          <a:p>
            <a:pPr marL="285750" indent="-285750" fontAlgn="ctr">
              <a:buFont typeface="Arial" panose="020B0604020202020204" pitchFamily="34" charset="0"/>
              <a:buChar char="•"/>
            </a:pPr>
            <a:endParaRPr lang="en-US" altLang="zh-CN" sz="1600" dirty="0">
              <a:solidFill>
                <a:schemeClr val="tx1"/>
              </a:solidFill>
              <a:latin typeface="Huawei Sans" panose="020C0503030203020204" pitchFamily="34" charset="0"/>
            </a:endParaRPr>
          </a:p>
          <a:p>
            <a:pPr marL="285750" indent="-285750" fontAlgn="ctr">
              <a:buFont typeface="Arial" panose="020B0604020202020204" pitchFamily="34" charset="0"/>
              <a:buChar char="•"/>
            </a:pPr>
            <a:endParaRPr lang="en-US" altLang="zh-CN" sz="1600" dirty="0">
              <a:solidFill>
                <a:schemeClr val="tx1"/>
              </a:solidFill>
              <a:latin typeface="Huawei Sans" panose="020C0503030203020204" pitchFamily="34" charset="0"/>
            </a:endParaRPr>
          </a:p>
          <a:p>
            <a:pPr marL="285750" indent="-285750" fontAlgn="ctr">
              <a:buFont typeface="Arial" panose="020B0604020202020204" pitchFamily="34" charset="0"/>
              <a:buChar char="•"/>
            </a:pPr>
            <a:endParaRPr lang="en-US" altLang="zh-CN" sz="1600" dirty="0">
              <a:solidFill>
                <a:schemeClr val="tx1"/>
              </a:solidFill>
              <a:latin typeface="Huawei Sans" panose="020C0503030203020204" pitchFamily="34" charset="0"/>
            </a:endParaRPr>
          </a:p>
          <a:p>
            <a:pPr marL="285750" indent="-285750" fontAlgn="ctr">
              <a:buFont typeface="Arial" panose="020B0604020202020204" pitchFamily="34" charset="0"/>
              <a:buChar char="•"/>
            </a:pPr>
            <a:endParaRPr lang="en-US" altLang="zh-CN" sz="1600" dirty="0">
              <a:solidFill>
                <a:schemeClr val="tx1"/>
              </a:solidFill>
              <a:latin typeface="Huawei Sans" panose="020C0503030203020204" pitchFamily="34" charset="0"/>
            </a:endParaRPr>
          </a:p>
          <a:p>
            <a:pPr marL="285750" indent="-285750" fontAlgn="ctr">
              <a:buFont typeface="Arial" panose="020B0604020202020204" pitchFamily="34" charset="0"/>
              <a:buChar char="•"/>
            </a:pPr>
            <a:endParaRPr lang="en-US" altLang="zh-CN" sz="1600" dirty="0">
              <a:solidFill>
                <a:schemeClr val="tx1"/>
              </a:solidFill>
              <a:latin typeface="Huawei Sans" panose="020C0503030203020204" pitchFamily="34" charset="0"/>
            </a:endParaRPr>
          </a:p>
        </p:txBody>
      </p:sp>
      <p:sp>
        <p:nvSpPr>
          <p:cNvPr id="10" name="Freeform 159">
            <a:extLst>
              <a:ext uri="{FF2B5EF4-FFF2-40B4-BE49-F238E27FC236}">
                <a16:creationId xmlns:a16="http://schemas.microsoft.com/office/drawing/2014/main" id="{E505E9F1-17ED-43A4-9391-18C8A9652C8B}"/>
              </a:ext>
            </a:extLst>
          </p:cNvPr>
          <p:cNvSpPr/>
          <p:nvPr/>
        </p:nvSpPr>
        <p:spPr bwMode="gray">
          <a:xfrm flipH="1">
            <a:off x="8151694" y="1915927"/>
            <a:ext cx="1801667" cy="94178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schemeClr val="tx1"/>
                </a:solidFill>
                <a:latin typeface="Huawei Sans" panose="020C0503030203020204" pitchFamily="34" charset="0"/>
              </a:rPr>
              <a:t>Multicast network</a:t>
            </a:r>
          </a:p>
        </p:txBody>
      </p:sp>
      <p:pic>
        <p:nvPicPr>
          <p:cNvPr id="11" name="图片 20" descr="接入交换机.png">
            <a:extLst>
              <a:ext uri="{FF2B5EF4-FFF2-40B4-BE49-F238E27FC236}">
                <a16:creationId xmlns:a16="http://schemas.microsoft.com/office/drawing/2014/main" id="{899D71FF-6E64-4D01-8129-DC48F78A31FB}"/>
              </a:ext>
            </a:extLst>
          </p:cNvPr>
          <p:cNvPicPr>
            <a:picLocks noChangeAspect="1"/>
          </p:cNvPicPr>
          <p:nvPr/>
        </p:nvPicPr>
        <p:blipFill>
          <a:blip r:embed="rId3" cstate="print"/>
          <a:stretch>
            <a:fillRect/>
          </a:stretch>
        </p:blipFill>
        <p:spPr bwMode="gray">
          <a:xfrm>
            <a:off x="8748074" y="3661379"/>
            <a:ext cx="540000" cy="441818"/>
          </a:xfrm>
          <a:prstGeom prst="rect">
            <a:avLst/>
          </a:prstGeom>
        </p:spPr>
      </p:pic>
      <p:pic>
        <p:nvPicPr>
          <p:cNvPr id="12" name="Picture 2" descr="G:\做的项目\公共\扁平图标切换\更新2015_01_21\oss扁平图标库2015_01_21更新-04.png">
            <a:extLst>
              <a:ext uri="{FF2B5EF4-FFF2-40B4-BE49-F238E27FC236}">
                <a16:creationId xmlns:a16="http://schemas.microsoft.com/office/drawing/2014/main" id="{B3D51D17-6FC1-4B60-BF29-07E75AD63C8C}"/>
              </a:ext>
            </a:extLst>
          </p:cNvPr>
          <p:cNvPicPr>
            <a:picLocks noChangeArrowheads="1"/>
          </p:cNvPicPr>
          <p:nvPr/>
        </p:nvPicPr>
        <p:blipFill>
          <a:blip r:embed="rId4" cstate="print"/>
          <a:stretch>
            <a:fillRect/>
          </a:stretch>
        </p:blipFill>
        <p:spPr bwMode="gray">
          <a:xfrm>
            <a:off x="7750166" y="2629751"/>
            <a:ext cx="528117" cy="399259"/>
          </a:xfrm>
          <a:prstGeom prst="rect">
            <a:avLst/>
          </a:prstGeom>
          <a:noFill/>
        </p:spPr>
      </p:pic>
      <p:pic>
        <p:nvPicPr>
          <p:cNvPr id="13" name="图片 38" descr="PC.png">
            <a:extLst>
              <a:ext uri="{FF2B5EF4-FFF2-40B4-BE49-F238E27FC236}">
                <a16:creationId xmlns:a16="http://schemas.microsoft.com/office/drawing/2014/main" id="{656B1C67-FFD9-4664-BC8C-2F5FD7F4016C}"/>
              </a:ext>
            </a:extLst>
          </p:cNvPr>
          <p:cNvPicPr>
            <a:picLocks noChangeAspect="1"/>
          </p:cNvPicPr>
          <p:nvPr/>
        </p:nvPicPr>
        <p:blipFill>
          <a:blip r:embed="rId5" cstate="print">
            <a:duotone>
              <a:schemeClr val="accent2">
                <a:shade val="45000"/>
                <a:satMod val="135000"/>
              </a:schemeClr>
              <a:prstClr val="white"/>
            </a:duotone>
          </a:blip>
          <a:stretch>
            <a:fillRect/>
          </a:stretch>
        </p:blipFill>
        <p:spPr bwMode="gray">
          <a:xfrm>
            <a:off x="8748074" y="4660012"/>
            <a:ext cx="540000" cy="382353"/>
          </a:xfrm>
          <a:prstGeom prst="rect">
            <a:avLst/>
          </a:prstGeom>
        </p:spPr>
      </p:pic>
      <p:sp>
        <p:nvSpPr>
          <p:cNvPr id="14" name="TextBox 13">
            <a:extLst>
              <a:ext uri="{FF2B5EF4-FFF2-40B4-BE49-F238E27FC236}">
                <a16:creationId xmlns:a16="http://schemas.microsoft.com/office/drawing/2014/main" id="{CFAF65EC-E74E-49E2-A20C-AB1C5002D8A6}"/>
              </a:ext>
            </a:extLst>
          </p:cNvPr>
          <p:cNvSpPr txBox="1"/>
          <p:nvPr/>
        </p:nvSpPr>
        <p:spPr bwMode="gray">
          <a:xfrm>
            <a:off x="8405044" y="5040391"/>
            <a:ext cx="1257641" cy="461665"/>
          </a:xfrm>
          <a:prstGeom prst="rect">
            <a:avLst/>
          </a:prstGeom>
          <a:noFill/>
        </p:spPr>
        <p:txBody>
          <a:bodyPr wrap="square" rtlCol="0">
            <a:noAutofit/>
          </a:bodyPr>
          <a:lstStyle/>
          <a:p>
            <a:pPr algn="ctr" fontAlgn="ctr"/>
            <a:r>
              <a:rPr lang="en-US" sz="1200" dirty="0">
                <a:latin typeface="Huawei Sans" panose="020C0503030203020204" pitchFamily="34" charset="0"/>
              </a:rPr>
              <a:t>The multicast group member </a:t>
            </a:r>
            <a:r>
              <a:rPr lang="en-US" sz="1200" b="1" dirty="0">
                <a:solidFill>
                  <a:srgbClr val="EC7061"/>
                </a:solidFill>
                <a:latin typeface="Huawei Sans" panose="020C0503030203020204" pitchFamily="34" charset="0"/>
              </a:rPr>
              <a:t>left the group</a:t>
            </a:r>
            <a:r>
              <a:rPr lang="en-US" sz="1200" dirty="0">
                <a:latin typeface="Huawei Sans" panose="020C0503030203020204" pitchFamily="34" charset="0"/>
              </a:rPr>
              <a:t>.</a:t>
            </a:r>
          </a:p>
        </p:txBody>
      </p:sp>
      <p:pic>
        <p:nvPicPr>
          <p:cNvPr id="15" name="Picture 2" descr="G:\做的项目\公共\扁平图标切换\更新2015_01_21\oss扁平图标库2015_01_21更新-04.png">
            <a:extLst>
              <a:ext uri="{FF2B5EF4-FFF2-40B4-BE49-F238E27FC236}">
                <a16:creationId xmlns:a16="http://schemas.microsoft.com/office/drawing/2014/main" id="{B5041DB7-7D4F-4EDE-8B07-4ACC740387D9}"/>
              </a:ext>
            </a:extLst>
          </p:cNvPr>
          <p:cNvPicPr>
            <a:picLocks noChangeArrowheads="1"/>
          </p:cNvPicPr>
          <p:nvPr/>
        </p:nvPicPr>
        <p:blipFill>
          <a:blip r:embed="rId4" cstate="print"/>
          <a:stretch>
            <a:fillRect/>
          </a:stretch>
        </p:blipFill>
        <p:spPr bwMode="gray">
          <a:xfrm>
            <a:off x="9793393" y="2629751"/>
            <a:ext cx="528117" cy="399259"/>
          </a:xfrm>
          <a:prstGeom prst="rect">
            <a:avLst/>
          </a:prstGeom>
          <a:noFill/>
        </p:spPr>
      </p:pic>
      <p:cxnSp>
        <p:nvCxnSpPr>
          <p:cNvPr id="16" name="Connector: Elbow 15">
            <a:extLst>
              <a:ext uri="{FF2B5EF4-FFF2-40B4-BE49-F238E27FC236}">
                <a16:creationId xmlns:a16="http://schemas.microsoft.com/office/drawing/2014/main" id="{B0FB284C-D0B8-4EBD-80B4-16E896A030F9}"/>
              </a:ext>
            </a:extLst>
          </p:cNvPr>
          <p:cNvCxnSpPr>
            <a:cxnSpLocks/>
            <a:stCxn id="12" idx="2"/>
            <a:endCxn id="11" idx="0"/>
          </p:cNvCxnSpPr>
          <p:nvPr/>
        </p:nvCxnSpPr>
        <p:spPr bwMode="gray">
          <a:xfrm rot="16200000" flipH="1">
            <a:off x="8199965" y="2843269"/>
            <a:ext cx="632369" cy="1003849"/>
          </a:xfrm>
          <a:prstGeom prst="bentConnector3">
            <a:avLst>
              <a:gd name="adj1" fmla="val 57531"/>
            </a:avLst>
          </a:prstGeom>
          <a:ln w="19050"/>
        </p:spPr>
        <p:style>
          <a:lnRef idx="1">
            <a:schemeClr val="dk1"/>
          </a:lnRef>
          <a:fillRef idx="0">
            <a:schemeClr val="dk1"/>
          </a:fillRef>
          <a:effectRef idx="0">
            <a:schemeClr val="dk1"/>
          </a:effectRef>
          <a:fontRef idx="minor">
            <a:schemeClr val="tx1"/>
          </a:fontRef>
        </p:style>
      </p:cxnSp>
      <p:cxnSp>
        <p:nvCxnSpPr>
          <p:cNvPr id="17" name="Connector: Elbow 16">
            <a:extLst>
              <a:ext uri="{FF2B5EF4-FFF2-40B4-BE49-F238E27FC236}">
                <a16:creationId xmlns:a16="http://schemas.microsoft.com/office/drawing/2014/main" id="{0C0B96CB-551F-4FFD-ADB6-46473FDA485D}"/>
              </a:ext>
            </a:extLst>
          </p:cNvPr>
          <p:cNvCxnSpPr>
            <a:cxnSpLocks/>
            <a:stCxn id="15" idx="2"/>
            <a:endCxn id="11" idx="0"/>
          </p:cNvCxnSpPr>
          <p:nvPr/>
        </p:nvCxnSpPr>
        <p:spPr bwMode="gray">
          <a:xfrm rot="5400000">
            <a:off x="9221579" y="2825505"/>
            <a:ext cx="632369" cy="1039378"/>
          </a:xfrm>
          <a:prstGeom prst="bentConnector3">
            <a:avLst>
              <a:gd name="adj1" fmla="val 57531"/>
            </a:avLst>
          </a:prstGeom>
          <a:ln w="19050"/>
        </p:spPr>
        <p:style>
          <a:lnRef idx="1">
            <a:schemeClr val="dk1"/>
          </a:lnRef>
          <a:fillRef idx="0">
            <a:schemeClr val="dk1"/>
          </a:fillRef>
          <a:effectRef idx="0">
            <a:schemeClr val="dk1"/>
          </a:effectRef>
          <a:fontRef idx="minor">
            <a:schemeClr val="tx1"/>
          </a:fontRef>
        </p:style>
      </p:cxnSp>
      <p:cxnSp>
        <p:nvCxnSpPr>
          <p:cNvPr id="18" name="Straight Arrow Connector 17">
            <a:extLst>
              <a:ext uri="{FF2B5EF4-FFF2-40B4-BE49-F238E27FC236}">
                <a16:creationId xmlns:a16="http://schemas.microsoft.com/office/drawing/2014/main" id="{A260A3D7-CAAA-487D-B01A-47AD5C7D587A}"/>
              </a:ext>
            </a:extLst>
          </p:cNvPr>
          <p:cNvCxnSpPr>
            <a:cxnSpLocks/>
          </p:cNvCxnSpPr>
          <p:nvPr/>
        </p:nvCxnSpPr>
        <p:spPr bwMode="gray">
          <a:xfrm>
            <a:off x="7924167" y="3188130"/>
            <a:ext cx="0" cy="262478"/>
          </a:xfrm>
          <a:prstGeom prst="straightConnector1">
            <a:avLst/>
          </a:prstGeom>
          <a:ln w="19050">
            <a:solidFill>
              <a:srgbClr val="EC7061"/>
            </a:solidFill>
            <a:tailEnd type="triangle"/>
          </a:ln>
        </p:spPr>
        <p:style>
          <a:lnRef idx="1">
            <a:schemeClr val="accent1"/>
          </a:lnRef>
          <a:fillRef idx="0">
            <a:schemeClr val="accent1"/>
          </a:fillRef>
          <a:effectRef idx="0">
            <a:schemeClr val="accent1"/>
          </a:effectRef>
          <a:fontRef idx="minor">
            <a:schemeClr val="tx1"/>
          </a:fontRef>
        </p:style>
      </p:cxnSp>
      <p:sp>
        <p:nvSpPr>
          <p:cNvPr id="19" name="TextBox 120">
            <a:extLst>
              <a:ext uri="{FF2B5EF4-FFF2-40B4-BE49-F238E27FC236}">
                <a16:creationId xmlns:a16="http://schemas.microsoft.com/office/drawing/2014/main" id="{88789542-C332-44D7-9A10-219F94B707AD}"/>
              </a:ext>
            </a:extLst>
          </p:cNvPr>
          <p:cNvSpPr txBox="1"/>
          <p:nvPr/>
        </p:nvSpPr>
        <p:spPr bwMode="gray">
          <a:xfrm flipH="1">
            <a:off x="6579501" y="3162893"/>
            <a:ext cx="1285914" cy="287715"/>
          </a:xfrm>
          <a:prstGeom prst="roundRect">
            <a:avLst>
              <a:gd name="adj" fmla="val 6721"/>
            </a:avLst>
          </a:prstGeom>
          <a:solidFill>
            <a:srgbClr val="EC7061"/>
          </a:solidFill>
          <a:ln w="12700">
            <a:solidFill>
              <a:srgbClr val="EC7061"/>
            </a:solidFill>
          </a:ln>
        </p:spPr>
        <p:txBody>
          <a:bodyPr wrap="square" rtlCol="0" anchor="ctr">
            <a:noAutofit/>
          </a:bodyPr>
          <a:lstStyle/>
          <a:p>
            <a:pPr algn="ctr" fontAlgn="ctr"/>
            <a:r>
              <a:rPr lang="en-US" sz="1200" b="1">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General Query</a:t>
            </a:r>
          </a:p>
        </p:txBody>
      </p:sp>
      <p:cxnSp>
        <p:nvCxnSpPr>
          <p:cNvPr id="22" name="Straight Arrow Connector 21">
            <a:extLst>
              <a:ext uri="{FF2B5EF4-FFF2-40B4-BE49-F238E27FC236}">
                <a16:creationId xmlns:a16="http://schemas.microsoft.com/office/drawing/2014/main" id="{D6BA710B-BD1F-48F2-85E7-1D6DEC976EE4}"/>
              </a:ext>
            </a:extLst>
          </p:cNvPr>
          <p:cNvCxnSpPr>
            <a:cxnSpLocks/>
            <a:stCxn id="12" idx="3"/>
            <a:endCxn id="15" idx="1"/>
          </p:cNvCxnSpPr>
          <p:nvPr/>
        </p:nvCxnSpPr>
        <p:spPr bwMode="gray">
          <a:xfrm>
            <a:off x="8278283" y="2829381"/>
            <a:ext cx="1515110" cy="0"/>
          </a:xfrm>
          <a:prstGeom prst="straightConnector1">
            <a:avLst/>
          </a:prstGeom>
          <a:ln w="19050">
            <a:solidFill>
              <a:srgbClr val="FFD17D"/>
            </a:solidFill>
            <a:prstDash val="solid"/>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B9BFAC53-97D9-4F50-B011-AEF12B9AB83E}"/>
              </a:ext>
            </a:extLst>
          </p:cNvPr>
          <p:cNvSpPr txBox="1"/>
          <p:nvPr/>
        </p:nvSpPr>
        <p:spPr bwMode="gray">
          <a:xfrm>
            <a:off x="8491660" y="2634335"/>
            <a:ext cx="1105709" cy="432414"/>
          </a:xfrm>
          <a:prstGeom prst="rect">
            <a:avLst/>
          </a:prstGeom>
          <a:solidFill>
            <a:schemeClr val="bg1"/>
          </a:solidFill>
        </p:spPr>
        <p:txBody>
          <a:bodyPr wrap="square" rtlCol="0">
            <a:noAutofit/>
          </a:bodyPr>
          <a:lstStyle/>
          <a:p>
            <a:pPr algn="ctr" fontAlgn="ctr"/>
            <a:r>
              <a:rPr lang="en-US" sz="1200" dirty="0">
                <a:latin typeface="Huawei Sans" panose="020C0503030203020204" pitchFamily="34" charset="0"/>
              </a:rPr>
              <a:t>IGMP </a:t>
            </a:r>
            <a:r>
              <a:rPr lang="en-US" sz="1200" dirty="0" err="1">
                <a:latin typeface="Huawei Sans" panose="020C0503030203020204" pitchFamily="34" charset="0"/>
              </a:rPr>
              <a:t>querier</a:t>
            </a:r>
            <a:r>
              <a:rPr lang="en-US" sz="1200" dirty="0">
                <a:latin typeface="Huawei Sans" panose="020C0503030203020204" pitchFamily="34" charset="0"/>
              </a:rPr>
              <a:t> election</a:t>
            </a:r>
          </a:p>
          <a:p>
            <a:pPr algn="ctr" fontAlgn="ctr"/>
            <a:endParaRPr lang="en-US" sz="1200" dirty="0">
              <a:latin typeface="Huawei Sans" panose="020C0503030203020204" pitchFamily="34" charset="0"/>
            </a:endParaRPr>
          </a:p>
        </p:txBody>
      </p:sp>
      <p:cxnSp>
        <p:nvCxnSpPr>
          <p:cNvPr id="29" name="Straight Arrow Connector 28">
            <a:extLst>
              <a:ext uri="{FF2B5EF4-FFF2-40B4-BE49-F238E27FC236}">
                <a16:creationId xmlns:a16="http://schemas.microsoft.com/office/drawing/2014/main" id="{0F081E90-186F-40AB-8EB2-D83AAE079192}"/>
              </a:ext>
            </a:extLst>
          </p:cNvPr>
          <p:cNvCxnSpPr>
            <a:cxnSpLocks/>
          </p:cNvCxnSpPr>
          <p:nvPr/>
        </p:nvCxnSpPr>
        <p:spPr bwMode="gray">
          <a:xfrm>
            <a:off x="8929601" y="4144902"/>
            <a:ext cx="0" cy="445053"/>
          </a:xfrm>
          <a:prstGeom prst="straightConnector1">
            <a:avLst/>
          </a:prstGeom>
          <a:ln w="19050">
            <a:solidFill>
              <a:srgbClr val="EC7061"/>
            </a:solidFill>
            <a:tailEnd type="triangle"/>
          </a:ln>
        </p:spPr>
        <p:style>
          <a:lnRef idx="1">
            <a:schemeClr val="accent1"/>
          </a:lnRef>
          <a:fillRef idx="0">
            <a:schemeClr val="accent1"/>
          </a:fillRef>
          <a:effectRef idx="0">
            <a:schemeClr val="accent1"/>
          </a:effectRef>
          <a:fontRef idx="minor">
            <a:schemeClr val="tx1"/>
          </a:fontRef>
        </p:style>
      </p:cxnSp>
      <p:cxnSp>
        <p:nvCxnSpPr>
          <p:cNvPr id="30" name="Straight Arrow Connector 29">
            <a:extLst>
              <a:ext uri="{FF2B5EF4-FFF2-40B4-BE49-F238E27FC236}">
                <a16:creationId xmlns:a16="http://schemas.microsoft.com/office/drawing/2014/main" id="{DD0D0502-F442-4AA5-B966-119A35DB1B9F}"/>
              </a:ext>
            </a:extLst>
          </p:cNvPr>
          <p:cNvCxnSpPr>
            <a:cxnSpLocks/>
          </p:cNvCxnSpPr>
          <p:nvPr/>
        </p:nvCxnSpPr>
        <p:spPr bwMode="gray">
          <a:xfrm>
            <a:off x="8033352" y="3450608"/>
            <a:ext cx="935176" cy="0"/>
          </a:xfrm>
          <a:prstGeom prst="straightConnector1">
            <a:avLst/>
          </a:prstGeom>
          <a:ln w="19050">
            <a:solidFill>
              <a:srgbClr val="EC7061"/>
            </a:solidFill>
            <a:tailEnd type="triangle"/>
          </a:ln>
        </p:spPr>
        <p:style>
          <a:lnRef idx="1">
            <a:schemeClr val="accent1"/>
          </a:lnRef>
          <a:fillRef idx="0">
            <a:schemeClr val="accent1"/>
          </a:fillRef>
          <a:effectRef idx="0">
            <a:schemeClr val="accent1"/>
          </a:effectRef>
          <a:fontRef idx="minor">
            <a:schemeClr val="tx1"/>
          </a:fontRef>
        </p:style>
      </p:cxnSp>
      <p:sp>
        <p:nvSpPr>
          <p:cNvPr id="31" name="TextBox 30">
            <a:extLst>
              <a:ext uri="{FF2B5EF4-FFF2-40B4-BE49-F238E27FC236}">
                <a16:creationId xmlns:a16="http://schemas.microsoft.com/office/drawing/2014/main" id="{04823966-E7F2-4BFA-B5ED-95BC7A3F9C3B}"/>
              </a:ext>
            </a:extLst>
          </p:cNvPr>
          <p:cNvSpPr txBox="1"/>
          <p:nvPr/>
        </p:nvSpPr>
        <p:spPr bwMode="gray">
          <a:xfrm>
            <a:off x="6633770" y="2592566"/>
            <a:ext cx="1177342" cy="461665"/>
          </a:xfrm>
          <a:prstGeom prst="rect">
            <a:avLst/>
          </a:prstGeom>
          <a:noFill/>
        </p:spPr>
        <p:txBody>
          <a:bodyPr wrap="square" rtlCol="0">
            <a:noAutofit/>
          </a:bodyPr>
          <a:lstStyle/>
          <a:p>
            <a:pPr algn="ctr" fontAlgn="ctr"/>
            <a:r>
              <a:rPr lang="en-US" sz="1200" dirty="0">
                <a:latin typeface="Huawei Sans" panose="020C0503030203020204" pitchFamily="34" charset="0"/>
              </a:rPr>
              <a:t>PIM DR</a:t>
            </a:r>
          </a:p>
          <a:p>
            <a:pPr algn="ctr" fontAlgn="ctr"/>
            <a:r>
              <a:rPr lang="en-US" sz="1200" dirty="0">
                <a:latin typeface="Huawei Sans" panose="020C0503030203020204" pitchFamily="34" charset="0"/>
              </a:rPr>
              <a:t>IGMP </a:t>
            </a:r>
            <a:r>
              <a:rPr lang="en-US" sz="1200" dirty="0" err="1">
                <a:latin typeface="Huawei Sans" panose="020C0503030203020204" pitchFamily="34" charset="0"/>
              </a:rPr>
              <a:t>querier</a:t>
            </a:r>
            <a:endParaRPr lang="en-US" sz="1200" dirty="0">
              <a:latin typeface="Huawei Sans" panose="020C0503030203020204" pitchFamily="34" charset="0"/>
            </a:endParaRPr>
          </a:p>
        </p:txBody>
      </p:sp>
      <p:cxnSp>
        <p:nvCxnSpPr>
          <p:cNvPr id="33" name="Straight Arrow Connector 32">
            <a:extLst>
              <a:ext uri="{FF2B5EF4-FFF2-40B4-BE49-F238E27FC236}">
                <a16:creationId xmlns:a16="http://schemas.microsoft.com/office/drawing/2014/main" id="{D5DC4667-5222-4BFB-98F4-ACFADF507CA5}"/>
              </a:ext>
            </a:extLst>
          </p:cNvPr>
          <p:cNvCxnSpPr>
            <a:cxnSpLocks/>
          </p:cNvCxnSpPr>
          <p:nvPr/>
        </p:nvCxnSpPr>
        <p:spPr bwMode="gray">
          <a:xfrm flipV="1">
            <a:off x="8820254" y="4360370"/>
            <a:ext cx="0" cy="322577"/>
          </a:xfrm>
          <a:prstGeom prst="straightConnector1">
            <a:avLst/>
          </a:prstGeom>
          <a:ln w="19050">
            <a:solidFill>
              <a:srgbClr val="8BC9A0"/>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42" name="Straight Arrow Connector 41">
            <a:extLst>
              <a:ext uri="{FF2B5EF4-FFF2-40B4-BE49-F238E27FC236}">
                <a16:creationId xmlns:a16="http://schemas.microsoft.com/office/drawing/2014/main" id="{C4C6599B-57E8-4CAF-8923-3986E845E0C8}"/>
              </a:ext>
            </a:extLst>
          </p:cNvPr>
          <p:cNvCxnSpPr>
            <a:cxnSpLocks/>
            <a:stCxn id="11" idx="2"/>
            <a:endCxn id="13" idx="0"/>
          </p:cNvCxnSpPr>
          <p:nvPr/>
        </p:nvCxnSpPr>
        <p:spPr bwMode="gray">
          <a:xfrm>
            <a:off x="9018074" y="4103197"/>
            <a:ext cx="0" cy="556815"/>
          </a:xfrm>
          <a:prstGeom prst="straightConnector1">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43" name="组合 7">
            <a:extLst>
              <a:ext uri="{FF2B5EF4-FFF2-40B4-BE49-F238E27FC236}">
                <a16:creationId xmlns:a16="http://schemas.microsoft.com/office/drawing/2014/main" id="{4897FFD9-EBFC-4070-9BFD-37ED9D4B2F4B}"/>
              </a:ext>
            </a:extLst>
          </p:cNvPr>
          <p:cNvGrpSpPr/>
          <p:nvPr/>
        </p:nvGrpSpPr>
        <p:grpSpPr bwMode="gray">
          <a:xfrm>
            <a:off x="8692984" y="4607667"/>
            <a:ext cx="275544" cy="275544"/>
            <a:chOff x="856677" y="2615810"/>
            <a:chExt cx="288000" cy="288000"/>
          </a:xfrm>
        </p:grpSpPr>
        <p:sp>
          <p:nvSpPr>
            <p:cNvPr id="44" name="椭圆 84">
              <a:extLst>
                <a:ext uri="{FF2B5EF4-FFF2-40B4-BE49-F238E27FC236}">
                  <a16:creationId xmlns:a16="http://schemas.microsoft.com/office/drawing/2014/main" id="{3CAE1B8C-0CDD-4445-B3B3-6A0CA979CDCB}"/>
                </a:ext>
              </a:extLst>
            </p:cNvPr>
            <p:cNvSpPr/>
            <p:nvPr/>
          </p:nvSpPr>
          <p:spPr bwMode="gray">
            <a:xfrm>
              <a:off x="856677" y="2615810"/>
              <a:ext cx="288000" cy="288000"/>
            </a:xfrm>
            <a:prstGeom prst="ellipse">
              <a:avLst/>
            </a:prstGeom>
            <a:solidFill>
              <a:srgbClr val="EC7061"/>
            </a:soli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45" name="组合 5">
              <a:extLst>
                <a:ext uri="{FF2B5EF4-FFF2-40B4-BE49-F238E27FC236}">
                  <a16:creationId xmlns:a16="http://schemas.microsoft.com/office/drawing/2014/main" id="{C75F69C5-63D7-4436-A03E-65130E5D1F51}"/>
                </a:ext>
              </a:extLst>
            </p:cNvPr>
            <p:cNvGrpSpPr/>
            <p:nvPr/>
          </p:nvGrpSpPr>
          <p:grpSpPr bwMode="gray">
            <a:xfrm>
              <a:off x="923444" y="2692169"/>
              <a:ext cx="144001" cy="144002"/>
              <a:chOff x="898853" y="2657982"/>
              <a:chExt cx="203649" cy="203652"/>
            </a:xfrm>
          </p:grpSpPr>
          <p:cxnSp>
            <p:nvCxnSpPr>
              <p:cNvPr id="46" name="直接连接符 85">
                <a:extLst>
                  <a:ext uri="{FF2B5EF4-FFF2-40B4-BE49-F238E27FC236}">
                    <a16:creationId xmlns:a16="http://schemas.microsoft.com/office/drawing/2014/main" id="{68411D8E-A681-4AD1-A6C7-9B4610CA0C96}"/>
                  </a:ext>
                </a:extLst>
              </p:cNvPr>
              <p:cNvCxnSpPr>
                <a:stCxn id="44" idx="3"/>
                <a:endCxn id="44" idx="7"/>
              </p:cNvCxnSpPr>
              <p:nvPr/>
            </p:nvCxnSpPr>
            <p:spPr bwMode="gray">
              <a:xfrm flipV="1">
                <a:off x="898853" y="2657986"/>
                <a:ext cx="203648" cy="203648"/>
              </a:xfrm>
              <a:prstGeom prst="line">
                <a:avLst/>
              </a:prstGeom>
              <a:solidFill>
                <a:srgbClr val="EC7061"/>
              </a:solidFill>
              <a:ln w="38100" cap="rnd">
                <a:solidFill>
                  <a:schemeClr val="bg1"/>
                </a:solidFill>
                <a:round/>
              </a:ln>
              <a:effectLst/>
            </p:spPr>
            <p:style>
              <a:lnRef idx="2">
                <a:schemeClr val="accent1"/>
              </a:lnRef>
              <a:fillRef idx="0">
                <a:schemeClr val="accent1"/>
              </a:fillRef>
              <a:effectRef idx="1">
                <a:schemeClr val="accent1"/>
              </a:effectRef>
              <a:fontRef idx="minor">
                <a:schemeClr val="tx1"/>
              </a:fontRef>
            </p:style>
          </p:cxnSp>
          <p:cxnSp>
            <p:nvCxnSpPr>
              <p:cNvPr id="47" name="直接连接符 86">
                <a:extLst>
                  <a:ext uri="{FF2B5EF4-FFF2-40B4-BE49-F238E27FC236}">
                    <a16:creationId xmlns:a16="http://schemas.microsoft.com/office/drawing/2014/main" id="{33A6FCCB-C7B6-44D4-A103-F6BB44FB359E}"/>
                  </a:ext>
                </a:extLst>
              </p:cNvPr>
              <p:cNvCxnSpPr>
                <a:stCxn id="44" idx="1"/>
                <a:endCxn id="44" idx="5"/>
              </p:cNvCxnSpPr>
              <p:nvPr/>
            </p:nvCxnSpPr>
            <p:spPr bwMode="gray">
              <a:xfrm>
                <a:off x="898853" y="2657986"/>
                <a:ext cx="203648" cy="203648"/>
              </a:xfrm>
              <a:prstGeom prst="line">
                <a:avLst/>
              </a:prstGeom>
              <a:solidFill>
                <a:srgbClr val="EC7061"/>
              </a:solidFill>
              <a:ln w="38100" cap="rnd">
                <a:solidFill>
                  <a:schemeClr val="bg1"/>
                </a:solidFill>
                <a:round/>
              </a:ln>
              <a:effectLst/>
            </p:spPr>
            <p:style>
              <a:lnRef idx="2">
                <a:schemeClr val="accent1"/>
              </a:lnRef>
              <a:fillRef idx="0">
                <a:schemeClr val="accent1"/>
              </a:fillRef>
              <a:effectRef idx="1">
                <a:schemeClr val="accent1"/>
              </a:effectRef>
              <a:fontRef idx="minor">
                <a:schemeClr val="tx1"/>
              </a:fontRef>
            </p:style>
          </p:cxnSp>
        </p:grpSp>
      </p:grpSp>
      <p:sp>
        <p:nvSpPr>
          <p:cNvPr id="48" name="Rectangular Callout 75">
            <a:extLst>
              <a:ext uri="{FF2B5EF4-FFF2-40B4-BE49-F238E27FC236}">
                <a16:creationId xmlns:a16="http://schemas.microsoft.com/office/drawing/2014/main" id="{9FCC2404-8F97-4C46-8FF1-FC05DD48BC51}"/>
              </a:ext>
            </a:extLst>
          </p:cNvPr>
          <p:cNvSpPr/>
          <p:nvPr/>
        </p:nvSpPr>
        <p:spPr bwMode="gray">
          <a:xfrm>
            <a:off x="6753274" y="4208394"/>
            <a:ext cx="1843816" cy="758058"/>
          </a:xfrm>
          <a:prstGeom prst="wedgeRectCallout">
            <a:avLst>
              <a:gd name="adj1" fmla="val 57649"/>
              <a:gd name="adj2" fmla="val 19525"/>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19050" tIns="19050" rIns="19050" bIns="19050" rtlCol="0" anchor="ctr">
            <a:noAutofit/>
          </a:bodyPr>
          <a:lstStyle/>
          <a:p>
            <a:pPr algn="ctr" fontAlgn="ctr"/>
            <a:r>
              <a:rPr lang="en-US" sz="1200" dirty="0">
                <a:solidFill>
                  <a:schemeClr val="tx1"/>
                </a:solidFill>
                <a:latin typeface="Huawei Sans" panose="020C0503030203020204" pitchFamily="34" charset="0"/>
                <a:ea typeface="方正兰亭黑简体" panose="02000000000000000000" pitchFamily="2" charset="-122"/>
              </a:rPr>
              <a:t>No group members exist in the group, and no Report messages are responded with.</a:t>
            </a:r>
          </a:p>
        </p:txBody>
      </p:sp>
      <p:cxnSp>
        <p:nvCxnSpPr>
          <p:cNvPr id="51" name="Straight Arrow Connector 50">
            <a:extLst>
              <a:ext uri="{FF2B5EF4-FFF2-40B4-BE49-F238E27FC236}">
                <a16:creationId xmlns:a16="http://schemas.microsoft.com/office/drawing/2014/main" id="{74981F97-114C-495B-96E3-B0B59992ACEA}"/>
              </a:ext>
            </a:extLst>
          </p:cNvPr>
          <p:cNvCxnSpPr>
            <a:cxnSpLocks/>
          </p:cNvCxnSpPr>
          <p:nvPr/>
        </p:nvCxnSpPr>
        <p:spPr bwMode="gray">
          <a:xfrm>
            <a:off x="8094749" y="3082715"/>
            <a:ext cx="0" cy="262478"/>
          </a:xfrm>
          <a:prstGeom prst="straightConnector1">
            <a:avLst/>
          </a:prstGeom>
          <a:ln w="19050">
            <a:solidFill>
              <a:srgbClr val="00B0F0"/>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52" name="Straight Arrow Connector 51">
            <a:extLst>
              <a:ext uri="{FF2B5EF4-FFF2-40B4-BE49-F238E27FC236}">
                <a16:creationId xmlns:a16="http://schemas.microsoft.com/office/drawing/2014/main" id="{59D6EA9F-53F9-4ECD-ACC2-60551C5C1739}"/>
              </a:ext>
            </a:extLst>
          </p:cNvPr>
          <p:cNvCxnSpPr>
            <a:cxnSpLocks/>
          </p:cNvCxnSpPr>
          <p:nvPr/>
        </p:nvCxnSpPr>
        <p:spPr bwMode="gray">
          <a:xfrm>
            <a:off x="8185752" y="3296243"/>
            <a:ext cx="935176" cy="0"/>
          </a:xfrm>
          <a:prstGeom prst="straightConnector1">
            <a:avLst/>
          </a:prstGeom>
          <a:ln w="19050">
            <a:solidFill>
              <a:srgbClr val="00B0F0"/>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53" name="Straight Arrow Connector 52">
            <a:extLst>
              <a:ext uri="{FF2B5EF4-FFF2-40B4-BE49-F238E27FC236}">
                <a16:creationId xmlns:a16="http://schemas.microsoft.com/office/drawing/2014/main" id="{3F548C10-8C2C-437C-AF7E-E59BA92311B7}"/>
              </a:ext>
            </a:extLst>
          </p:cNvPr>
          <p:cNvCxnSpPr>
            <a:cxnSpLocks/>
          </p:cNvCxnSpPr>
          <p:nvPr/>
        </p:nvCxnSpPr>
        <p:spPr bwMode="gray">
          <a:xfrm>
            <a:off x="9120948" y="3429177"/>
            <a:ext cx="0" cy="210770"/>
          </a:xfrm>
          <a:prstGeom prst="straightConnector1">
            <a:avLst/>
          </a:prstGeom>
          <a:ln w="19050">
            <a:solidFill>
              <a:srgbClr val="00B0F0"/>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56" name="Straight Arrow Connector 55">
            <a:extLst>
              <a:ext uri="{FF2B5EF4-FFF2-40B4-BE49-F238E27FC236}">
                <a16:creationId xmlns:a16="http://schemas.microsoft.com/office/drawing/2014/main" id="{E521C3E1-3BAE-4405-91FD-C2604B19119A}"/>
              </a:ext>
            </a:extLst>
          </p:cNvPr>
          <p:cNvCxnSpPr>
            <a:cxnSpLocks/>
          </p:cNvCxnSpPr>
          <p:nvPr/>
        </p:nvCxnSpPr>
        <p:spPr bwMode="gray">
          <a:xfrm>
            <a:off x="9129839" y="4144902"/>
            <a:ext cx="0" cy="445053"/>
          </a:xfrm>
          <a:prstGeom prst="straightConnector1">
            <a:avLst/>
          </a:prstGeom>
          <a:ln w="19050">
            <a:solidFill>
              <a:srgbClr val="00B0F0"/>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58" name="Rectangular Callout 75">
            <a:extLst>
              <a:ext uri="{FF2B5EF4-FFF2-40B4-BE49-F238E27FC236}">
                <a16:creationId xmlns:a16="http://schemas.microsoft.com/office/drawing/2014/main" id="{046DF2FB-2089-484E-BDEB-41E9749EC454}"/>
              </a:ext>
            </a:extLst>
          </p:cNvPr>
          <p:cNvSpPr/>
          <p:nvPr/>
        </p:nvSpPr>
        <p:spPr bwMode="gray">
          <a:xfrm>
            <a:off x="9337621" y="3827949"/>
            <a:ext cx="2234394" cy="808230"/>
          </a:xfrm>
          <a:prstGeom prst="wedgeRectCallout">
            <a:avLst>
              <a:gd name="adj1" fmla="val -59474"/>
              <a:gd name="adj2" fmla="val 21811"/>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19050" tIns="19050" rIns="19050" bIns="19050" rtlCol="0" anchor="ctr">
            <a:noAutofit/>
          </a:bodyPr>
          <a:lstStyle/>
          <a:p>
            <a:pPr algn="ctr" fontAlgn="ctr"/>
            <a:r>
              <a:rPr lang="en-US" sz="1200" b="1" dirty="0">
                <a:solidFill>
                  <a:srgbClr val="EC7061"/>
                </a:solidFill>
                <a:latin typeface="Huawei Sans" panose="020C0503030203020204" pitchFamily="34" charset="0"/>
                <a:ea typeface="方正兰亭黑简体" panose="02000000000000000000" pitchFamily="2" charset="-122"/>
              </a:rPr>
              <a:t>Before</a:t>
            </a:r>
            <a:r>
              <a:rPr lang="en-US" sz="1200" dirty="0">
                <a:latin typeface="Huawei Sans" panose="020C0503030203020204" pitchFamily="34" charset="0"/>
                <a:ea typeface="方正兰亭黑简体" panose="02000000000000000000" pitchFamily="2" charset="-122"/>
              </a:rPr>
              <a:t> </a:t>
            </a:r>
            <a:r>
              <a:rPr lang="en-US" sz="1200" dirty="0">
                <a:solidFill>
                  <a:schemeClr val="tx1"/>
                </a:solidFill>
                <a:latin typeface="Huawei Sans" panose="020C0503030203020204" pitchFamily="34" charset="0"/>
                <a:ea typeface="方正兰亭黑简体" panose="02000000000000000000" pitchFamily="2" charset="-122"/>
              </a:rPr>
              <a:t>a multicast routing entry </a:t>
            </a:r>
            <a:r>
              <a:rPr lang="en-US" sz="1200" b="1" dirty="0">
                <a:solidFill>
                  <a:srgbClr val="EC7061"/>
                </a:solidFill>
                <a:latin typeface="Huawei Sans" panose="020C0503030203020204" pitchFamily="34" charset="0"/>
                <a:ea typeface="方正兰亭黑简体" panose="02000000000000000000" pitchFamily="2" charset="-122"/>
              </a:rPr>
              <a:t>expires, </a:t>
            </a:r>
            <a:r>
              <a:rPr lang="en-US" sz="1200" dirty="0">
                <a:solidFill>
                  <a:schemeClr val="tx1"/>
                </a:solidFill>
                <a:latin typeface="Huawei Sans" panose="020C0503030203020204" pitchFamily="34" charset="0"/>
                <a:ea typeface="方正兰亭黑简体" panose="02000000000000000000" pitchFamily="2" charset="-122"/>
              </a:rPr>
              <a:t>the multicast router </a:t>
            </a:r>
            <a:r>
              <a:rPr lang="en-US" sz="1200" b="1" dirty="0">
                <a:solidFill>
                  <a:srgbClr val="EC7061"/>
                </a:solidFill>
                <a:latin typeface="Huawei Sans" panose="020C0503030203020204" pitchFamily="34" charset="0"/>
                <a:ea typeface="方正兰亭黑简体" panose="02000000000000000000" pitchFamily="2" charset="-122"/>
              </a:rPr>
              <a:t>still sends multicast traffic according to the entry.</a:t>
            </a:r>
            <a:endParaRPr lang="en-US" sz="1200" dirty="0">
              <a:latin typeface="Huawei Sans" panose="020C0503030203020204" pitchFamily="34" charset="0"/>
              <a:ea typeface="方正兰亭黑简体" panose="02000000000000000000" pitchFamily="2" charset="-122"/>
            </a:endParaRPr>
          </a:p>
        </p:txBody>
      </p:sp>
      <p:sp>
        <p:nvSpPr>
          <p:cNvPr id="59" name="Rectangular Callout 75">
            <a:extLst>
              <a:ext uri="{FF2B5EF4-FFF2-40B4-BE49-F238E27FC236}">
                <a16:creationId xmlns:a16="http://schemas.microsoft.com/office/drawing/2014/main" id="{CA3F75F9-E466-480A-A661-176271154651}"/>
              </a:ext>
            </a:extLst>
          </p:cNvPr>
          <p:cNvSpPr/>
          <p:nvPr/>
        </p:nvSpPr>
        <p:spPr bwMode="gray">
          <a:xfrm>
            <a:off x="6856009" y="1916858"/>
            <a:ext cx="1177343" cy="558615"/>
          </a:xfrm>
          <a:prstGeom prst="wedgeRectCallout">
            <a:avLst>
              <a:gd name="adj1" fmla="val -17052"/>
              <a:gd name="adj2" fmla="val 79738"/>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19050" tIns="19050" rIns="19050" bIns="19050" rtlCol="0" anchor="ctr">
            <a:noAutofit/>
          </a:bodyPr>
          <a:lstStyle/>
          <a:p>
            <a:pPr algn="ctr" fontAlgn="ctr"/>
            <a:r>
              <a:rPr lang="en-US" sz="1200" dirty="0">
                <a:solidFill>
                  <a:schemeClr val="tx1"/>
                </a:solidFill>
                <a:latin typeface="Huawei Sans" panose="020C0503030203020204" pitchFamily="34" charset="0"/>
                <a:ea typeface="方正兰亭黑简体" panose="02000000000000000000" pitchFamily="2" charset="-122"/>
              </a:rPr>
              <a:t>Depends on PIM to elect an IGMP </a:t>
            </a:r>
            <a:r>
              <a:rPr lang="en-US" sz="1200" dirty="0" err="1">
                <a:solidFill>
                  <a:schemeClr val="tx1"/>
                </a:solidFill>
                <a:latin typeface="Huawei Sans" panose="020C0503030203020204" pitchFamily="34" charset="0"/>
                <a:ea typeface="方正兰亭黑简体" panose="02000000000000000000" pitchFamily="2" charset="-122"/>
              </a:rPr>
              <a:t>querier</a:t>
            </a:r>
            <a:r>
              <a:rPr lang="en-US" sz="1200" dirty="0">
                <a:solidFill>
                  <a:schemeClr val="tx1"/>
                </a:solidFill>
                <a:latin typeface="Huawei Sans" panose="020C0503030203020204" pitchFamily="34" charset="0"/>
                <a:ea typeface="方正兰亭黑简体" panose="02000000000000000000" pitchFamily="2" charset="-122"/>
              </a:rPr>
              <a:t>.</a:t>
            </a:r>
          </a:p>
        </p:txBody>
      </p:sp>
      <p:sp>
        <p:nvSpPr>
          <p:cNvPr id="40" name="Oval 41">
            <a:extLst>
              <a:ext uri="{FF2B5EF4-FFF2-40B4-BE49-F238E27FC236}">
                <a16:creationId xmlns:a16="http://schemas.microsoft.com/office/drawing/2014/main" id="{872C9568-F152-41A9-BC69-15F2A05F2C65}"/>
              </a:ext>
            </a:extLst>
          </p:cNvPr>
          <p:cNvSpPr>
            <a:spLocks noChangeAspect="1"/>
          </p:cNvSpPr>
          <p:nvPr/>
        </p:nvSpPr>
        <p:spPr bwMode="gray">
          <a:xfrm>
            <a:off x="9766739" y="6013439"/>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ndParaRPr>
          </a:p>
        </p:txBody>
      </p:sp>
      <p:sp>
        <p:nvSpPr>
          <p:cNvPr id="41" name="TextBox 40">
            <a:extLst>
              <a:ext uri="{FF2B5EF4-FFF2-40B4-BE49-F238E27FC236}">
                <a16:creationId xmlns:a16="http://schemas.microsoft.com/office/drawing/2014/main" id="{0C7F8F13-8DDE-4C14-B18A-4E4A31AF45D8}"/>
              </a:ext>
            </a:extLst>
          </p:cNvPr>
          <p:cNvSpPr txBox="1"/>
          <p:nvPr/>
        </p:nvSpPr>
        <p:spPr bwMode="gray">
          <a:xfrm>
            <a:off x="9926000" y="5954569"/>
            <a:ext cx="1975095" cy="276999"/>
          </a:xfrm>
          <a:prstGeom prst="rect">
            <a:avLst/>
          </a:prstGeom>
          <a:noFill/>
        </p:spPr>
        <p:txBody>
          <a:bodyPr wrap="square" rtlCol="0">
            <a:noAutofit/>
          </a:bodyPr>
          <a:lstStyle/>
          <a:p>
            <a:pPr fontAlgn="ctr"/>
            <a:r>
              <a:rPr lang="en-US" sz="1100" dirty="0">
                <a:latin typeface="Huawei Sans" panose="020C0503030203020204" pitchFamily="34" charset="0"/>
              </a:rPr>
              <a:t>IGMP-capable interface</a:t>
            </a:r>
          </a:p>
        </p:txBody>
      </p:sp>
      <p:cxnSp>
        <p:nvCxnSpPr>
          <p:cNvPr id="49" name="Straight Arrow Connector 48">
            <a:extLst>
              <a:ext uri="{FF2B5EF4-FFF2-40B4-BE49-F238E27FC236}">
                <a16:creationId xmlns:a16="http://schemas.microsoft.com/office/drawing/2014/main" id="{EFA0A6E6-6C4C-4E96-86AC-5881EAC52B9E}"/>
              </a:ext>
            </a:extLst>
          </p:cNvPr>
          <p:cNvCxnSpPr>
            <a:cxnSpLocks/>
          </p:cNvCxnSpPr>
          <p:nvPr/>
        </p:nvCxnSpPr>
        <p:spPr bwMode="gray">
          <a:xfrm>
            <a:off x="9659771" y="5327936"/>
            <a:ext cx="308662" cy="0"/>
          </a:xfrm>
          <a:prstGeom prst="straightConnector1">
            <a:avLst/>
          </a:prstGeom>
          <a:ln w="19050">
            <a:prstDash val="dash"/>
            <a:tailEnd type="triangle"/>
          </a:ln>
        </p:spPr>
        <p:style>
          <a:lnRef idx="1">
            <a:schemeClr val="accent1"/>
          </a:lnRef>
          <a:fillRef idx="0">
            <a:schemeClr val="accent1"/>
          </a:fillRef>
          <a:effectRef idx="0">
            <a:schemeClr val="accent1"/>
          </a:effectRef>
          <a:fontRef idx="minor">
            <a:schemeClr val="tx1"/>
          </a:fontRef>
        </p:style>
      </p:cxnSp>
      <p:sp>
        <p:nvSpPr>
          <p:cNvPr id="50" name="TextBox 49">
            <a:extLst>
              <a:ext uri="{FF2B5EF4-FFF2-40B4-BE49-F238E27FC236}">
                <a16:creationId xmlns:a16="http://schemas.microsoft.com/office/drawing/2014/main" id="{EDB1204C-D585-4A62-9D68-E71BD92D09AD}"/>
              </a:ext>
            </a:extLst>
          </p:cNvPr>
          <p:cNvSpPr txBox="1"/>
          <p:nvPr/>
        </p:nvSpPr>
        <p:spPr bwMode="gray">
          <a:xfrm>
            <a:off x="9942329" y="5189436"/>
            <a:ext cx="1479609" cy="276999"/>
          </a:xfrm>
          <a:prstGeom prst="rect">
            <a:avLst/>
          </a:prstGeom>
          <a:noFill/>
        </p:spPr>
        <p:txBody>
          <a:bodyPr wrap="square" rtlCol="0">
            <a:noAutofit/>
          </a:bodyPr>
          <a:lstStyle/>
          <a:p>
            <a:pPr fontAlgn="ctr"/>
            <a:r>
              <a:rPr lang="en-US" sz="1100" dirty="0">
                <a:latin typeface="Huawei Sans" panose="020C0503030203020204" pitchFamily="34" charset="0"/>
              </a:rPr>
              <a:t>Multicast traffic</a:t>
            </a:r>
          </a:p>
        </p:txBody>
      </p:sp>
      <p:cxnSp>
        <p:nvCxnSpPr>
          <p:cNvPr id="54" name="Straight Arrow Connector 53">
            <a:extLst>
              <a:ext uri="{FF2B5EF4-FFF2-40B4-BE49-F238E27FC236}">
                <a16:creationId xmlns:a16="http://schemas.microsoft.com/office/drawing/2014/main" id="{5BE96715-7065-4957-AD1D-17BE99DE7818}"/>
              </a:ext>
            </a:extLst>
          </p:cNvPr>
          <p:cNvCxnSpPr>
            <a:cxnSpLocks/>
          </p:cNvCxnSpPr>
          <p:nvPr/>
        </p:nvCxnSpPr>
        <p:spPr bwMode="gray">
          <a:xfrm>
            <a:off x="9654540" y="5563323"/>
            <a:ext cx="326831" cy="0"/>
          </a:xfrm>
          <a:prstGeom prst="straightConnector1">
            <a:avLst/>
          </a:prstGeom>
          <a:ln w="19050">
            <a:solidFill>
              <a:srgbClr val="EC7061"/>
            </a:solidFill>
            <a:tailEnd type="triangle"/>
          </a:ln>
        </p:spPr>
        <p:style>
          <a:lnRef idx="1">
            <a:schemeClr val="accent1"/>
          </a:lnRef>
          <a:fillRef idx="0">
            <a:schemeClr val="accent1"/>
          </a:fillRef>
          <a:effectRef idx="0">
            <a:schemeClr val="accent1"/>
          </a:effectRef>
          <a:fontRef idx="minor">
            <a:schemeClr val="tx1"/>
          </a:fontRef>
        </p:style>
      </p:cxnSp>
      <p:sp>
        <p:nvSpPr>
          <p:cNvPr id="55" name="TextBox 54">
            <a:extLst>
              <a:ext uri="{FF2B5EF4-FFF2-40B4-BE49-F238E27FC236}">
                <a16:creationId xmlns:a16="http://schemas.microsoft.com/office/drawing/2014/main" id="{04135DC5-DF21-43F9-B8B6-8C437AB310E9}"/>
              </a:ext>
            </a:extLst>
          </p:cNvPr>
          <p:cNvSpPr txBox="1"/>
          <p:nvPr/>
        </p:nvSpPr>
        <p:spPr bwMode="gray">
          <a:xfrm>
            <a:off x="9937097" y="5431715"/>
            <a:ext cx="1963999" cy="276999"/>
          </a:xfrm>
          <a:prstGeom prst="rect">
            <a:avLst/>
          </a:prstGeom>
          <a:noFill/>
        </p:spPr>
        <p:txBody>
          <a:bodyPr wrap="square" rtlCol="0">
            <a:noAutofit/>
          </a:bodyPr>
          <a:lstStyle/>
          <a:p>
            <a:pPr fontAlgn="ctr"/>
            <a:r>
              <a:rPr lang="en-US" sz="1100" dirty="0">
                <a:latin typeface="Huawei Sans" panose="020C0503030203020204" pitchFamily="34" charset="0"/>
              </a:rPr>
              <a:t>General Query message</a:t>
            </a:r>
          </a:p>
        </p:txBody>
      </p:sp>
      <p:cxnSp>
        <p:nvCxnSpPr>
          <p:cNvPr id="57" name="Straight Arrow Connector 56">
            <a:extLst>
              <a:ext uri="{FF2B5EF4-FFF2-40B4-BE49-F238E27FC236}">
                <a16:creationId xmlns:a16="http://schemas.microsoft.com/office/drawing/2014/main" id="{54AD6FB4-0880-45A3-9D2F-A61C2D139AA9}"/>
              </a:ext>
            </a:extLst>
          </p:cNvPr>
          <p:cNvCxnSpPr>
            <a:cxnSpLocks/>
          </p:cNvCxnSpPr>
          <p:nvPr/>
        </p:nvCxnSpPr>
        <p:spPr bwMode="gray">
          <a:xfrm>
            <a:off x="9654540" y="5827622"/>
            <a:ext cx="287789" cy="0"/>
          </a:xfrm>
          <a:prstGeom prst="straightConnector1">
            <a:avLst/>
          </a:prstGeom>
          <a:ln w="19050">
            <a:solidFill>
              <a:srgbClr val="8BC9A0"/>
            </a:solidFill>
            <a:prstDash val="sysDot"/>
            <a:tailEnd type="triangle"/>
          </a:ln>
        </p:spPr>
        <p:style>
          <a:lnRef idx="1">
            <a:schemeClr val="accent1"/>
          </a:lnRef>
          <a:fillRef idx="0">
            <a:schemeClr val="accent1"/>
          </a:fillRef>
          <a:effectRef idx="0">
            <a:schemeClr val="accent1"/>
          </a:effectRef>
          <a:fontRef idx="minor">
            <a:schemeClr val="tx1"/>
          </a:fontRef>
        </p:style>
      </p:cxnSp>
      <p:sp>
        <p:nvSpPr>
          <p:cNvPr id="60" name="TextBox 59">
            <a:extLst>
              <a:ext uri="{FF2B5EF4-FFF2-40B4-BE49-F238E27FC236}">
                <a16:creationId xmlns:a16="http://schemas.microsoft.com/office/drawing/2014/main" id="{89D875E7-3A75-43D1-84ED-D0E59ECB9750}"/>
              </a:ext>
            </a:extLst>
          </p:cNvPr>
          <p:cNvSpPr txBox="1"/>
          <p:nvPr/>
        </p:nvSpPr>
        <p:spPr bwMode="gray">
          <a:xfrm>
            <a:off x="9933996" y="5691354"/>
            <a:ext cx="1569660" cy="276999"/>
          </a:xfrm>
          <a:prstGeom prst="rect">
            <a:avLst/>
          </a:prstGeom>
          <a:noFill/>
        </p:spPr>
        <p:txBody>
          <a:bodyPr wrap="square" rtlCol="0">
            <a:noAutofit/>
          </a:bodyPr>
          <a:lstStyle/>
          <a:p>
            <a:pPr fontAlgn="ctr"/>
            <a:r>
              <a:rPr lang="en-US" sz="1100">
                <a:latin typeface="Huawei Sans" panose="020C0503030203020204" pitchFamily="34" charset="0"/>
              </a:rPr>
              <a:t>Report message</a:t>
            </a:r>
          </a:p>
        </p:txBody>
      </p:sp>
      <p:sp>
        <p:nvSpPr>
          <p:cNvPr id="63" name="Oval 41">
            <a:extLst>
              <a:ext uri="{FF2B5EF4-FFF2-40B4-BE49-F238E27FC236}">
                <a16:creationId xmlns:a16="http://schemas.microsoft.com/office/drawing/2014/main" id="{98A37C89-3922-4288-8FB1-4B36ACC40946}"/>
              </a:ext>
            </a:extLst>
          </p:cNvPr>
          <p:cNvSpPr>
            <a:spLocks noChangeAspect="1"/>
          </p:cNvSpPr>
          <p:nvPr/>
        </p:nvSpPr>
        <p:spPr bwMode="gray">
          <a:xfrm>
            <a:off x="7938745" y="2949380"/>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ndParaRPr>
          </a:p>
        </p:txBody>
      </p:sp>
      <p:sp>
        <p:nvSpPr>
          <p:cNvPr id="64" name="Oval 41">
            <a:extLst>
              <a:ext uri="{FF2B5EF4-FFF2-40B4-BE49-F238E27FC236}">
                <a16:creationId xmlns:a16="http://schemas.microsoft.com/office/drawing/2014/main" id="{0D82CC35-5DEA-4F60-A8B5-48C4BA29B79B}"/>
              </a:ext>
            </a:extLst>
          </p:cNvPr>
          <p:cNvSpPr>
            <a:spLocks noChangeAspect="1"/>
          </p:cNvSpPr>
          <p:nvPr/>
        </p:nvSpPr>
        <p:spPr bwMode="gray">
          <a:xfrm>
            <a:off x="9983279" y="2949380"/>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ndParaRPr>
          </a:p>
        </p:txBody>
      </p:sp>
    </p:spTree>
    <p:extLst>
      <p:ext uri="{BB962C8B-B14F-4D97-AF65-F5344CB8AC3E}">
        <p14:creationId xmlns:p14="http://schemas.microsoft.com/office/powerpoint/2010/main" val="177866559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wrap="square">
            <a:noAutofit/>
          </a:bodyPr>
          <a:lstStyle/>
          <a:p>
            <a:pPr fontAlgn="ctr"/>
            <a:r>
              <a:rPr lang="en-US" sz="1600" dirty="0">
                <a:latin typeface="Huawei Sans" panose="020C0503030203020204" pitchFamily="34" charset="0"/>
              </a:rPr>
              <a:t>The following two types of messages are added to IGMPv2 to improve the group leaving mechanism:</a:t>
            </a:r>
          </a:p>
          <a:p>
            <a:pPr lvl="1" fontAlgn="ctr"/>
            <a:r>
              <a:rPr lang="en-US" sz="1400" b="1" dirty="0">
                <a:solidFill>
                  <a:srgbClr val="EC7061"/>
                </a:solidFill>
                <a:latin typeface="Huawei Sans" panose="020C0503030203020204" pitchFamily="34" charset="0"/>
              </a:rPr>
              <a:t>Leave message</a:t>
            </a:r>
            <a:r>
              <a:rPr lang="en-US" sz="1400" dirty="0">
                <a:latin typeface="Huawei Sans" panose="020C0503030203020204" pitchFamily="34" charset="0"/>
              </a:rPr>
              <a:t>: sent by a group member to notify the </a:t>
            </a:r>
            <a:r>
              <a:rPr lang="en-US" sz="1400" dirty="0" err="1">
                <a:latin typeface="Huawei Sans" panose="020C0503030203020204" pitchFamily="34" charset="0"/>
              </a:rPr>
              <a:t>querier</a:t>
            </a:r>
            <a:r>
              <a:rPr lang="en-US" sz="1400" dirty="0">
                <a:latin typeface="Huawei Sans" panose="020C0503030203020204" pitchFamily="34" charset="0"/>
              </a:rPr>
              <a:t> on the local network segment that it has left a group. The destination address of Leave messages is 224.0.0.2.</a:t>
            </a:r>
          </a:p>
          <a:p>
            <a:pPr lvl="1" fontAlgn="ctr"/>
            <a:r>
              <a:rPr lang="en-US" sz="1400" b="1" dirty="0">
                <a:solidFill>
                  <a:srgbClr val="EC7061"/>
                </a:solidFill>
                <a:latin typeface="Huawei Sans" panose="020C0503030203020204" pitchFamily="34" charset="0"/>
              </a:rPr>
              <a:t>Group-Specific Query message</a:t>
            </a:r>
            <a:r>
              <a:rPr lang="en-US" sz="1400" dirty="0">
                <a:latin typeface="Huawei Sans" panose="020C0503030203020204" pitchFamily="34" charset="0"/>
              </a:rPr>
              <a:t>: sent by a </a:t>
            </a:r>
            <a:r>
              <a:rPr lang="en-US" sz="1400" dirty="0" err="1">
                <a:latin typeface="Huawei Sans" panose="020C0503030203020204" pitchFamily="34" charset="0"/>
              </a:rPr>
              <a:t>querier</a:t>
            </a:r>
            <a:r>
              <a:rPr lang="en-US" sz="1400" dirty="0">
                <a:latin typeface="Huawei Sans" panose="020C0503030203020204" pitchFamily="34" charset="0"/>
              </a:rPr>
              <a:t> to a specified group on the local shared network to check whether the group has members. The destination address of Group-Specific Query messages is the address of the queried multicast group.</a:t>
            </a:r>
          </a:p>
          <a:p>
            <a:pPr fontAlgn="ctr"/>
            <a:r>
              <a:rPr lang="en-US" sz="1600" dirty="0">
                <a:latin typeface="Huawei Sans" panose="020C0503030203020204" pitchFamily="34" charset="0"/>
              </a:rPr>
              <a:t>A new field, Max Response Time, is added to IGMPv2 General Query messages. This field can be configured to control members' response speed to Query messages.</a:t>
            </a:r>
          </a:p>
          <a:p>
            <a:pPr fontAlgn="ctr"/>
            <a:r>
              <a:rPr lang="en-US" sz="1600" dirty="0">
                <a:latin typeface="Huawei Sans" panose="020C0503030203020204" pitchFamily="34" charset="0"/>
              </a:rPr>
              <a:t>The IGMPv2 message format is as follows:</a:t>
            </a:r>
          </a:p>
        </p:txBody>
      </p:sp>
      <p:sp>
        <p:nvSpPr>
          <p:cNvPr id="2" name="标题 1"/>
          <p:cNvSpPr>
            <a:spLocks noGrp="1"/>
          </p:cNvSpPr>
          <p:nvPr>
            <p:ph type="title"/>
          </p:nvPr>
        </p:nvSpPr>
        <p:spPr bwMode="gray"/>
        <p:txBody>
          <a:bodyPr wrap="square">
            <a:noAutofit/>
          </a:bodyPr>
          <a:lstStyle/>
          <a:p>
            <a:pPr fontAlgn="ctr"/>
            <a:r>
              <a:rPr lang="en-US">
                <a:latin typeface="Huawei Sans" panose="020C0503030203020204" pitchFamily="34" charset="0"/>
              </a:rPr>
              <a:t>IGMPv2 Message Format</a:t>
            </a:r>
          </a:p>
        </p:txBody>
      </p:sp>
      <p:graphicFrame>
        <p:nvGraphicFramePr>
          <p:cNvPr id="21" name="表格 20"/>
          <p:cNvGraphicFramePr>
            <a:graphicFrameLocks noGrp="1" noChangeAspect="1"/>
          </p:cNvGraphicFramePr>
          <p:nvPr>
            <p:extLst>
              <p:ext uri="{D42A27DB-BD31-4B8C-83A1-F6EECF244321}">
                <p14:modId xmlns:p14="http://schemas.microsoft.com/office/powerpoint/2010/main" val="623852955"/>
              </p:ext>
            </p:extLst>
          </p:nvPr>
        </p:nvGraphicFramePr>
        <p:xfrm>
          <a:off x="3223058" y="5065206"/>
          <a:ext cx="5934969" cy="930516"/>
        </p:xfrm>
        <a:graphic>
          <a:graphicData uri="http://schemas.openxmlformats.org/drawingml/2006/table">
            <a:tbl>
              <a:tblPr firstRow="1" bandRow="1">
                <a:tableStyleId>{5940675A-B579-460E-94D1-54222C63F5DA}</a:tableStyleId>
              </a:tblPr>
              <a:tblGrid>
                <a:gridCol w="1470240">
                  <a:extLst>
                    <a:ext uri="{9D8B030D-6E8A-4147-A177-3AD203B41FA5}">
                      <a16:colId xmlns:a16="http://schemas.microsoft.com/office/drawing/2014/main" val="20000"/>
                    </a:ext>
                  </a:extLst>
                </a:gridCol>
                <a:gridCol w="1492898">
                  <a:extLst>
                    <a:ext uri="{9D8B030D-6E8A-4147-A177-3AD203B41FA5}">
                      <a16:colId xmlns:a16="http://schemas.microsoft.com/office/drawing/2014/main" val="20001"/>
                    </a:ext>
                  </a:extLst>
                </a:gridCol>
                <a:gridCol w="2971831">
                  <a:extLst>
                    <a:ext uri="{9D8B030D-6E8A-4147-A177-3AD203B41FA5}">
                      <a16:colId xmlns:a16="http://schemas.microsoft.com/office/drawing/2014/main" val="20002"/>
                    </a:ext>
                  </a:extLst>
                </a:gridCol>
              </a:tblGrid>
              <a:tr h="412002">
                <a:tc>
                  <a:txBody>
                    <a:bodyPr/>
                    <a:lstStyle/>
                    <a:p>
                      <a:pPr algn="ctr" fontAlgn="ctr"/>
                      <a:r>
                        <a:rPr lang="en-US" sz="1400">
                          <a:latin typeface="Huawei Sans" panose="020C0503030203020204" pitchFamily="34" charset="0"/>
                        </a:rPr>
                        <a:t>Type</a:t>
                      </a:r>
                    </a:p>
                  </a:txBody>
                  <a:tcPr anchor="ct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lnTlToBr w="12700" cmpd="sng">
                      <a:noFill/>
                      <a:prstDash val="solid"/>
                    </a:lnTlToBr>
                    <a:lnBlToTr w="12700" cmpd="sng">
                      <a:noFill/>
                      <a:prstDash val="solid"/>
                    </a:lnBlToTr>
                    <a:solidFill>
                      <a:srgbClr val="99DFF9"/>
                    </a:solidFill>
                  </a:tcPr>
                </a:tc>
                <a:tc>
                  <a:txBody>
                    <a:bodyPr/>
                    <a:lstStyle/>
                    <a:p>
                      <a:pPr algn="ctr" fontAlgn="ctr"/>
                      <a:r>
                        <a:rPr lang="en-US" sz="1400">
                          <a:latin typeface="Huawei Sans" panose="020C0503030203020204" pitchFamily="34" charset="0"/>
                        </a:rPr>
                        <a:t>Max</a:t>
                      </a:r>
                      <a:r>
                        <a:rPr lang="en-US" sz="1400" baseline="0">
                          <a:latin typeface="Huawei Sans" panose="020C0503030203020204" pitchFamily="34" charset="0"/>
                        </a:rPr>
                        <a:t> Response Time</a:t>
                      </a:r>
                    </a:p>
                  </a:txBody>
                  <a:tcPr anchor="ct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lnTlToBr w="12700" cmpd="sng">
                      <a:noFill/>
                      <a:prstDash val="solid"/>
                    </a:lnTlToBr>
                    <a:lnBlToTr w="12700" cmpd="sng">
                      <a:noFill/>
                      <a:prstDash val="solid"/>
                    </a:lnBlToTr>
                    <a:solidFill>
                      <a:srgbClr val="99DFF9"/>
                    </a:solidFill>
                  </a:tcPr>
                </a:tc>
                <a:tc>
                  <a:txBody>
                    <a:bodyPr/>
                    <a:lstStyle/>
                    <a:p>
                      <a:pPr algn="ctr" fontAlgn="ctr"/>
                      <a:r>
                        <a:rPr lang="en-US" sz="1400">
                          <a:latin typeface="Huawei Sans" panose="020C0503030203020204" pitchFamily="34" charset="0"/>
                        </a:rPr>
                        <a:t>Checksum</a:t>
                      </a:r>
                    </a:p>
                  </a:txBody>
                  <a:tcPr anchor="ct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lnTlToBr w="12700" cmpd="sng">
                      <a:noFill/>
                      <a:prstDash val="solid"/>
                    </a:lnTlToBr>
                    <a:lnBlToTr w="12700" cmpd="sng">
                      <a:noFill/>
                      <a:prstDash val="solid"/>
                    </a:lnBlToTr>
                    <a:solidFill>
                      <a:srgbClr val="F3FBFE"/>
                    </a:solidFill>
                  </a:tcPr>
                </a:tc>
                <a:extLst>
                  <a:ext uri="{0D108BD9-81ED-4DB2-BD59-A6C34878D82A}">
                    <a16:rowId xmlns:a16="http://schemas.microsoft.com/office/drawing/2014/main" val="10000"/>
                  </a:ext>
                </a:extLst>
              </a:tr>
              <a:tr h="412356">
                <a:tc gridSpan="3">
                  <a:txBody>
                    <a:bodyPr/>
                    <a:lstStyle/>
                    <a:p>
                      <a:pPr algn="ctr" fontAlgn="ctr"/>
                      <a:r>
                        <a:rPr lang="en-US" sz="1400">
                          <a:latin typeface="Huawei Sans" panose="020C0503030203020204" pitchFamily="34" charset="0"/>
                        </a:rPr>
                        <a:t>Group</a:t>
                      </a:r>
                      <a:r>
                        <a:rPr lang="en-US" sz="1400" baseline="0">
                          <a:latin typeface="Huawei Sans" panose="020C0503030203020204" pitchFamily="34" charset="0"/>
                        </a:rPr>
                        <a:t> Address</a:t>
                      </a:r>
                    </a:p>
                  </a:txBody>
                  <a:tcPr anchor="ct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lnTlToBr w="12700" cmpd="sng">
                      <a:noFill/>
                      <a:prstDash val="solid"/>
                    </a:lnTlToBr>
                    <a:lnBlToTr w="12700" cmpd="sng">
                      <a:noFill/>
                      <a:prstDash val="solid"/>
                    </a:lnBlToTr>
                    <a:solidFill>
                      <a:srgbClr val="99DFF9"/>
                    </a:solidFill>
                  </a:tcPr>
                </a:tc>
                <a:tc hMerge="1">
                  <a:txBody>
                    <a:bodyPr/>
                    <a:lstStyle/>
                    <a:p>
                      <a:endParaRPr lang="zh-CN" altLang="en-US" sz="1400" dirty="0"/>
                    </a:p>
                  </a:txBody>
                  <a:tcPr/>
                </a:tc>
                <a:tc hMerge="1">
                  <a:txBody>
                    <a:bodyPr/>
                    <a:lstStyle/>
                    <a:p>
                      <a:endParaRPr lang="zh-CN" altLang="en-US" sz="1400" dirty="0"/>
                    </a:p>
                  </a:txBody>
                  <a:tcPr/>
                </a:tc>
                <a:extLst>
                  <a:ext uri="{0D108BD9-81ED-4DB2-BD59-A6C34878D82A}">
                    <a16:rowId xmlns:a16="http://schemas.microsoft.com/office/drawing/2014/main" val="10001"/>
                  </a:ext>
                </a:extLst>
              </a:tr>
            </a:tbl>
          </a:graphicData>
        </a:graphic>
      </p:graphicFrame>
      <p:grpSp>
        <p:nvGrpSpPr>
          <p:cNvPr id="22" name="组合 21"/>
          <p:cNvGrpSpPr/>
          <p:nvPr/>
        </p:nvGrpSpPr>
        <p:grpSpPr bwMode="gray">
          <a:xfrm>
            <a:off x="3061462" y="4717040"/>
            <a:ext cx="6096565" cy="348166"/>
            <a:chOff x="4007769" y="1844826"/>
            <a:chExt cx="5722347" cy="316267"/>
          </a:xfrm>
        </p:grpSpPr>
        <p:sp>
          <p:nvSpPr>
            <p:cNvPr id="23" name="文本框 22"/>
            <p:cNvSpPr txBox="1"/>
            <p:nvPr/>
          </p:nvSpPr>
          <p:spPr bwMode="gray">
            <a:xfrm>
              <a:off x="4007769" y="1844826"/>
              <a:ext cx="419615" cy="316267"/>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b="1">
                  <a:solidFill>
                    <a:srgbClr val="000000"/>
                  </a:solidFill>
                  <a:latin typeface="Huawei Sans" panose="020C0503030203020204" pitchFamily="34" charset="0"/>
                  <a:ea typeface="+mn-ea"/>
                  <a:cs typeface="Arial" pitchFamily="34" charset="0"/>
                </a:rPr>
                <a:t>0</a:t>
              </a:r>
            </a:p>
          </p:txBody>
        </p:sp>
        <p:sp>
          <p:nvSpPr>
            <p:cNvPr id="24" name="文本框 23"/>
            <p:cNvSpPr txBox="1"/>
            <p:nvPr/>
          </p:nvSpPr>
          <p:spPr bwMode="gray">
            <a:xfrm>
              <a:off x="6659135" y="1844826"/>
              <a:ext cx="572660" cy="316267"/>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b="1">
                  <a:solidFill>
                    <a:srgbClr val="000000"/>
                  </a:solidFill>
                  <a:latin typeface="Huawei Sans" panose="020C0503030203020204" pitchFamily="34" charset="0"/>
                  <a:ea typeface="+mn-ea"/>
                  <a:cs typeface="Arial" pitchFamily="34" charset="0"/>
                </a:rPr>
                <a:t>15</a:t>
              </a:r>
            </a:p>
          </p:txBody>
        </p:sp>
        <p:sp>
          <p:nvSpPr>
            <p:cNvPr id="25" name="文本框 24"/>
            <p:cNvSpPr txBox="1"/>
            <p:nvPr/>
          </p:nvSpPr>
          <p:spPr bwMode="gray">
            <a:xfrm>
              <a:off x="9310501" y="1844826"/>
              <a:ext cx="419615" cy="316267"/>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b="1">
                  <a:solidFill>
                    <a:srgbClr val="000000"/>
                  </a:solidFill>
                  <a:latin typeface="Huawei Sans" panose="020C0503030203020204" pitchFamily="34" charset="0"/>
                  <a:ea typeface="+mn-ea"/>
                  <a:cs typeface="Arial" pitchFamily="34" charset="0"/>
                </a:rPr>
                <a:t>31</a:t>
              </a:r>
            </a:p>
          </p:txBody>
        </p:sp>
        <p:sp>
          <p:nvSpPr>
            <p:cNvPr id="26" name="文本框 25"/>
            <p:cNvSpPr txBox="1"/>
            <p:nvPr/>
          </p:nvSpPr>
          <p:spPr bwMode="gray">
            <a:xfrm>
              <a:off x="5348877" y="1844826"/>
              <a:ext cx="419615" cy="316267"/>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b="1">
                  <a:solidFill>
                    <a:srgbClr val="000000"/>
                  </a:solidFill>
                  <a:latin typeface="Huawei Sans" panose="020C0503030203020204" pitchFamily="34" charset="0"/>
                  <a:ea typeface="+mn-ea"/>
                  <a:cs typeface="Arial" pitchFamily="34" charset="0"/>
                </a:rPr>
                <a:t>7</a:t>
              </a:r>
            </a:p>
          </p:txBody>
        </p:sp>
      </p:grpSp>
      <p:grpSp>
        <p:nvGrpSpPr>
          <p:cNvPr id="14" name="Group 13">
            <a:extLst>
              <a:ext uri="{FF2B5EF4-FFF2-40B4-BE49-F238E27FC236}">
                <a16:creationId xmlns:a16="http://schemas.microsoft.com/office/drawing/2014/main" id="{5E07D849-C4D1-498B-A0F9-B5289DB05B03}"/>
              </a:ext>
            </a:extLst>
          </p:cNvPr>
          <p:cNvGrpSpPr/>
          <p:nvPr/>
        </p:nvGrpSpPr>
        <p:grpSpPr bwMode="gray">
          <a:xfrm>
            <a:off x="7428148" y="71577"/>
            <a:ext cx="4472949" cy="213120"/>
            <a:chOff x="7788188" y="106136"/>
            <a:chExt cx="4472949" cy="213120"/>
          </a:xfrm>
        </p:grpSpPr>
        <p:sp>
          <p:nvSpPr>
            <p:cNvPr id="15" name="五边形 24">
              <a:extLst>
                <a:ext uri="{FF2B5EF4-FFF2-40B4-BE49-F238E27FC236}">
                  <a16:creationId xmlns:a16="http://schemas.microsoft.com/office/drawing/2014/main" id="{1BA1A5BF-77FF-4D42-92B6-18FF08EA97F9}"/>
                </a:ext>
              </a:extLst>
            </p:cNvPr>
            <p:cNvSpPr/>
            <p:nvPr/>
          </p:nvSpPr>
          <p:spPr bwMode="gray">
            <a:xfrm>
              <a:off x="7788188" y="106136"/>
              <a:ext cx="1526032" cy="213120"/>
            </a:xfrm>
            <a:prstGeom prst="homePlate">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spcBef>
                  <a:spcPts val="0"/>
                </a:spcBef>
              </a:pPr>
              <a:r>
                <a:rPr lang="en-US" sz="1200">
                  <a:latin typeface="Huawei Sans" panose="020C0503030203020204" pitchFamily="34" charset="0"/>
                  <a:ea typeface="方正兰亭黑简体" panose="02000000000000000000" pitchFamily="2" charset="-122"/>
                </a:rPr>
                <a:t>IGMPv1</a:t>
              </a:r>
            </a:p>
          </p:txBody>
        </p:sp>
        <p:sp>
          <p:nvSpPr>
            <p:cNvPr id="16" name="燕尾形 25">
              <a:extLst>
                <a:ext uri="{FF2B5EF4-FFF2-40B4-BE49-F238E27FC236}">
                  <a16:creationId xmlns:a16="http://schemas.microsoft.com/office/drawing/2014/main" id="{7B49810B-DF66-4FA9-8BE0-5ADC6D67E5FD}"/>
                </a:ext>
              </a:extLst>
            </p:cNvPr>
            <p:cNvSpPr/>
            <p:nvPr/>
          </p:nvSpPr>
          <p:spPr bwMode="gray">
            <a:xfrm>
              <a:off x="9253201" y="106136"/>
              <a:ext cx="1538223" cy="211431"/>
            </a:xfrm>
            <a:prstGeom prst="chevron">
              <a:avLst/>
            </a:prstGeom>
            <a:solidFill>
              <a:srgbClr val="00B0F0"/>
            </a:solidFill>
            <a:ln w="9525" cap="flat" cmpd="sng" algn="ctr">
              <a:solidFill>
                <a:srgbClr val="00B0F0"/>
              </a:solid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spcBef>
                  <a:spcPts val="0"/>
                </a:spcBef>
              </a:pPr>
              <a:r>
                <a:rPr lang="en-US" sz="1200" b="1">
                  <a:solidFill>
                    <a:schemeClr val="bg1"/>
                  </a:solidFill>
                  <a:latin typeface="Huawei Sans" panose="020C0503030203020204" pitchFamily="34" charset="0"/>
                  <a:ea typeface="方正兰亭黑简体" panose="02000000000000000000" pitchFamily="2" charset="-122"/>
                </a:rPr>
                <a:t>IGMPv2</a:t>
              </a:r>
            </a:p>
          </p:txBody>
        </p:sp>
        <p:sp>
          <p:nvSpPr>
            <p:cNvPr id="17" name="燕尾形 25">
              <a:extLst>
                <a:ext uri="{FF2B5EF4-FFF2-40B4-BE49-F238E27FC236}">
                  <a16:creationId xmlns:a16="http://schemas.microsoft.com/office/drawing/2014/main" id="{165BCEDB-EE59-4FBF-9D91-8C93722BA40D}"/>
                </a:ext>
              </a:extLst>
            </p:cNvPr>
            <p:cNvSpPr/>
            <p:nvPr/>
          </p:nvSpPr>
          <p:spPr bwMode="gray">
            <a:xfrm>
              <a:off x="10722914" y="106136"/>
              <a:ext cx="1538223" cy="211431"/>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spcBef>
                  <a:spcPts val="0"/>
                </a:spcBef>
              </a:pPr>
              <a:r>
                <a:rPr lang="en-US" sz="1200">
                  <a:latin typeface="Huawei Sans" panose="020C0503030203020204" pitchFamily="34" charset="0"/>
                  <a:ea typeface="方正兰亭黑简体" panose="02000000000000000000" pitchFamily="2" charset="-122"/>
                </a:rPr>
                <a:t>IGMPv3</a:t>
              </a:r>
            </a:p>
          </p:txBody>
        </p:sp>
      </p:grpSp>
    </p:spTree>
    <p:extLst>
      <p:ext uri="{BB962C8B-B14F-4D97-AF65-F5344CB8AC3E}">
        <p14:creationId xmlns:p14="http://schemas.microsoft.com/office/powerpoint/2010/main" val="293774065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01A10904-9102-4262-AF20-717542BDD48F}"/>
              </a:ext>
            </a:extLst>
          </p:cNvPr>
          <p:cNvSpPr>
            <a:spLocks noGrp="1"/>
          </p:cNvSpPr>
          <p:nvPr>
            <p:ph type="body" sz="quarter" idx="10"/>
          </p:nvPr>
        </p:nvSpPr>
        <p:spPr bwMode="gray"/>
        <p:txBody>
          <a:bodyPr wrap="square">
            <a:noAutofit/>
          </a:bodyPr>
          <a:lstStyle/>
          <a:p>
            <a:pPr fontAlgn="ctr">
              <a:lnSpc>
                <a:spcPct val="100000"/>
              </a:lnSpc>
            </a:pPr>
            <a:r>
              <a:rPr lang="en-US" sz="1400" dirty="0">
                <a:latin typeface="Huawei Sans" panose="020C0503030203020204" pitchFamily="34" charset="0"/>
              </a:rPr>
              <a:t>The </a:t>
            </a:r>
            <a:r>
              <a:rPr lang="en-US" sz="1400" b="1" dirty="0">
                <a:solidFill>
                  <a:srgbClr val="EC7061"/>
                </a:solidFill>
                <a:latin typeface="Huawei Sans" panose="020C0503030203020204" pitchFamily="34" charset="0"/>
              </a:rPr>
              <a:t>IGMPv2 group joining mechanism is the same as the IGMPv1 group joining mechanism</a:t>
            </a:r>
            <a:r>
              <a:rPr lang="en-US" sz="1400" dirty="0">
                <a:latin typeface="Huawei Sans" panose="020C0503030203020204" pitchFamily="34" charset="0"/>
              </a:rPr>
              <a:t>, and is not mentioned here.</a:t>
            </a:r>
          </a:p>
          <a:p>
            <a:pPr fontAlgn="ctr">
              <a:lnSpc>
                <a:spcPct val="100000"/>
              </a:lnSpc>
            </a:pPr>
            <a:r>
              <a:rPr lang="en-US" sz="1400" dirty="0">
                <a:latin typeface="Huawei Sans" panose="020C0503030203020204" pitchFamily="34" charset="0"/>
              </a:rPr>
              <a:t>The </a:t>
            </a:r>
            <a:r>
              <a:rPr lang="en-US" sz="1400" dirty="0" err="1">
                <a:latin typeface="Huawei Sans" panose="020C0503030203020204" pitchFamily="34" charset="0"/>
              </a:rPr>
              <a:t>querier</a:t>
            </a:r>
            <a:r>
              <a:rPr lang="en-US" sz="1400" dirty="0">
                <a:latin typeface="Huawei Sans" panose="020C0503030203020204" pitchFamily="34" charset="0"/>
              </a:rPr>
              <a:t> election mechanism in IGMPv2 varies greatly from that in IGMPv1. IGMPv2 has an independent </a:t>
            </a:r>
            <a:r>
              <a:rPr lang="en-US" sz="1400" dirty="0" err="1">
                <a:latin typeface="Huawei Sans" panose="020C0503030203020204" pitchFamily="34" charset="0"/>
              </a:rPr>
              <a:t>querier</a:t>
            </a:r>
            <a:r>
              <a:rPr lang="en-US" sz="1400" dirty="0">
                <a:latin typeface="Huawei Sans" panose="020C0503030203020204" pitchFamily="34" charset="0"/>
              </a:rPr>
              <a:t> election mechanism. When multiple multicast routers exist on a shared network segment, the router with the lowest IP address is elected as the </a:t>
            </a:r>
            <a:r>
              <a:rPr lang="en-US" sz="1400" dirty="0" err="1">
                <a:latin typeface="Huawei Sans" panose="020C0503030203020204" pitchFamily="34" charset="0"/>
              </a:rPr>
              <a:t>querier</a:t>
            </a:r>
            <a:r>
              <a:rPr lang="en-US" sz="1400" dirty="0">
                <a:latin typeface="Huawei Sans" panose="020C0503030203020204" pitchFamily="34" charset="0"/>
              </a:rPr>
              <a:t>.</a:t>
            </a:r>
          </a:p>
        </p:txBody>
      </p:sp>
      <p:sp>
        <p:nvSpPr>
          <p:cNvPr id="2" name="Title 1">
            <a:extLst>
              <a:ext uri="{FF2B5EF4-FFF2-40B4-BE49-F238E27FC236}">
                <a16:creationId xmlns:a16="http://schemas.microsoft.com/office/drawing/2014/main" id="{22E1604C-5D7C-4311-85F8-57C6F71F60E0}"/>
              </a:ext>
            </a:extLst>
          </p:cNvPr>
          <p:cNvSpPr>
            <a:spLocks noGrp="1"/>
          </p:cNvSpPr>
          <p:nvPr>
            <p:ph type="title"/>
          </p:nvPr>
        </p:nvSpPr>
        <p:spPr bwMode="gray"/>
        <p:txBody>
          <a:bodyPr wrap="square">
            <a:noAutofit/>
          </a:bodyPr>
          <a:lstStyle/>
          <a:p>
            <a:pPr fontAlgn="ctr"/>
            <a:r>
              <a:rPr lang="en-US">
                <a:latin typeface="Huawei Sans" panose="020C0503030203020204" pitchFamily="34" charset="0"/>
              </a:rPr>
              <a:t>IGMPv2 Querier Election Mechanism</a:t>
            </a:r>
          </a:p>
        </p:txBody>
      </p:sp>
      <p:sp>
        <p:nvSpPr>
          <p:cNvPr id="4" name="Freeform 159">
            <a:extLst>
              <a:ext uri="{FF2B5EF4-FFF2-40B4-BE49-F238E27FC236}">
                <a16:creationId xmlns:a16="http://schemas.microsoft.com/office/drawing/2014/main" id="{2784A0D4-98A8-46AE-A883-4D9663D7137B}"/>
              </a:ext>
            </a:extLst>
          </p:cNvPr>
          <p:cNvSpPr/>
          <p:nvPr/>
        </p:nvSpPr>
        <p:spPr bwMode="gray">
          <a:xfrm flipH="1">
            <a:off x="2361192" y="2717031"/>
            <a:ext cx="1801667" cy="94178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a:solidFill>
                  <a:schemeClr val="tx1"/>
                </a:solidFill>
                <a:latin typeface="Huawei Sans" panose="020C0503030203020204" pitchFamily="34" charset="0"/>
              </a:rPr>
              <a:t>Multicast network</a:t>
            </a:r>
          </a:p>
        </p:txBody>
      </p:sp>
      <p:pic>
        <p:nvPicPr>
          <p:cNvPr id="5" name="图片 20" descr="接入交换机.png">
            <a:extLst>
              <a:ext uri="{FF2B5EF4-FFF2-40B4-BE49-F238E27FC236}">
                <a16:creationId xmlns:a16="http://schemas.microsoft.com/office/drawing/2014/main" id="{ED586E3A-5CD0-4055-A73D-755D761A34F7}"/>
              </a:ext>
            </a:extLst>
          </p:cNvPr>
          <p:cNvPicPr>
            <a:picLocks noChangeAspect="1"/>
          </p:cNvPicPr>
          <p:nvPr/>
        </p:nvPicPr>
        <p:blipFill>
          <a:blip r:embed="rId3" cstate="print"/>
          <a:stretch>
            <a:fillRect/>
          </a:stretch>
        </p:blipFill>
        <p:spPr bwMode="gray">
          <a:xfrm>
            <a:off x="2957572" y="4347619"/>
            <a:ext cx="540000" cy="441818"/>
          </a:xfrm>
          <a:prstGeom prst="rect">
            <a:avLst/>
          </a:prstGeom>
        </p:spPr>
      </p:pic>
      <p:pic>
        <p:nvPicPr>
          <p:cNvPr id="6" name="Picture 2" descr="G:\做的项目\公共\扁平图标切换\更新2015_01_21\oss扁平图标库2015_01_21更新-04.png">
            <a:extLst>
              <a:ext uri="{FF2B5EF4-FFF2-40B4-BE49-F238E27FC236}">
                <a16:creationId xmlns:a16="http://schemas.microsoft.com/office/drawing/2014/main" id="{0DFA5091-B2A0-458A-BE91-3B03920E9DFA}"/>
              </a:ext>
            </a:extLst>
          </p:cNvPr>
          <p:cNvPicPr>
            <a:picLocks noChangeArrowheads="1"/>
          </p:cNvPicPr>
          <p:nvPr/>
        </p:nvPicPr>
        <p:blipFill>
          <a:blip r:embed="rId4" cstate="print"/>
          <a:stretch>
            <a:fillRect/>
          </a:stretch>
        </p:blipFill>
        <p:spPr bwMode="gray">
          <a:xfrm>
            <a:off x="1959664" y="3315991"/>
            <a:ext cx="528117" cy="399259"/>
          </a:xfrm>
          <a:prstGeom prst="rect">
            <a:avLst/>
          </a:prstGeom>
          <a:noFill/>
        </p:spPr>
      </p:pic>
      <p:pic>
        <p:nvPicPr>
          <p:cNvPr id="7" name="图片 38" descr="PC.png">
            <a:extLst>
              <a:ext uri="{FF2B5EF4-FFF2-40B4-BE49-F238E27FC236}">
                <a16:creationId xmlns:a16="http://schemas.microsoft.com/office/drawing/2014/main" id="{420E51E8-25B6-4168-B930-6A1ED3A2471B}"/>
              </a:ext>
            </a:extLst>
          </p:cNvPr>
          <p:cNvPicPr>
            <a:picLocks noChangeAspect="1"/>
          </p:cNvPicPr>
          <p:nvPr/>
        </p:nvPicPr>
        <p:blipFill>
          <a:blip r:embed="rId5" cstate="print"/>
          <a:stretch>
            <a:fillRect/>
          </a:stretch>
        </p:blipFill>
        <p:spPr bwMode="gray">
          <a:xfrm>
            <a:off x="2957572" y="5346252"/>
            <a:ext cx="540000" cy="382353"/>
          </a:xfrm>
          <a:prstGeom prst="rect">
            <a:avLst/>
          </a:prstGeom>
        </p:spPr>
      </p:pic>
      <p:sp>
        <p:nvSpPr>
          <p:cNvPr id="8" name="TextBox 7">
            <a:extLst>
              <a:ext uri="{FF2B5EF4-FFF2-40B4-BE49-F238E27FC236}">
                <a16:creationId xmlns:a16="http://schemas.microsoft.com/office/drawing/2014/main" id="{A0FC282D-BEB4-4154-94A4-CB7E5879FF16}"/>
              </a:ext>
            </a:extLst>
          </p:cNvPr>
          <p:cNvSpPr txBox="1"/>
          <p:nvPr/>
        </p:nvSpPr>
        <p:spPr bwMode="gray">
          <a:xfrm>
            <a:off x="2605211" y="5726631"/>
            <a:ext cx="1257641" cy="276999"/>
          </a:xfrm>
          <a:prstGeom prst="rect">
            <a:avLst/>
          </a:prstGeom>
          <a:noFill/>
        </p:spPr>
        <p:txBody>
          <a:bodyPr wrap="square" rtlCol="0">
            <a:noAutofit/>
          </a:bodyPr>
          <a:lstStyle/>
          <a:p>
            <a:pPr algn="ctr" fontAlgn="ctr"/>
            <a:r>
              <a:rPr lang="en-US" sz="1200" dirty="0">
                <a:latin typeface="Huawei Sans" panose="020C0503030203020204" pitchFamily="34" charset="0"/>
              </a:rPr>
              <a:t>Multicast group member</a:t>
            </a:r>
          </a:p>
        </p:txBody>
      </p:sp>
      <p:pic>
        <p:nvPicPr>
          <p:cNvPr id="9" name="Picture 2" descr="G:\做的项目\公共\扁平图标切换\更新2015_01_21\oss扁平图标库2015_01_21更新-04.png">
            <a:extLst>
              <a:ext uri="{FF2B5EF4-FFF2-40B4-BE49-F238E27FC236}">
                <a16:creationId xmlns:a16="http://schemas.microsoft.com/office/drawing/2014/main" id="{3424760A-5F79-4226-AFE7-89F0215FC116}"/>
              </a:ext>
            </a:extLst>
          </p:cNvPr>
          <p:cNvPicPr>
            <a:picLocks noChangeArrowheads="1"/>
          </p:cNvPicPr>
          <p:nvPr/>
        </p:nvPicPr>
        <p:blipFill>
          <a:blip r:embed="rId4" cstate="print"/>
          <a:stretch>
            <a:fillRect/>
          </a:stretch>
        </p:blipFill>
        <p:spPr bwMode="gray">
          <a:xfrm>
            <a:off x="4002891" y="3315991"/>
            <a:ext cx="528117" cy="399259"/>
          </a:xfrm>
          <a:prstGeom prst="rect">
            <a:avLst/>
          </a:prstGeom>
          <a:noFill/>
        </p:spPr>
      </p:pic>
      <p:cxnSp>
        <p:nvCxnSpPr>
          <p:cNvPr id="10" name="Connector: Elbow 9">
            <a:extLst>
              <a:ext uri="{FF2B5EF4-FFF2-40B4-BE49-F238E27FC236}">
                <a16:creationId xmlns:a16="http://schemas.microsoft.com/office/drawing/2014/main" id="{DF6DDF28-6126-4130-865F-63DA740D75B5}"/>
              </a:ext>
            </a:extLst>
          </p:cNvPr>
          <p:cNvCxnSpPr>
            <a:cxnSpLocks/>
            <a:stCxn id="6" idx="2"/>
            <a:endCxn id="5" idx="0"/>
          </p:cNvCxnSpPr>
          <p:nvPr/>
        </p:nvCxnSpPr>
        <p:spPr bwMode="gray">
          <a:xfrm rot="16200000" flipH="1">
            <a:off x="2409463" y="3529509"/>
            <a:ext cx="632369" cy="1003849"/>
          </a:xfrm>
          <a:prstGeom prst="bentConnector3">
            <a:avLst>
              <a:gd name="adj1" fmla="val 57531"/>
            </a:avLst>
          </a:prstGeom>
          <a:ln w="19050"/>
        </p:spPr>
        <p:style>
          <a:lnRef idx="1">
            <a:schemeClr val="dk1"/>
          </a:lnRef>
          <a:fillRef idx="0">
            <a:schemeClr val="dk1"/>
          </a:fillRef>
          <a:effectRef idx="0">
            <a:schemeClr val="dk1"/>
          </a:effectRef>
          <a:fontRef idx="minor">
            <a:schemeClr val="tx1"/>
          </a:fontRef>
        </p:style>
      </p:cxnSp>
      <p:cxnSp>
        <p:nvCxnSpPr>
          <p:cNvPr id="11" name="Connector: Elbow 10">
            <a:extLst>
              <a:ext uri="{FF2B5EF4-FFF2-40B4-BE49-F238E27FC236}">
                <a16:creationId xmlns:a16="http://schemas.microsoft.com/office/drawing/2014/main" id="{AE578F6F-9E08-4797-84A4-1F4B7A2E7F9D}"/>
              </a:ext>
            </a:extLst>
          </p:cNvPr>
          <p:cNvCxnSpPr>
            <a:cxnSpLocks/>
            <a:stCxn id="9" idx="2"/>
            <a:endCxn id="5" idx="0"/>
          </p:cNvCxnSpPr>
          <p:nvPr/>
        </p:nvCxnSpPr>
        <p:spPr bwMode="gray">
          <a:xfrm rot="5400000">
            <a:off x="3431077" y="3511745"/>
            <a:ext cx="632369" cy="1039378"/>
          </a:xfrm>
          <a:prstGeom prst="bentConnector3">
            <a:avLst>
              <a:gd name="adj1" fmla="val 57531"/>
            </a:avLst>
          </a:prstGeom>
          <a:ln w="19050"/>
        </p:spPr>
        <p:style>
          <a:lnRef idx="1">
            <a:schemeClr val="dk1"/>
          </a:lnRef>
          <a:fillRef idx="0">
            <a:schemeClr val="dk1"/>
          </a:fillRef>
          <a:effectRef idx="0">
            <a:schemeClr val="dk1"/>
          </a:effectRef>
          <a:fontRef idx="minor">
            <a:schemeClr val="tx1"/>
          </a:fontRef>
        </p:style>
      </p:cxnSp>
      <p:cxnSp>
        <p:nvCxnSpPr>
          <p:cNvPr id="12" name="Straight Arrow Connector 11">
            <a:extLst>
              <a:ext uri="{FF2B5EF4-FFF2-40B4-BE49-F238E27FC236}">
                <a16:creationId xmlns:a16="http://schemas.microsoft.com/office/drawing/2014/main" id="{8B1C69F3-C12F-44C4-BC50-D235B9B10F23}"/>
              </a:ext>
            </a:extLst>
          </p:cNvPr>
          <p:cNvCxnSpPr>
            <a:cxnSpLocks/>
          </p:cNvCxnSpPr>
          <p:nvPr/>
        </p:nvCxnSpPr>
        <p:spPr bwMode="gray">
          <a:xfrm>
            <a:off x="2133730" y="3807428"/>
            <a:ext cx="0" cy="262478"/>
          </a:xfrm>
          <a:prstGeom prst="straightConnector1">
            <a:avLst/>
          </a:prstGeom>
          <a:ln w="19050">
            <a:solidFill>
              <a:srgbClr val="EC7061"/>
            </a:solidFill>
            <a:tailEnd type="triangle"/>
          </a:ln>
        </p:spPr>
        <p:style>
          <a:lnRef idx="1">
            <a:schemeClr val="accent1"/>
          </a:lnRef>
          <a:fillRef idx="0">
            <a:schemeClr val="accent1"/>
          </a:fillRef>
          <a:effectRef idx="0">
            <a:schemeClr val="accent1"/>
          </a:effectRef>
          <a:fontRef idx="minor">
            <a:schemeClr val="tx1"/>
          </a:fontRef>
        </p:style>
      </p:cxnSp>
      <p:sp>
        <p:nvSpPr>
          <p:cNvPr id="13" name="TextBox 120">
            <a:extLst>
              <a:ext uri="{FF2B5EF4-FFF2-40B4-BE49-F238E27FC236}">
                <a16:creationId xmlns:a16="http://schemas.microsoft.com/office/drawing/2014/main" id="{4C282C5B-CC30-4587-8029-8CFB6901B700}"/>
              </a:ext>
            </a:extLst>
          </p:cNvPr>
          <p:cNvSpPr txBox="1"/>
          <p:nvPr/>
        </p:nvSpPr>
        <p:spPr bwMode="gray">
          <a:xfrm flipH="1">
            <a:off x="788999" y="3782191"/>
            <a:ext cx="1285914" cy="287715"/>
          </a:xfrm>
          <a:prstGeom prst="roundRect">
            <a:avLst>
              <a:gd name="adj" fmla="val 6721"/>
            </a:avLst>
          </a:prstGeom>
          <a:solidFill>
            <a:srgbClr val="EC7061"/>
          </a:solidFill>
          <a:ln w="12700">
            <a:solidFill>
              <a:srgbClr val="EC7061"/>
            </a:solidFill>
          </a:ln>
        </p:spPr>
        <p:txBody>
          <a:bodyPr wrap="square" rtlCol="0" anchor="ctr">
            <a:noAutofit/>
          </a:bodyPr>
          <a:lstStyle/>
          <a:p>
            <a:pPr algn="ctr" fontAlgn="ctr"/>
            <a:r>
              <a:rPr lang="en-US" sz="1200" b="1">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General Query</a:t>
            </a:r>
          </a:p>
        </p:txBody>
      </p:sp>
      <p:cxnSp>
        <p:nvCxnSpPr>
          <p:cNvPr id="14" name="Straight Arrow Connector 13">
            <a:extLst>
              <a:ext uri="{FF2B5EF4-FFF2-40B4-BE49-F238E27FC236}">
                <a16:creationId xmlns:a16="http://schemas.microsoft.com/office/drawing/2014/main" id="{B898655F-8B4D-4B87-92D3-CDF22214E97A}"/>
              </a:ext>
            </a:extLst>
          </p:cNvPr>
          <p:cNvCxnSpPr>
            <a:cxnSpLocks/>
          </p:cNvCxnSpPr>
          <p:nvPr/>
        </p:nvCxnSpPr>
        <p:spPr bwMode="gray">
          <a:xfrm>
            <a:off x="4212601" y="3744980"/>
            <a:ext cx="0" cy="258780"/>
          </a:xfrm>
          <a:prstGeom prst="straightConnector1">
            <a:avLst/>
          </a:prstGeom>
          <a:ln w="19050">
            <a:solidFill>
              <a:srgbClr val="8BC9A0"/>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15" name="TextBox 120">
            <a:extLst>
              <a:ext uri="{FF2B5EF4-FFF2-40B4-BE49-F238E27FC236}">
                <a16:creationId xmlns:a16="http://schemas.microsoft.com/office/drawing/2014/main" id="{B3E4CE6D-D03C-4DCE-A0E6-2314744F634C}"/>
              </a:ext>
            </a:extLst>
          </p:cNvPr>
          <p:cNvSpPr txBox="1"/>
          <p:nvPr/>
        </p:nvSpPr>
        <p:spPr bwMode="gray">
          <a:xfrm flipH="1">
            <a:off x="2864460" y="3666941"/>
            <a:ext cx="1285914" cy="287715"/>
          </a:xfrm>
          <a:prstGeom prst="roundRect">
            <a:avLst>
              <a:gd name="adj" fmla="val 6721"/>
            </a:avLst>
          </a:prstGeom>
          <a:solidFill>
            <a:srgbClr val="8BC9A0"/>
          </a:solidFill>
          <a:ln w="12700">
            <a:solidFill>
              <a:srgbClr val="8BC9A0"/>
            </a:solidFill>
          </a:ln>
        </p:spPr>
        <p:txBody>
          <a:bodyPr wrap="square" rtlCol="0" anchor="ctr">
            <a:noAutofit/>
          </a:bodyPr>
          <a:lstStyle/>
          <a:p>
            <a:pPr algn="ctr" fontAlgn="ctr"/>
            <a:r>
              <a:rPr lang="en-US" sz="1200" b="1">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General Query</a:t>
            </a:r>
          </a:p>
        </p:txBody>
      </p:sp>
      <p:cxnSp>
        <p:nvCxnSpPr>
          <p:cNvPr id="23" name="Straight Arrow Connector 22">
            <a:extLst>
              <a:ext uri="{FF2B5EF4-FFF2-40B4-BE49-F238E27FC236}">
                <a16:creationId xmlns:a16="http://schemas.microsoft.com/office/drawing/2014/main" id="{74C2121D-81DD-455C-8A50-8932BFFD90D0}"/>
              </a:ext>
            </a:extLst>
          </p:cNvPr>
          <p:cNvCxnSpPr>
            <a:cxnSpLocks/>
          </p:cNvCxnSpPr>
          <p:nvPr/>
        </p:nvCxnSpPr>
        <p:spPr bwMode="gray">
          <a:xfrm>
            <a:off x="3139099" y="4831142"/>
            <a:ext cx="0" cy="445053"/>
          </a:xfrm>
          <a:prstGeom prst="straightConnector1">
            <a:avLst/>
          </a:prstGeom>
          <a:ln w="19050">
            <a:solidFill>
              <a:srgbClr val="EC7061"/>
            </a:solidFill>
            <a:tailEnd type="triangle"/>
          </a:ln>
        </p:spPr>
        <p:style>
          <a:lnRef idx="1">
            <a:schemeClr val="accent1"/>
          </a:lnRef>
          <a:fillRef idx="0">
            <a:schemeClr val="accent1"/>
          </a:fillRef>
          <a:effectRef idx="0">
            <a:schemeClr val="accent1"/>
          </a:effectRef>
          <a:fontRef idx="minor">
            <a:schemeClr val="tx1"/>
          </a:fontRef>
        </p:style>
      </p:cxnSp>
      <p:cxnSp>
        <p:nvCxnSpPr>
          <p:cNvPr id="24" name="Straight Arrow Connector 23">
            <a:extLst>
              <a:ext uri="{FF2B5EF4-FFF2-40B4-BE49-F238E27FC236}">
                <a16:creationId xmlns:a16="http://schemas.microsoft.com/office/drawing/2014/main" id="{B09A6B96-2B74-40FE-899D-E6198218636B}"/>
              </a:ext>
            </a:extLst>
          </p:cNvPr>
          <p:cNvCxnSpPr>
            <a:cxnSpLocks/>
          </p:cNvCxnSpPr>
          <p:nvPr/>
        </p:nvCxnSpPr>
        <p:spPr bwMode="gray">
          <a:xfrm>
            <a:off x="2242850" y="4136848"/>
            <a:ext cx="935176" cy="0"/>
          </a:xfrm>
          <a:prstGeom prst="straightConnector1">
            <a:avLst/>
          </a:prstGeom>
          <a:ln w="19050">
            <a:solidFill>
              <a:srgbClr val="EC7061"/>
            </a:solidFill>
            <a:tailEnd type="triangle"/>
          </a:ln>
        </p:spPr>
        <p:style>
          <a:lnRef idx="1">
            <a:schemeClr val="accent1"/>
          </a:lnRef>
          <a:fillRef idx="0">
            <a:schemeClr val="accent1"/>
          </a:fillRef>
          <a:effectRef idx="0">
            <a:schemeClr val="accent1"/>
          </a:effectRef>
          <a:fontRef idx="minor">
            <a:schemeClr val="tx1"/>
          </a:fontRef>
        </p:style>
      </p:cxnSp>
      <p:cxnSp>
        <p:nvCxnSpPr>
          <p:cNvPr id="36" name="Straight Arrow Connector 35">
            <a:extLst>
              <a:ext uri="{FF2B5EF4-FFF2-40B4-BE49-F238E27FC236}">
                <a16:creationId xmlns:a16="http://schemas.microsoft.com/office/drawing/2014/main" id="{403E2ABE-46DC-412C-AF3A-010E5A234DB5}"/>
              </a:ext>
            </a:extLst>
          </p:cNvPr>
          <p:cNvCxnSpPr>
            <a:cxnSpLocks/>
            <a:stCxn id="5" idx="2"/>
            <a:endCxn id="7" idx="0"/>
          </p:cNvCxnSpPr>
          <p:nvPr/>
        </p:nvCxnSpPr>
        <p:spPr bwMode="gray">
          <a:xfrm>
            <a:off x="3227572" y="4789437"/>
            <a:ext cx="0" cy="556815"/>
          </a:xfrm>
          <a:prstGeom prst="straightConnector1">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7" name="Straight Arrow Connector 36">
            <a:extLst>
              <a:ext uri="{FF2B5EF4-FFF2-40B4-BE49-F238E27FC236}">
                <a16:creationId xmlns:a16="http://schemas.microsoft.com/office/drawing/2014/main" id="{A56529E5-1F06-4D2B-B0D8-CC8FC4CE9E3D}"/>
              </a:ext>
            </a:extLst>
          </p:cNvPr>
          <p:cNvCxnSpPr>
            <a:cxnSpLocks/>
          </p:cNvCxnSpPr>
          <p:nvPr/>
        </p:nvCxnSpPr>
        <p:spPr bwMode="gray">
          <a:xfrm flipH="1">
            <a:off x="3277425" y="4017785"/>
            <a:ext cx="935176" cy="0"/>
          </a:xfrm>
          <a:prstGeom prst="straightConnector1">
            <a:avLst/>
          </a:prstGeom>
          <a:ln w="19050">
            <a:solidFill>
              <a:srgbClr val="8BC9A0"/>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38" name="Straight Arrow Connector 37">
            <a:extLst>
              <a:ext uri="{FF2B5EF4-FFF2-40B4-BE49-F238E27FC236}">
                <a16:creationId xmlns:a16="http://schemas.microsoft.com/office/drawing/2014/main" id="{2368036B-E36D-486D-9443-7C3E8BB12D55}"/>
              </a:ext>
            </a:extLst>
          </p:cNvPr>
          <p:cNvCxnSpPr>
            <a:cxnSpLocks/>
          </p:cNvCxnSpPr>
          <p:nvPr/>
        </p:nvCxnSpPr>
        <p:spPr bwMode="gray">
          <a:xfrm>
            <a:off x="3291499" y="4831142"/>
            <a:ext cx="0" cy="445053"/>
          </a:xfrm>
          <a:prstGeom prst="straightConnector1">
            <a:avLst/>
          </a:prstGeom>
          <a:ln w="19050">
            <a:solidFill>
              <a:srgbClr val="8BC9A0"/>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40" name="Straight Arrow Connector 39">
            <a:extLst>
              <a:ext uri="{FF2B5EF4-FFF2-40B4-BE49-F238E27FC236}">
                <a16:creationId xmlns:a16="http://schemas.microsoft.com/office/drawing/2014/main" id="{DE37BF7B-1FBA-4FA7-8C00-E2DCC25C2B8F}"/>
              </a:ext>
            </a:extLst>
          </p:cNvPr>
          <p:cNvCxnSpPr>
            <a:cxnSpLocks/>
          </p:cNvCxnSpPr>
          <p:nvPr/>
        </p:nvCxnSpPr>
        <p:spPr bwMode="gray">
          <a:xfrm flipH="1">
            <a:off x="2292397" y="4017785"/>
            <a:ext cx="935176" cy="0"/>
          </a:xfrm>
          <a:prstGeom prst="straightConnector1">
            <a:avLst/>
          </a:prstGeom>
          <a:ln w="19050">
            <a:solidFill>
              <a:srgbClr val="8BC9A0"/>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41" name="Straight Arrow Connector 40">
            <a:extLst>
              <a:ext uri="{FF2B5EF4-FFF2-40B4-BE49-F238E27FC236}">
                <a16:creationId xmlns:a16="http://schemas.microsoft.com/office/drawing/2014/main" id="{D25E2B7B-40B0-4126-9C49-7E28D4E241FE}"/>
              </a:ext>
            </a:extLst>
          </p:cNvPr>
          <p:cNvCxnSpPr>
            <a:cxnSpLocks/>
          </p:cNvCxnSpPr>
          <p:nvPr/>
        </p:nvCxnSpPr>
        <p:spPr bwMode="gray">
          <a:xfrm flipV="1">
            <a:off x="2292397" y="3750039"/>
            <a:ext cx="0" cy="258780"/>
          </a:xfrm>
          <a:prstGeom prst="straightConnector1">
            <a:avLst/>
          </a:prstGeom>
          <a:ln w="19050">
            <a:solidFill>
              <a:srgbClr val="8BC9A0"/>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42" name="Straight Arrow Connector 41">
            <a:extLst>
              <a:ext uri="{FF2B5EF4-FFF2-40B4-BE49-F238E27FC236}">
                <a16:creationId xmlns:a16="http://schemas.microsoft.com/office/drawing/2014/main" id="{B184352A-F45D-45C5-A15C-4BCA0B34FA1D}"/>
              </a:ext>
            </a:extLst>
          </p:cNvPr>
          <p:cNvCxnSpPr>
            <a:cxnSpLocks/>
          </p:cNvCxnSpPr>
          <p:nvPr/>
        </p:nvCxnSpPr>
        <p:spPr bwMode="gray">
          <a:xfrm>
            <a:off x="3277425" y="4136848"/>
            <a:ext cx="935176" cy="0"/>
          </a:xfrm>
          <a:prstGeom prst="straightConnector1">
            <a:avLst/>
          </a:prstGeom>
          <a:ln w="19050">
            <a:solidFill>
              <a:srgbClr val="EC7061"/>
            </a:solidFill>
            <a:tailEnd type="triangle"/>
          </a:ln>
        </p:spPr>
        <p:style>
          <a:lnRef idx="1">
            <a:schemeClr val="accent1"/>
          </a:lnRef>
          <a:fillRef idx="0">
            <a:schemeClr val="accent1"/>
          </a:fillRef>
          <a:effectRef idx="0">
            <a:schemeClr val="accent1"/>
          </a:effectRef>
          <a:fontRef idx="minor">
            <a:schemeClr val="tx1"/>
          </a:fontRef>
        </p:style>
      </p:cxnSp>
      <p:cxnSp>
        <p:nvCxnSpPr>
          <p:cNvPr id="43" name="Straight Arrow Connector 42">
            <a:extLst>
              <a:ext uri="{FF2B5EF4-FFF2-40B4-BE49-F238E27FC236}">
                <a16:creationId xmlns:a16="http://schemas.microsoft.com/office/drawing/2014/main" id="{DD803114-4BA3-4D18-825D-2D1FAAB5ECD9}"/>
              </a:ext>
            </a:extLst>
          </p:cNvPr>
          <p:cNvCxnSpPr>
            <a:cxnSpLocks/>
          </p:cNvCxnSpPr>
          <p:nvPr/>
        </p:nvCxnSpPr>
        <p:spPr bwMode="gray">
          <a:xfrm flipV="1">
            <a:off x="4348228" y="3798408"/>
            <a:ext cx="0" cy="262478"/>
          </a:xfrm>
          <a:prstGeom prst="straightConnector1">
            <a:avLst/>
          </a:prstGeom>
          <a:ln w="19050">
            <a:solidFill>
              <a:srgbClr val="EC7061"/>
            </a:solidFill>
            <a:tailEnd type="triangle"/>
          </a:ln>
        </p:spPr>
        <p:style>
          <a:lnRef idx="1">
            <a:schemeClr val="accent1"/>
          </a:lnRef>
          <a:fillRef idx="0">
            <a:schemeClr val="accent1"/>
          </a:fillRef>
          <a:effectRef idx="0">
            <a:schemeClr val="accent1"/>
          </a:effectRef>
          <a:fontRef idx="minor">
            <a:schemeClr val="tx1"/>
          </a:fontRef>
        </p:style>
      </p:cxnSp>
      <p:sp>
        <p:nvSpPr>
          <p:cNvPr id="44" name="Rectangular Callout 75">
            <a:extLst>
              <a:ext uri="{FF2B5EF4-FFF2-40B4-BE49-F238E27FC236}">
                <a16:creationId xmlns:a16="http://schemas.microsoft.com/office/drawing/2014/main" id="{F2599EE2-8109-48A6-8CFC-79E6FCC62FA0}"/>
              </a:ext>
            </a:extLst>
          </p:cNvPr>
          <p:cNvSpPr/>
          <p:nvPr/>
        </p:nvSpPr>
        <p:spPr bwMode="gray">
          <a:xfrm>
            <a:off x="957706" y="2507664"/>
            <a:ext cx="1202722" cy="735373"/>
          </a:xfrm>
          <a:prstGeom prst="wedgeRectCallout">
            <a:avLst>
              <a:gd name="adj1" fmla="val 37379"/>
              <a:gd name="adj2" fmla="val 75958"/>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200" dirty="0">
                <a:solidFill>
                  <a:schemeClr val="tx1"/>
                </a:solidFill>
                <a:latin typeface="Huawei Sans" panose="020C0503030203020204" pitchFamily="34" charset="0"/>
                <a:ea typeface="方正兰亭黑简体" panose="02000000000000000000" pitchFamily="2" charset="-122"/>
              </a:rPr>
              <a:t>Initially, each multicast router considers itself as a </a:t>
            </a:r>
            <a:r>
              <a:rPr lang="en-US" sz="1200" dirty="0" err="1">
                <a:solidFill>
                  <a:schemeClr val="tx1"/>
                </a:solidFill>
                <a:latin typeface="Huawei Sans" panose="020C0503030203020204" pitchFamily="34" charset="0"/>
                <a:ea typeface="方正兰亭黑简体" panose="02000000000000000000" pitchFamily="2" charset="-122"/>
              </a:rPr>
              <a:t>querier</a:t>
            </a:r>
            <a:r>
              <a:rPr lang="en-US" sz="1200" dirty="0">
                <a:solidFill>
                  <a:schemeClr val="tx1"/>
                </a:solidFill>
                <a:latin typeface="Huawei Sans" panose="020C0503030203020204" pitchFamily="34" charset="0"/>
                <a:ea typeface="方正兰亭黑简体" panose="02000000000000000000" pitchFamily="2" charset="-122"/>
              </a:rPr>
              <a:t>.</a:t>
            </a:r>
          </a:p>
        </p:txBody>
      </p:sp>
      <p:sp>
        <p:nvSpPr>
          <p:cNvPr id="45" name="Rectangular Callout 75">
            <a:extLst>
              <a:ext uri="{FF2B5EF4-FFF2-40B4-BE49-F238E27FC236}">
                <a16:creationId xmlns:a16="http://schemas.microsoft.com/office/drawing/2014/main" id="{67C01625-9C0A-46AF-B72B-A9772D6EB8B7}"/>
              </a:ext>
            </a:extLst>
          </p:cNvPr>
          <p:cNvSpPr/>
          <p:nvPr/>
        </p:nvSpPr>
        <p:spPr bwMode="gray">
          <a:xfrm>
            <a:off x="4308255" y="2478768"/>
            <a:ext cx="1285914" cy="752962"/>
          </a:xfrm>
          <a:prstGeom prst="wedgeRectCallout">
            <a:avLst>
              <a:gd name="adj1" fmla="val -34438"/>
              <a:gd name="adj2" fmla="val 74012"/>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200" dirty="0">
                <a:solidFill>
                  <a:schemeClr val="tx1"/>
                </a:solidFill>
                <a:latin typeface="Huawei Sans" panose="020C0503030203020204" pitchFamily="34" charset="0"/>
                <a:ea typeface="方正兰亭黑简体" panose="02000000000000000000" pitchFamily="2" charset="-122"/>
              </a:rPr>
              <a:t>Initially, each multicast router considers itself as a </a:t>
            </a:r>
            <a:r>
              <a:rPr lang="en-US" sz="1200" dirty="0" err="1">
                <a:solidFill>
                  <a:schemeClr val="tx1"/>
                </a:solidFill>
                <a:latin typeface="Huawei Sans" panose="020C0503030203020204" pitchFamily="34" charset="0"/>
                <a:ea typeface="方正兰亭黑简体" panose="02000000000000000000" pitchFamily="2" charset="-122"/>
              </a:rPr>
              <a:t>querier</a:t>
            </a:r>
            <a:r>
              <a:rPr lang="en-US" sz="1200" dirty="0">
                <a:solidFill>
                  <a:schemeClr val="tx1"/>
                </a:solidFill>
                <a:latin typeface="Huawei Sans" panose="020C0503030203020204" pitchFamily="34" charset="0"/>
                <a:ea typeface="方正兰亭黑简体" panose="02000000000000000000" pitchFamily="2" charset="-122"/>
              </a:rPr>
              <a:t>.</a:t>
            </a:r>
          </a:p>
        </p:txBody>
      </p:sp>
      <p:sp>
        <p:nvSpPr>
          <p:cNvPr id="46" name="Rectangular Callout 75">
            <a:extLst>
              <a:ext uri="{FF2B5EF4-FFF2-40B4-BE49-F238E27FC236}">
                <a16:creationId xmlns:a16="http://schemas.microsoft.com/office/drawing/2014/main" id="{D28FC374-FC62-4CD2-A38D-7E65ECD622D0}"/>
              </a:ext>
            </a:extLst>
          </p:cNvPr>
          <p:cNvSpPr/>
          <p:nvPr/>
        </p:nvSpPr>
        <p:spPr bwMode="gray">
          <a:xfrm>
            <a:off x="3781711" y="4306295"/>
            <a:ext cx="1285914" cy="617776"/>
          </a:xfrm>
          <a:prstGeom prst="wedgeRectCallout">
            <a:avLst>
              <a:gd name="adj1" fmla="val -28490"/>
              <a:gd name="adj2" fmla="val -73757"/>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200" dirty="0">
                <a:solidFill>
                  <a:schemeClr val="tx1"/>
                </a:solidFill>
                <a:latin typeface="Huawei Sans" panose="020C0503030203020204" pitchFamily="34" charset="0"/>
                <a:ea typeface="方正兰亭黑简体" panose="02000000000000000000" pitchFamily="2" charset="-122"/>
              </a:rPr>
              <a:t>Exchange IGMP General Query messages.</a:t>
            </a:r>
          </a:p>
        </p:txBody>
      </p:sp>
      <p:sp>
        <p:nvSpPr>
          <p:cNvPr id="47" name="Arrow: Right 46">
            <a:extLst>
              <a:ext uri="{FF2B5EF4-FFF2-40B4-BE49-F238E27FC236}">
                <a16:creationId xmlns:a16="http://schemas.microsoft.com/office/drawing/2014/main" id="{FCF22AA3-2EAF-4A03-BD0B-B2E98AFE2569}"/>
              </a:ext>
            </a:extLst>
          </p:cNvPr>
          <p:cNvSpPr/>
          <p:nvPr/>
        </p:nvSpPr>
        <p:spPr bwMode="gray">
          <a:xfrm>
            <a:off x="5239941" y="3938667"/>
            <a:ext cx="1457723" cy="632370"/>
          </a:xfrm>
          <a:prstGeom prst="rightArrow">
            <a:avLst/>
          </a:prstGeom>
          <a:solidFill>
            <a:srgbClr val="F4FBFE"/>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100" dirty="0" err="1">
                <a:solidFill>
                  <a:schemeClr val="tx1"/>
                </a:solidFill>
                <a:latin typeface="Huawei Sans" panose="020C0503030203020204" pitchFamily="34" charset="0"/>
              </a:rPr>
              <a:t>Querier</a:t>
            </a:r>
            <a:r>
              <a:rPr lang="en-US" sz="1100" dirty="0">
                <a:solidFill>
                  <a:schemeClr val="tx1"/>
                </a:solidFill>
                <a:latin typeface="Huawei Sans" panose="020C0503030203020204" pitchFamily="34" charset="0"/>
              </a:rPr>
              <a:t> election</a:t>
            </a:r>
          </a:p>
        </p:txBody>
      </p:sp>
      <p:sp>
        <p:nvSpPr>
          <p:cNvPr id="48" name="Freeform 159">
            <a:extLst>
              <a:ext uri="{FF2B5EF4-FFF2-40B4-BE49-F238E27FC236}">
                <a16:creationId xmlns:a16="http://schemas.microsoft.com/office/drawing/2014/main" id="{F2C850D1-212A-4662-9143-711038491331}"/>
              </a:ext>
            </a:extLst>
          </p:cNvPr>
          <p:cNvSpPr/>
          <p:nvPr/>
        </p:nvSpPr>
        <p:spPr bwMode="gray">
          <a:xfrm flipH="1">
            <a:off x="8188961" y="2670880"/>
            <a:ext cx="1801667" cy="94178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a:solidFill>
                  <a:schemeClr val="tx1"/>
                </a:solidFill>
                <a:latin typeface="Huawei Sans" panose="020C0503030203020204" pitchFamily="34" charset="0"/>
              </a:rPr>
              <a:t>Multicast network</a:t>
            </a:r>
          </a:p>
        </p:txBody>
      </p:sp>
      <p:pic>
        <p:nvPicPr>
          <p:cNvPr id="49" name="图片 20" descr="接入交换机.png">
            <a:extLst>
              <a:ext uri="{FF2B5EF4-FFF2-40B4-BE49-F238E27FC236}">
                <a16:creationId xmlns:a16="http://schemas.microsoft.com/office/drawing/2014/main" id="{D8E3994C-32D2-4692-9911-D6AF0B51D23B}"/>
              </a:ext>
            </a:extLst>
          </p:cNvPr>
          <p:cNvPicPr>
            <a:picLocks noChangeAspect="1"/>
          </p:cNvPicPr>
          <p:nvPr/>
        </p:nvPicPr>
        <p:blipFill>
          <a:blip r:embed="rId3" cstate="print"/>
          <a:stretch>
            <a:fillRect/>
          </a:stretch>
        </p:blipFill>
        <p:spPr bwMode="gray">
          <a:xfrm>
            <a:off x="8785341" y="4301468"/>
            <a:ext cx="540000" cy="441818"/>
          </a:xfrm>
          <a:prstGeom prst="rect">
            <a:avLst/>
          </a:prstGeom>
        </p:spPr>
      </p:pic>
      <p:pic>
        <p:nvPicPr>
          <p:cNvPr id="50" name="Picture 2" descr="G:\做的项目\公共\扁平图标切换\更新2015_01_21\oss扁平图标库2015_01_21更新-04.png">
            <a:extLst>
              <a:ext uri="{FF2B5EF4-FFF2-40B4-BE49-F238E27FC236}">
                <a16:creationId xmlns:a16="http://schemas.microsoft.com/office/drawing/2014/main" id="{8AE2EE79-3BE1-48FE-ADE4-7CA1CD08C9B2}"/>
              </a:ext>
            </a:extLst>
          </p:cNvPr>
          <p:cNvPicPr>
            <a:picLocks noChangeArrowheads="1"/>
          </p:cNvPicPr>
          <p:nvPr/>
        </p:nvPicPr>
        <p:blipFill>
          <a:blip r:embed="rId4" cstate="print"/>
          <a:stretch>
            <a:fillRect/>
          </a:stretch>
        </p:blipFill>
        <p:spPr bwMode="gray">
          <a:xfrm>
            <a:off x="7787433" y="3269840"/>
            <a:ext cx="528117" cy="399259"/>
          </a:xfrm>
          <a:prstGeom prst="rect">
            <a:avLst/>
          </a:prstGeom>
          <a:noFill/>
        </p:spPr>
      </p:pic>
      <p:pic>
        <p:nvPicPr>
          <p:cNvPr id="51" name="图片 38" descr="PC.png">
            <a:extLst>
              <a:ext uri="{FF2B5EF4-FFF2-40B4-BE49-F238E27FC236}">
                <a16:creationId xmlns:a16="http://schemas.microsoft.com/office/drawing/2014/main" id="{A14A8763-1A25-4218-801C-F4F454D58783}"/>
              </a:ext>
            </a:extLst>
          </p:cNvPr>
          <p:cNvPicPr>
            <a:picLocks noChangeAspect="1"/>
          </p:cNvPicPr>
          <p:nvPr/>
        </p:nvPicPr>
        <p:blipFill>
          <a:blip r:embed="rId5" cstate="print"/>
          <a:stretch>
            <a:fillRect/>
          </a:stretch>
        </p:blipFill>
        <p:spPr bwMode="gray">
          <a:xfrm>
            <a:off x="8785341" y="5300101"/>
            <a:ext cx="540000" cy="382353"/>
          </a:xfrm>
          <a:prstGeom prst="rect">
            <a:avLst/>
          </a:prstGeom>
        </p:spPr>
      </p:pic>
      <p:sp>
        <p:nvSpPr>
          <p:cNvPr id="52" name="TextBox 51">
            <a:extLst>
              <a:ext uri="{FF2B5EF4-FFF2-40B4-BE49-F238E27FC236}">
                <a16:creationId xmlns:a16="http://schemas.microsoft.com/office/drawing/2014/main" id="{40B0AB85-9B84-48EE-AB3B-C5611FEFA2B7}"/>
              </a:ext>
            </a:extLst>
          </p:cNvPr>
          <p:cNvSpPr txBox="1"/>
          <p:nvPr/>
        </p:nvSpPr>
        <p:spPr bwMode="gray">
          <a:xfrm>
            <a:off x="8432980" y="5680480"/>
            <a:ext cx="1257641" cy="276999"/>
          </a:xfrm>
          <a:prstGeom prst="rect">
            <a:avLst/>
          </a:prstGeom>
          <a:noFill/>
        </p:spPr>
        <p:txBody>
          <a:bodyPr wrap="square" rtlCol="0">
            <a:noAutofit/>
          </a:bodyPr>
          <a:lstStyle/>
          <a:p>
            <a:pPr algn="ctr" fontAlgn="ctr"/>
            <a:r>
              <a:rPr lang="en-US" sz="1200">
                <a:latin typeface="Huawei Sans" panose="020C0503030203020204" pitchFamily="34" charset="0"/>
              </a:rPr>
              <a:t>Multicast group member</a:t>
            </a:r>
          </a:p>
        </p:txBody>
      </p:sp>
      <p:pic>
        <p:nvPicPr>
          <p:cNvPr id="53" name="Picture 2" descr="G:\做的项目\公共\扁平图标切换\更新2015_01_21\oss扁平图标库2015_01_21更新-04.png">
            <a:extLst>
              <a:ext uri="{FF2B5EF4-FFF2-40B4-BE49-F238E27FC236}">
                <a16:creationId xmlns:a16="http://schemas.microsoft.com/office/drawing/2014/main" id="{D350BE72-AA52-4084-BDB4-93F5B072FCAC}"/>
              </a:ext>
            </a:extLst>
          </p:cNvPr>
          <p:cNvPicPr>
            <a:picLocks noChangeArrowheads="1"/>
          </p:cNvPicPr>
          <p:nvPr/>
        </p:nvPicPr>
        <p:blipFill>
          <a:blip r:embed="rId4" cstate="print"/>
          <a:stretch>
            <a:fillRect/>
          </a:stretch>
        </p:blipFill>
        <p:spPr bwMode="gray">
          <a:xfrm>
            <a:off x="9830660" y="3269840"/>
            <a:ext cx="528117" cy="399259"/>
          </a:xfrm>
          <a:prstGeom prst="rect">
            <a:avLst/>
          </a:prstGeom>
          <a:noFill/>
        </p:spPr>
      </p:pic>
      <p:cxnSp>
        <p:nvCxnSpPr>
          <p:cNvPr id="54" name="Connector: Elbow 53">
            <a:extLst>
              <a:ext uri="{FF2B5EF4-FFF2-40B4-BE49-F238E27FC236}">
                <a16:creationId xmlns:a16="http://schemas.microsoft.com/office/drawing/2014/main" id="{B878BD81-1169-4FF2-8D13-FC60AEE5C225}"/>
              </a:ext>
            </a:extLst>
          </p:cNvPr>
          <p:cNvCxnSpPr>
            <a:cxnSpLocks/>
            <a:stCxn id="50" idx="2"/>
            <a:endCxn id="49" idx="0"/>
          </p:cNvCxnSpPr>
          <p:nvPr/>
        </p:nvCxnSpPr>
        <p:spPr bwMode="gray">
          <a:xfrm rot="16200000" flipH="1">
            <a:off x="8237232" y="3483358"/>
            <a:ext cx="632369" cy="1003849"/>
          </a:xfrm>
          <a:prstGeom prst="bentConnector3">
            <a:avLst>
              <a:gd name="adj1" fmla="val 57531"/>
            </a:avLst>
          </a:prstGeom>
          <a:ln w="19050"/>
        </p:spPr>
        <p:style>
          <a:lnRef idx="1">
            <a:schemeClr val="dk1"/>
          </a:lnRef>
          <a:fillRef idx="0">
            <a:schemeClr val="dk1"/>
          </a:fillRef>
          <a:effectRef idx="0">
            <a:schemeClr val="dk1"/>
          </a:effectRef>
          <a:fontRef idx="minor">
            <a:schemeClr val="tx1"/>
          </a:fontRef>
        </p:style>
      </p:cxnSp>
      <p:cxnSp>
        <p:nvCxnSpPr>
          <p:cNvPr id="55" name="Connector: Elbow 54">
            <a:extLst>
              <a:ext uri="{FF2B5EF4-FFF2-40B4-BE49-F238E27FC236}">
                <a16:creationId xmlns:a16="http://schemas.microsoft.com/office/drawing/2014/main" id="{46D5F34B-732A-4915-A3FF-DE4E9907259F}"/>
              </a:ext>
            </a:extLst>
          </p:cNvPr>
          <p:cNvCxnSpPr>
            <a:cxnSpLocks/>
            <a:stCxn id="53" idx="2"/>
            <a:endCxn id="49" idx="0"/>
          </p:cNvCxnSpPr>
          <p:nvPr/>
        </p:nvCxnSpPr>
        <p:spPr bwMode="gray">
          <a:xfrm rot="5400000">
            <a:off x="9258846" y="3465594"/>
            <a:ext cx="632369" cy="1039378"/>
          </a:xfrm>
          <a:prstGeom prst="bentConnector3">
            <a:avLst>
              <a:gd name="adj1" fmla="val 57531"/>
            </a:avLst>
          </a:prstGeom>
          <a:ln w="19050"/>
        </p:spPr>
        <p:style>
          <a:lnRef idx="1">
            <a:schemeClr val="dk1"/>
          </a:lnRef>
          <a:fillRef idx="0">
            <a:schemeClr val="dk1"/>
          </a:fillRef>
          <a:effectRef idx="0">
            <a:schemeClr val="dk1"/>
          </a:effectRef>
          <a:fontRef idx="minor">
            <a:schemeClr val="tx1"/>
          </a:fontRef>
        </p:style>
      </p:cxnSp>
      <p:cxnSp>
        <p:nvCxnSpPr>
          <p:cNvPr id="56" name="Straight Arrow Connector 55">
            <a:extLst>
              <a:ext uri="{FF2B5EF4-FFF2-40B4-BE49-F238E27FC236}">
                <a16:creationId xmlns:a16="http://schemas.microsoft.com/office/drawing/2014/main" id="{3525BCF1-07E9-47E5-87E9-641550EA9B91}"/>
              </a:ext>
            </a:extLst>
          </p:cNvPr>
          <p:cNvCxnSpPr>
            <a:cxnSpLocks/>
          </p:cNvCxnSpPr>
          <p:nvPr/>
        </p:nvCxnSpPr>
        <p:spPr bwMode="gray">
          <a:xfrm>
            <a:off x="7961499" y="3761277"/>
            <a:ext cx="0" cy="262478"/>
          </a:xfrm>
          <a:prstGeom prst="straightConnector1">
            <a:avLst/>
          </a:prstGeom>
          <a:ln w="19050">
            <a:solidFill>
              <a:srgbClr val="EC7061"/>
            </a:solidFill>
            <a:tailEnd type="triangle"/>
          </a:ln>
        </p:spPr>
        <p:style>
          <a:lnRef idx="1">
            <a:schemeClr val="accent1"/>
          </a:lnRef>
          <a:fillRef idx="0">
            <a:schemeClr val="accent1"/>
          </a:fillRef>
          <a:effectRef idx="0">
            <a:schemeClr val="accent1"/>
          </a:effectRef>
          <a:fontRef idx="minor">
            <a:schemeClr val="tx1"/>
          </a:fontRef>
        </p:style>
      </p:cxnSp>
      <p:sp>
        <p:nvSpPr>
          <p:cNvPr id="57" name="TextBox 120">
            <a:extLst>
              <a:ext uri="{FF2B5EF4-FFF2-40B4-BE49-F238E27FC236}">
                <a16:creationId xmlns:a16="http://schemas.microsoft.com/office/drawing/2014/main" id="{05B86045-BD88-4135-AB33-F623897E4BC8}"/>
              </a:ext>
            </a:extLst>
          </p:cNvPr>
          <p:cNvSpPr txBox="1"/>
          <p:nvPr/>
        </p:nvSpPr>
        <p:spPr bwMode="gray">
          <a:xfrm flipH="1">
            <a:off x="6616768" y="3736040"/>
            <a:ext cx="1285914" cy="287715"/>
          </a:xfrm>
          <a:prstGeom prst="roundRect">
            <a:avLst>
              <a:gd name="adj" fmla="val 6721"/>
            </a:avLst>
          </a:prstGeom>
          <a:solidFill>
            <a:srgbClr val="EC7061"/>
          </a:solidFill>
          <a:ln w="12700">
            <a:solidFill>
              <a:srgbClr val="EC7061"/>
            </a:solidFill>
          </a:ln>
        </p:spPr>
        <p:txBody>
          <a:bodyPr wrap="square" rtlCol="0" anchor="ctr">
            <a:noAutofit/>
          </a:bodyPr>
          <a:lstStyle/>
          <a:p>
            <a:pPr algn="ctr" fontAlgn="ctr"/>
            <a:r>
              <a:rPr 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General Query</a:t>
            </a:r>
          </a:p>
        </p:txBody>
      </p:sp>
      <p:cxnSp>
        <p:nvCxnSpPr>
          <p:cNvPr id="60" name="Straight Arrow Connector 59">
            <a:extLst>
              <a:ext uri="{FF2B5EF4-FFF2-40B4-BE49-F238E27FC236}">
                <a16:creationId xmlns:a16="http://schemas.microsoft.com/office/drawing/2014/main" id="{12C65802-3DD1-4D0E-9BE1-C89A27EFDD20}"/>
              </a:ext>
            </a:extLst>
          </p:cNvPr>
          <p:cNvCxnSpPr>
            <a:cxnSpLocks/>
          </p:cNvCxnSpPr>
          <p:nvPr/>
        </p:nvCxnSpPr>
        <p:spPr bwMode="gray">
          <a:xfrm>
            <a:off x="8966868" y="4784991"/>
            <a:ext cx="0" cy="445053"/>
          </a:xfrm>
          <a:prstGeom prst="straightConnector1">
            <a:avLst/>
          </a:prstGeom>
          <a:ln w="19050">
            <a:solidFill>
              <a:srgbClr val="EC7061"/>
            </a:solidFill>
            <a:tailEnd type="triangle"/>
          </a:ln>
        </p:spPr>
        <p:style>
          <a:lnRef idx="1">
            <a:schemeClr val="accent1"/>
          </a:lnRef>
          <a:fillRef idx="0">
            <a:schemeClr val="accent1"/>
          </a:fillRef>
          <a:effectRef idx="0">
            <a:schemeClr val="accent1"/>
          </a:effectRef>
          <a:fontRef idx="minor">
            <a:schemeClr val="tx1"/>
          </a:fontRef>
        </p:style>
      </p:cxnSp>
      <p:cxnSp>
        <p:nvCxnSpPr>
          <p:cNvPr id="61" name="Straight Arrow Connector 60">
            <a:extLst>
              <a:ext uri="{FF2B5EF4-FFF2-40B4-BE49-F238E27FC236}">
                <a16:creationId xmlns:a16="http://schemas.microsoft.com/office/drawing/2014/main" id="{B3AD8C79-405B-4298-B8F3-BB37E48BB0E4}"/>
              </a:ext>
            </a:extLst>
          </p:cNvPr>
          <p:cNvCxnSpPr>
            <a:cxnSpLocks/>
          </p:cNvCxnSpPr>
          <p:nvPr/>
        </p:nvCxnSpPr>
        <p:spPr bwMode="gray">
          <a:xfrm>
            <a:off x="8070619" y="4090697"/>
            <a:ext cx="935176" cy="0"/>
          </a:xfrm>
          <a:prstGeom prst="straightConnector1">
            <a:avLst/>
          </a:prstGeom>
          <a:ln w="19050">
            <a:solidFill>
              <a:srgbClr val="EC7061"/>
            </a:solidFill>
            <a:tailEnd type="triangle"/>
          </a:ln>
        </p:spPr>
        <p:style>
          <a:lnRef idx="1">
            <a:schemeClr val="accent1"/>
          </a:lnRef>
          <a:fillRef idx="0">
            <a:schemeClr val="accent1"/>
          </a:fillRef>
          <a:effectRef idx="0">
            <a:schemeClr val="accent1"/>
          </a:effectRef>
          <a:fontRef idx="minor">
            <a:schemeClr val="tx1"/>
          </a:fontRef>
        </p:style>
      </p:cxnSp>
      <p:cxnSp>
        <p:nvCxnSpPr>
          <p:cNvPr id="62" name="Straight Arrow Connector 61">
            <a:extLst>
              <a:ext uri="{FF2B5EF4-FFF2-40B4-BE49-F238E27FC236}">
                <a16:creationId xmlns:a16="http://schemas.microsoft.com/office/drawing/2014/main" id="{9417EEBE-9891-4CAC-A476-A235DE32F4AD}"/>
              </a:ext>
            </a:extLst>
          </p:cNvPr>
          <p:cNvCxnSpPr>
            <a:cxnSpLocks/>
            <a:stCxn id="49" idx="2"/>
            <a:endCxn id="51" idx="0"/>
          </p:cNvCxnSpPr>
          <p:nvPr/>
        </p:nvCxnSpPr>
        <p:spPr bwMode="gray">
          <a:xfrm>
            <a:off x="9055341" y="4743286"/>
            <a:ext cx="0" cy="556815"/>
          </a:xfrm>
          <a:prstGeom prst="straightConnector1">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7" name="Straight Arrow Connector 66">
            <a:extLst>
              <a:ext uri="{FF2B5EF4-FFF2-40B4-BE49-F238E27FC236}">
                <a16:creationId xmlns:a16="http://schemas.microsoft.com/office/drawing/2014/main" id="{D67F3C6B-653D-4364-B29D-C119211FC1E0}"/>
              </a:ext>
            </a:extLst>
          </p:cNvPr>
          <p:cNvCxnSpPr>
            <a:cxnSpLocks/>
          </p:cNvCxnSpPr>
          <p:nvPr/>
        </p:nvCxnSpPr>
        <p:spPr bwMode="gray">
          <a:xfrm>
            <a:off x="9105194" y="4090697"/>
            <a:ext cx="935176" cy="0"/>
          </a:xfrm>
          <a:prstGeom prst="straightConnector1">
            <a:avLst/>
          </a:prstGeom>
          <a:ln w="19050">
            <a:solidFill>
              <a:srgbClr val="EC7061"/>
            </a:solidFill>
            <a:tailEnd type="triangle"/>
          </a:ln>
        </p:spPr>
        <p:style>
          <a:lnRef idx="1">
            <a:schemeClr val="accent1"/>
          </a:lnRef>
          <a:fillRef idx="0">
            <a:schemeClr val="accent1"/>
          </a:fillRef>
          <a:effectRef idx="0">
            <a:schemeClr val="accent1"/>
          </a:effectRef>
          <a:fontRef idx="minor">
            <a:schemeClr val="tx1"/>
          </a:fontRef>
        </p:style>
      </p:cxnSp>
      <p:cxnSp>
        <p:nvCxnSpPr>
          <p:cNvPr id="68" name="Straight Arrow Connector 67">
            <a:extLst>
              <a:ext uri="{FF2B5EF4-FFF2-40B4-BE49-F238E27FC236}">
                <a16:creationId xmlns:a16="http://schemas.microsoft.com/office/drawing/2014/main" id="{308838D7-8AEA-4118-9DEF-3E3B91C4EEE7}"/>
              </a:ext>
            </a:extLst>
          </p:cNvPr>
          <p:cNvCxnSpPr>
            <a:cxnSpLocks/>
          </p:cNvCxnSpPr>
          <p:nvPr/>
        </p:nvCxnSpPr>
        <p:spPr bwMode="gray">
          <a:xfrm flipV="1">
            <a:off x="10175997" y="3752257"/>
            <a:ext cx="0" cy="262478"/>
          </a:xfrm>
          <a:prstGeom prst="straightConnector1">
            <a:avLst/>
          </a:prstGeom>
          <a:ln w="19050">
            <a:solidFill>
              <a:srgbClr val="EC7061"/>
            </a:solidFill>
            <a:tailEnd type="triangle"/>
          </a:ln>
        </p:spPr>
        <p:style>
          <a:lnRef idx="1">
            <a:schemeClr val="accent1"/>
          </a:lnRef>
          <a:fillRef idx="0">
            <a:schemeClr val="accent1"/>
          </a:fillRef>
          <a:effectRef idx="0">
            <a:schemeClr val="accent1"/>
          </a:effectRef>
          <a:fontRef idx="minor">
            <a:schemeClr val="tx1"/>
          </a:fontRef>
        </p:style>
      </p:cxnSp>
      <p:sp>
        <p:nvSpPr>
          <p:cNvPr id="69" name="Rectangular Callout 75">
            <a:extLst>
              <a:ext uri="{FF2B5EF4-FFF2-40B4-BE49-F238E27FC236}">
                <a16:creationId xmlns:a16="http://schemas.microsoft.com/office/drawing/2014/main" id="{5667D5D8-EEDF-44DB-A456-CFF2EF7303B0}"/>
              </a:ext>
            </a:extLst>
          </p:cNvPr>
          <p:cNvSpPr/>
          <p:nvPr/>
        </p:nvSpPr>
        <p:spPr bwMode="gray">
          <a:xfrm>
            <a:off x="6228144" y="2347885"/>
            <a:ext cx="1725509" cy="824922"/>
          </a:xfrm>
          <a:prstGeom prst="wedgeRectCallout">
            <a:avLst>
              <a:gd name="adj1" fmla="val 21906"/>
              <a:gd name="adj2" fmla="val 76503"/>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200" dirty="0">
                <a:solidFill>
                  <a:schemeClr val="tx1"/>
                </a:solidFill>
                <a:latin typeface="Huawei Sans" panose="020C0503030203020204" pitchFamily="34" charset="0"/>
                <a:ea typeface="方正兰亭黑简体" panose="02000000000000000000" pitchFamily="2" charset="-122"/>
              </a:rPr>
              <a:t>The multicast router with the </a:t>
            </a:r>
            <a:r>
              <a:rPr lang="en-US" sz="1200" b="1" dirty="0">
                <a:solidFill>
                  <a:srgbClr val="EC7061"/>
                </a:solidFill>
                <a:latin typeface="Huawei Sans" panose="020C0503030203020204" pitchFamily="34" charset="0"/>
                <a:ea typeface="方正兰亭黑简体" panose="02000000000000000000" pitchFamily="2" charset="-122"/>
              </a:rPr>
              <a:t>lowest interface IP address</a:t>
            </a:r>
            <a:r>
              <a:rPr lang="en-US" sz="1200" dirty="0">
                <a:latin typeface="Huawei Sans" panose="020C0503030203020204" pitchFamily="34" charset="0"/>
                <a:ea typeface="方正兰亭黑简体" panose="02000000000000000000" pitchFamily="2" charset="-122"/>
              </a:rPr>
              <a:t> is </a:t>
            </a:r>
            <a:r>
              <a:rPr lang="en-US" sz="1200" b="1" dirty="0">
                <a:solidFill>
                  <a:srgbClr val="EC7061"/>
                </a:solidFill>
                <a:latin typeface="Huawei Sans" panose="020C0503030203020204" pitchFamily="34" charset="0"/>
                <a:ea typeface="方正兰亭黑简体" panose="02000000000000000000" pitchFamily="2" charset="-122"/>
              </a:rPr>
              <a:t>elected as the </a:t>
            </a:r>
            <a:r>
              <a:rPr lang="en-US" sz="1200" b="1" dirty="0" err="1">
                <a:solidFill>
                  <a:srgbClr val="EC7061"/>
                </a:solidFill>
                <a:latin typeface="Huawei Sans" panose="020C0503030203020204" pitchFamily="34" charset="0"/>
                <a:ea typeface="方正兰亭黑简体" panose="02000000000000000000" pitchFamily="2" charset="-122"/>
              </a:rPr>
              <a:t>querier</a:t>
            </a:r>
            <a:r>
              <a:rPr lang="en-US" sz="1050" dirty="0">
                <a:latin typeface="Huawei Sans" panose="020C0503030203020204" pitchFamily="34" charset="0"/>
                <a:ea typeface="方正兰亭黑简体" panose="02000000000000000000" pitchFamily="2" charset="-122"/>
              </a:rPr>
              <a:t>.</a:t>
            </a:r>
          </a:p>
        </p:txBody>
      </p:sp>
      <p:sp>
        <p:nvSpPr>
          <p:cNvPr id="72" name="Oval 41">
            <a:extLst>
              <a:ext uri="{FF2B5EF4-FFF2-40B4-BE49-F238E27FC236}">
                <a16:creationId xmlns:a16="http://schemas.microsoft.com/office/drawing/2014/main" id="{C65E06BB-50F2-47BE-9224-724986B7C60B}"/>
              </a:ext>
            </a:extLst>
          </p:cNvPr>
          <p:cNvSpPr>
            <a:spLocks noChangeAspect="1"/>
          </p:cNvSpPr>
          <p:nvPr/>
        </p:nvSpPr>
        <p:spPr bwMode="gray">
          <a:xfrm>
            <a:off x="7967684" y="3578733"/>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ndParaRPr>
          </a:p>
        </p:txBody>
      </p:sp>
      <p:sp>
        <p:nvSpPr>
          <p:cNvPr id="73" name="TextBox 72">
            <a:extLst>
              <a:ext uri="{FF2B5EF4-FFF2-40B4-BE49-F238E27FC236}">
                <a16:creationId xmlns:a16="http://schemas.microsoft.com/office/drawing/2014/main" id="{1CC3B22A-732B-4AF9-A361-E08745469B73}"/>
              </a:ext>
            </a:extLst>
          </p:cNvPr>
          <p:cNvSpPr txBox="1"/>
          <p:nvPr/>
        </p:nvSpPr>
        <p:spPr bwMode="gray">
          <a:xfrm>
            <a:off x="6668585" y="3327824"/>
            <a:ext cx="1143310" cy="276999"/>
          </a:xfrm>
          <a:prstGeom prst="rect">
            <a:avLst/>
          </a:prstGeom>
          <a:noFill/>
        </p:spPr>
        <p:txBody>
          <a:bodyPr wrap="square" rtlCol="0">
            <a:noAutofit/>
          </a:bodyPr>
          <a:lstStyle/>
          <a:p>
            <a:pPr algn="ctr" fontAlgn="ctr"/>
            <a:r>
              <a:rPr lang="en-US" sz="1200" dirty="0">
                <a:latin typeface="Huawei Sans" panose="020C0503030203020204" pitchFamily="34" charset="0"/>
              </a:rPr>
              <a:t>IGMP </a:t>
            </a:r>
            <a:r>
              <a:rPr lang="en-US" sz="1200" dirty="0" err="1">
                <a:latin typeface="Huawei Sans" panose="020C0503030203020204" pitchFamily="34" charset="0"/>
              </a:rPr>
              <a:t>querier</a:t>
            </a:r>
            <a:endParaRPr lang="en-US" sz="1200" dirty="0">
              <a:latin typeface="Huawei Sans" panose="020C0503030203020204" pitchFamily="34" charset="0"/>
            </a:endParaRPr>
          </a:p>
        </p:txBody>
      </p:sp>
      <p:sp>
        <p:nvSpPr>
          <p:cNvPr id="74" name="Rectangular Callout 75">
            <a:extLst>
              <a:ext uri="{FF2B5EF4-FFF2-40B4-BE49-F238E27FC236}">
                <a16:creationId xmlns:a16="http://schemas.microsoft.com/office/drawing/2014/main" id="{51A542A0-5E14-4264-B6F2-0F085281A402}"/>
              </a:ext>
            </a:extLst>
          </p:cNvPr>
          <p:cNvSpPr/>
          <p:nvPr/>
        </p:nvSpPr>
        <p:spPr bwMode="gray">
          <a:xfrm>
            <a:off x="8196634" y="3372100"/>
            <a:ext cx="757545" cy="566566"/>
          </a:xfrm>
          <a:prstGeom prst="wedgeRectCallout">
            <a:avLst>
              <a:gd name="adj1" fmla="val -60954"/>
              <a:gd name="adj2" fmla="val 10832"/>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200" dirty="0">
                <a:solidFill>
                  <a:schemeClr val="tx1"/>
                </a:solidFill>
                <a:latin typeface="Huawei Sans" panose="020C0503030203020204" pitchFamily="34" charset="0"/>
                <a:ea typeface="方正兰亭黑简体" panose="02000000000000000000" pitchFamily="2" charset="-122"/>
              </a:rPr>
              <a:t>Lowest interface IP address</a:t>
            </a:r>
          </a:p>
        </p:txBody>
      </p:sp>
      <p:sp>
        <p:nvSpPr>
          <p:cNvPr id="75" name="Oval 41">
            <a:extLst>
              <a:ext uri="{FF2B5EF4-FFF2-40B4-BE49-F238E27FC236}">
                <a16:creationId xmlns:a16="http://schemas.microsoft.com/office/drawing/2014/main" id="{F32682E2-9B52-4084-8532-C675FE5BB946}"/>
              </a:ext>
            </a:extLst>
          </p:cNvPr>
          <p:cNvSpPr>
            <a:spLocks noChangeAspect="1"/>
          </p:cNvSpPr>
          <p:nvPr/>
        </p:nvSpPr>
        <p:spPr bwMode="gray">
          <a:xfrm>
            <a:off x="10006956" y="3587310"/>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ndParaRPr>
          </a:p>
        </p:txBody>
      </p:sp>
      <p:sp>
        <p:nvSpPr>
          <p:cNvPr id="76" name="Rectangular Callout 75">
            <a:extLst>
              <a:ext uri="{FF2B5EF4-FFF2-40B4-BE49-F238E27FC236}">
                <a16:creationId xmlns:a16="http://schemas.microsoft.com/office/drawing/2014/main" id="{FA6668B5-8E05-45E8-A3C6-74F4856B8912}"/>
              </a:ext>
            </a:extLst>
          </p:cNvPr>
          <p:cNvSpPr/>
          <p:nvPr/>
        </p:nvSpPr>
        <p:spPr bwMode="gray">
          <a:xfrm>
            <a:off x="9035456" y="3381835"/>
            <a:ext cx="836897" cy="556831"/>
          </a:xfrm>
          <a:prstGeom prst="wedgeRectCallout">
            <a:avLst>
              <a:gd name="adj1" fmla="val 70576"/>
              <a:gd name="adj2" fmla="val 8336"/>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200" dirty="0">
                <a:solidFill>
                  <a:schemeClr val="tx1"/>
                </a:solidFill>
                <a:latin typeface="Huawei Sans" panose="020C0503030203020204" pitchFamily="34" charset="0"/>
                <a:ea typeface="方正兰亭黑简体" panose="02000000000000000000" pitchFamily="2" charset="-122"/>
              </a:rPr>
              <a:t>High interface IP address</a:t>
            </a:r>
          </a:p>
        </p:txBody>
      </p:sp>
      <p:sp>
        <p:nvSpPr>
          <p:cNvPr id="77" name="椭圆 50">
            <a:extLst>
              <a:ext uri="{FF2B5EF4-FFF2-40B4-BE49-F238E27FC236}">
                <a16:creationId xmlns:a16="http://schemas.microsoft.com/office/drawing/2014/main" id="{73E64765-FB58-48C4-95C3-C5BD8C48E827}"/>
              </a:ext>
            </a:extLst>
          </p:cNvPr>
          <p:cNvSpPr/>
          <p:nvPr/>
        </p:nvSpPr>
        <p:spPr bwMode="gray">
          <a:xfrm>
            <a:off x="3684641" y="4817809"/>
            <a:ext cx="180000" cy="180000"/>
          </a:xfrm>
          <a:prstGeom prst="ellipse">
            <a:avLst/>
          </a:prstGeom>
          <a:solidFill>
            <a:srgbClr val="FFC00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algn="ctr" fontAlgn="ctr"/>
            <a:r>
              <a:rPr lang="en-US" sz="11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78" name="椭圆 50">
            <a:extLst>
              <a:ext uri="{FF2B5EF4-FFF2-40B4-BE49-F238E27FC236}">
                <a16:creationId xmlns:a16="http://schemas.microsoft.com/office/drawing/2014/main" id="{2FB0865B-3E72-4A97-BD6F-BEC8D100C39C}"/>
              </a:ext>
            </a:extLst>
          </p:cNvPr>
          <p:cNvSpPr/>
          <p:nvPr/>
        </p:nvSpPr>
        <p:spPr bwMode="gray">
          <a:xfrm>
            <a:off x="867706" y="2410586"/>
            <a:ext cx="180000" cy="180000"/>
          </a:xfrm>
          <a:prstGeom prst="ellipse">
            <a:avLst/>
          </a:prstGeom>
          <a:solidFill>
            <a:srgbClr val="FFC00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algn="ctr" fontAlgn="ctr"/>
            <a:r>
              <a:rPr lang="en-US" sz="11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1</a:t>
            </a:r>
          </a:p>
        </p:txBody>
      </p:sp>
      <p:sp>
        <p:nvSpPr>
          <p:cNvPr id="79" name="椭圆 50">
            <a:extLst>
              <a:ext uri="{FF2B5EF4-FFF2-40B4-BE49-F238E27FC236}">
                <a16:creationId xmlns:a16="http://schemas.microsoft.com/office/drawing/2014/main" id="{C00D4464-8962-4757-BCFE-9622BB685883}"/>
              </a:ext>
            </a:extLst>
          </p:cNvPr>
          <p:cNvSpPr/>
          <p:nvPr/>
        </p:nvSpPr>
        <p:spPr bwMode="gray">
          <a:xfrm>
            <a:off x="4225713" y="2374684"/>
            <a:ext cx="180000" cy="180000"/>
          </a:xfrm>
          <a:prstGeom prst="ellipse">
            <a:avLst/>
          </a:prstGeom>
          <a:solidFill>
            <a:srgbClr val="FFC00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algn="ctr" fontAlgn="ctr"/>
            <a:r>
              <a:rPr lang="en-US" sz="110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1</a:t>
            </a:r>
          </a:p>
        </p:txBody>
      </p:sp>
      <p:grpSp>
        <p:nvGrpSpPr>
          <p:cNvPr id="80" name="Group 79">
            <a:extLst>
              <a:ext uri="{FF2B5EF4-FFF2-40B4-BE49-F238E27FC236}">
                <a16:creationId xmlns:a16="http://schemas.microsoft.com/office/drawing/2014/main" id="{3C455263-A593-4E2D-99D1-4CCDAC4429DF}"/>
              </a:ext>
            </a:extLst>
          </p:cNvPr>
          <p:cNvGrpSpPr/>
          <p:nvPr/>
        </p:nvGrpSpPr>
        <p:grpSpPr bwMode="gray">
          <a:xfrm>
            <a:off x="7428148" y="71577"/>
            <a:ext cx="4472949" cy="213120"/>
            <a:chOff x="7788188" y="106136"/>
            <a:chExt cx="4472949" cy="213120"/>
          </a:xfrm>
        </p:grpSpPr>
        <p:sp>
          <p:nvSpPr>
            <p:cNvPr id="81" name="五边形 24">
              <a:extLst>
                <a:ext uri="{FF2B5EF4-FFF2-40B4-BE49-F238E27FC236}">
                  <a16:creationId xmlns:a16="http://schemas.microsoft.com/office/drawing/2014/main" id="{0AFEF313-776F-47A0-B03A-16CEE1450352}"/>
                </a:ext>
              </a:extLst>
            </p:cNvPr>
            <p:cNvSpPr/>
            <p:nvPr/>
          </p:nvSpPr>
          <p:spPr bwMode="gray">
            <a:xfrm>
              <a:off x="7788188" y="106136"/>
              <a:ext cx="1526032" cy="213120"/>
            </a:xfrm>
            <a:prstGeom prst="homePlate">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spcBef>
                  <a:spcPts val="0"/>
                </a:spcBef>
              </a:pPr>
              <a:r>
                <a:rPr lang="en-US" sz="1200">
                  <a:latin typeface="Huawei Sans" panose="020C0503030203020204" pitchFamily="34" charset="0"/>
                  <a:ea typeface="方正兰亭黑简体" panose="02000000000000000000" pitchFamily="2" charset="-122"/>
                </a:rPr>
                <a:t>IGMPv1</a:t>
              </a:r>
            </a:p>
          </p:txBody>
        </p:sp>
        <p:sp>
          <p:nvSpPr>
            <p:cNvPr id="82" name="燕尾形 25">
              <a:extLst>
                <a:ext uri="{FF2B5EF4-FFF2-40B4-BE49-F238E27FC236}">
                  <a16:creationId xmlns:a16="http://schemas.microsoft.com/office/drawing/2014/main" id="{CEE79896-DECF-4CD6-9A12-042F319A1174}"/>
                </a:ext>
              </a:extLst>
            </p:cNvPr>
            <p:cNvSpPr/>
            <p:nvPr/>
          </p:nvSpPr>
          <p:spPr bwMode="gray">
            <a:xfrm>
              <a:off x="9253201" y="106136"/>
              <a:ext cx="1538223" cy="211431"/>
            </a:xfrm>
            <a:prstGeom prst="chevron">
              <a:avLst/>
            </a:prstGeom>
            <a:solidFill>
              <a:srgbClr val="00B0F0"/>
            </a:solidFill>
            <a:ln w="9525" cap="flat" cmpd="sng" algn="ctr">
              <a:solidFill>
                <a:srgbClr val="00B0F0"/>
              </a:solid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spcBef>
                  <a:spcPts val="0"/>
                </a:spcBef>
              </a:pPr>
              <a:r>
                <a:rPr lang="en-US" sz="1200" b="1">
                  <a:solidFill>
                    <a:schemeClr val="bg1"/>
                  </a:solidFill>
                  <a:latin typeface="Huawei Sans" panose="020C0503030203020204" pitchFamily="34" charset="0"/>
                  <a:ea typeface="方正兰亭黑简体" panose="02000000000000000000" pitchFamily="2" charset="-122"/>
                </a:rPr>
                <a:t>IGMPv2</a:t>
              </a:r>
            </a:p>
          </p:txBody>
        </p:sp>
        <p:sp>
          <p:nvSpPr>
            <p:cNvPr id="83" name="燕尾形 25">
              <a:extLst>
                <a:ext uri="{FF2B5EF4-FFF2-40B4-BE49-F238E27FC236}">
                  <a16:creationId xmlns:a16="http://schemas.microsoft.com/office/drawing/2014/main" id="{310B7E00-7AFB-4575-8DFE-B816CB624F56}"/>
                </a:ext>
              </a:extLst>
            </p:cNvPr>
            <p:cNvSpPr/>
            <p:nvPr/>
          </p:nvSpPr>
          <p:spPr bwMode="gray">
            <a:xfrm>
              <a:off x="10722914" y="106136"/>
              <a:ext cx="1538223" cy="211431"/>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spcBef>
                  <a:spcPts val="0"/>
                </a:spcBef>
              </a:pPr>
              <a:r>
                <a:rPr lang="en-US" sz="1200">
                  <a:latin typeface="Huawei Sans" panose="020C0503030203020204" pitchFamily="34" charset="0"/>
                  <a:ea typeface="方正兰亭黑简体" panose="02000000000000000000" pitchFamily="2" charset="-122"/>
                </a:rPr>
                <a:t>IGMPv3</a:t>
              </a:r>
            </a:p>
          </p:txBody>
        </p:sp>
      </p:grpSp>
      <p:sp>
        <p:nvSpPr>
          <p:cNvPr id="58" name="Oval 41">
            <a:extLst>
              <a:ext uri="{FF2B5EF4-FFF2-40B4-BE49-F238E27FC236}">
                <a16:creationId xmlns:a16="http://schemas.microsoft.com/office/drawing/2014/main" id="{356603D1-9E23-4260-81C1-83E15D763D9F}"/>
              </a:ext>
            </a:extLst>
          </p:cNvPr>
          <p:cNvSpPr>
            <a:spLocks noChangeAspect="1"/>
          </p:cNvSpPr>
          <p:nvPr/>
        </p:nvSpPr>
        <p:spPr bwMode="gray">
          <a:xfrm>
            <a:off x="9774735" y="6019531"/>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ndParaRPr>
          </a:p>
        </p:txBody>
      </p:sp>
      <p:sp>
        <p:nvSpPr>
          <p:cNvPr id="59" name="TextBox 58">
            <a:extLst>
              <a:ext uri="{FF2B5EF4-FFF2-40B4-BE49-F238E27FC236}">
                <a16:creationId xmlns:a16="http://schemas.microsoft.com/office/drawing/2014/main" id="{5C9BE3AD-716F-43F4-B813-B11EA981AFA1}"/>
              </a:ext>
            </a:extLst>
          </p:cNvPr>
          <p:cNvSpPr txBox="1"/>
          <p:nvPr/>
        </p:nvSpPr>
        <p:spPr bwMode="gray">
          <a:xfrm>
            <a:off x="9933997" y="5960661"/>
            <a:ext cx="1645002" cy="276999"/>
          </a:xfrm>
          <a:prstGeom prst="rect">
            <a:avLst/>
          </a:prstGeom>
          <a:noFill/>
        </p:spPr>
        <p:txBody>
          <a:bodyPr wrap="square" rtlCol="0">
            <a:noAutofit/>
          </a:bodyPr>
          <a:lstStyle/>
          <a:p>
            <a:pPr fontAlgn="ctr"/>
            <a:r>
              <a:rPr lang="en-US" sz="1050">
                <a:latin typeface="Huawei Sans" panose="020C0503030203020204" pitchFamily="34" charset="0"/>
              </a:rPr>
              <a:t>IGMP-capable interface</a:t>
            </a:r>
          </a:p>
        </p:txBody>
      </p:sp>
      <p:sp>
        <p:nvSpPr>
          <p:cNvPr id="63" name="Oval 41">
            <a:extLst>
              <a:ext uri="{FF2B5EF4-FFF2-40B4-BE49-F238E27FC236}">
                <a16:creationId xmlns:a16="http://schemas.microsoft.com/office/drawing/2014/main" id="{01B7A34A-6F12-49E0-B3E2-85641CA020B1}"/>
              </a:ext>
            </a:extLst>
          </p:cNvPr>
          <p:cNvSpPr>
            <a:spLocks noChangeAspect="1"/>
          </p:cNvSpPr>
          <p:nvPr/>
        </p:nvSpPr>
        <p:spPr bwMode="gray">
          <a:xfrm>
            <a:off x="2129002" y="3627148"/>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ndParaRPr>
          </a:p>
        </p:txBody>
      </p:sp>
      <p:sp>
        <p:nvSpPr>
          <p:cNvPr id="64" name="Oval 41">
            <a:extLst>
              <a:ext uri="{FF2B5EF4-FFF2-40B4-BE49-F238E27FC236}">
                <a16:creationId xmlns:a16="http://schemas.microsoft.com/office/drawing/2014/main" id="{55849FF4-DE4F-48D9-B2DC-E138F96E065E}"/>
              </a:ext>
            </a:extLst>
          </p:cNvPr>
          <p:cNvSpPr>
            <a:spLocks noChangeAspect="1"/>
          </p:cNvSpPr>
          <p:nvPr/>
        </p:nvSpPr>
        <p:spPr bwMode="gray">
          <a:xfrm>
            <a:off x="4187320" y="3623167"/>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ndParaRPr>
          </a:p>
        </p:txBody>
      </p:sp>
      <p:cxnSp>
        <p:nvCxnSpPr>
          <p:cNvPr id="65" name="Straight Arrow Connector 64">
            <a:extLst>
              <a:ext uri="{FF2B5EF4-FFF2-40B4-BE49-F238E27FC236}">
                <a16:creationId xmlns:a16="http://schemas.microsoft.com/office/drawing/2014/main" id="{2E4D55A3-0622-40D1-8C19-AF5E31D65AA6}"/>
              </a:ext>
            </a:extLst>
          </p:cNvPr>
          <p:cNvCxnSpPr>
            <a:cxnSpLocks/>
          </p:cNvCxnSpPr>
          <p:nvPr/>
        </p:nvCxnSpPr>
        <p:spPr bwMode="gray">
          <a:xfrm>
            <a:off x="9654540" y="5823098"/>
            <a:ext cx="326831" cy="0"/>
          </a:xfrm>
          <a:prstGeom prst="straightConnector1">
            <a:avLst/>
          </a:prstGeom>
          <a:ln w="19050">
            <a:solidFill>
              <a:srgbClr val="EC7061"/>
            </a:solidFill>
            <a:tailEnd type="triangle"/>
          </a:ln>
        </p:spPr>
        <p:style>
          <a:lnRef idx="1">
            <a:schemeClr val="accent1"/>
          </a:lnRef>
          <a:fillRef idx="0">
            <a:schemeClr val="accent1"/>
          </a:fillRef>
          <a:effectRef idx="0">
            <a:schemeClr val="accent1"/>
          </a:effectRef>
          <a:fontRef idx="minor">
            <a:schemeClr val="tx1"/>
          </a:fontRef>
        </p:style>
      </p:cxnSp>
      <p:sp>
        <p:nvSpPr>
          <p:cNvPr id="66" name="TextBox 65">
            <a:extLst>
              <a:ext uri="{FF2B5EF4-FFF2-40B4-BE49-F238E27FC236}">
                <a16:creationId xmlns:a16="http://schemas.microsoft.com/office/drawing/2014/main" id="{FBF77310-4E80-4A6A-BBE0-B4505D8CCDBF}"/>
              </a:ext>
            </a:extLst>
          </p:cNvPr>
          <p:cNvSpPr txBox="1"/>
          <p:nvPr/>
        </p:nvSpPr>
        <p:spPr bwMode="gray">
          <a:xfrm>
            <a:off x="9937098" y="5691490"/>
            <a:ext cx="1633312" cy="276999"/>
          </a:xfrm>
          <a:prstGeom prst="rect">
            <a:avLst/>
          </a:prstGeom>
          <a:noFill/>
        </p:spPr>
        <p:txBody>
          <a:bodyPr wrap="square" rtlCol="0">
            <a:noAutofit/>
          </a:bodyPr>
          <a:lstStyle/>
          <a:p>
            <a:pPr fontAlgn="ctr"/>
            <a:r>
              <a:rPr lang="en-US" sz="1050" dirty="0">
                <a:latin typeface="Huawei Sans" panose="020C0503030203020204" pitchFamily="34" charset="0"/>
              </a:rPr>
              <a:t>General Query message</a:t>
            </a:r>
          </a:p>
        </p:txBody>
      </p:sp>
      <p:sp>
        <p:nvSpPr>
          <p:cNvPr id="84" name="TextBox 83">
            <a:extLst>
              <a:ext uri="{FF2B5EF4-FFF2-40B4-BE49-F238E27FC236}">
                <a16:creationId xmlns:a16="http://schemas.microsoft.com/office/drawing/2014/main" id="{837C035E-1105-4928-B3B8-A9CB8509761B}"/>
              </a:ext>
            </a:extLst>
          </p:cNvPr>
          <p:cNvSpPr txBox="1"/>
          <p:nvPr/>
        </p:nvSpPr>
        <p:spPr bwMode="gray">
          <a:xfrm>
            <a:off x="1513625" y="3377120"/>
            <a:ext cx="528117" cy="276999"/>
          </a:xfrm>
          <a:prstGeom prst="rect">
            <a:avLst/>
          </a:prstGeom>
          <a:noFill/>
        </p:spPr>
        <p:txBody>
          <a:bodyPr wrap="square" rtlCol="0">
            <a:noAutofit/>
          </a:bodyPr>
          <a:lstStyle/>
          <a:p>
            <a:pPr algn="ctr" fontAlgn="ctr"/>
            <a:r>
              <a:rPr lang="en-US" sz="1200">
                <a:latin typeface="Huawei Sans" panose="020C0503030203020204" pitchFamily="34" charset="0"/>
              </a:rPr>
              <a:t>RT1</a:t>
            </a:r>
          </a:p>
        </p:txBody>
      </p:sp>
      <p:sp>
        <p:nvSpPr>
          <p:cNvPr id="85" name="TextBox 84">
            <a:extLst>
              <a:ext uri="{FF2B5EF4-FFF2-40B4-BE49-F238E27FC236}">
                <a16:creationId xmlns:a16="http://schemas.microsoft.com/office/drawing/2014/main" id="{ADB1A9E7-810F-4496-8DE9-59613664A2D8}"/>
              </a:ext>
            </a:extLst>
          </p:cNvPr>
          <p:cNvSpPr txBox="1"/>
          <p:nvPr/>
        </p:nvSpPr>
        <p:spPr bwMode="gray">
          <a:xfrm>
            <a:off x="4437340" y="3377120"/>
            <a:ext cx="528117" cy="276999"/>
          </a:xfrm>
          <a:prstGeom prst="rect">
            <a:avLst/>
          </a:prstGeom>
          <a:noFill/>
        </p:spPr>
        <p:txBody>
          <a:bodyPr wrap="square" rtlCol="0">
            <a:noAutofit/>
          </a:bodyPr>
          <a:lstStyle/>
          <a:p>
            <a:pPr algn="ctr" fontAlgn="ctr"/>
            <a:r>
              <a:rPr lang="en-US" sz="1200">
                <a:latin typeface="Huawei Sans" panose="020C0503030203020204" pitchFamily="34" charset="0"/>
              </a:rPr>
              <a:t>RT2</a:t>
            </a:r>
          </a:p>
        </p:txBody>
      </p:sp>
      <p:sp>
        <p:nvSpPr>
          <p:cNvPr id="86" name="Oval 41">
            <a:extLst>
              <a:ext uri="{FF2B5EF4-FFF2-40B4-BE49-F238E27FC236}">
                <a16:creationId xmlns:a16="http://schemas.microsoft.com/office/drawing/2014/main" id="{097A8A36-7AB8-40F4-87B4-1365F253DC7A}"/>
              </a:ext>
            </a:extLst>
          </p:cNvPr>
          <p:cNvSpPr>
            <a:spLocks noChangeAspect="1"/>
          </p:cNvSpPr>
          <p:nvPr/>
        </p:nvSpPr>
        <p:spPr bwMode="gray">
          <a:xfrm>
            <a:off x="4292014" y="5995407"/>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ndParaRPr>
          </a:p>
        </p:txBody>
      </p:sp>
      <p:sp>
        <p:nvSpPr>
          <p:cNvPr id="87" name="TextBox 86">
            <a:extLst>
              <a:ext uri="{FF2B5EF4-FFF2-40B4-BE49-F238E27FC236}">
                <a16:creationId xmlns:a16="http://schemas.microsoft.com/office/drawing/2014/main" id="{9F7C5309-0341-4706-952B-454862038090}"/>
              </a:ext>
            </a:extLst>
          </p:cNvPr>
          <p:cNvSpPr txBox="1"/>
          <p:nvPr/>
        </p:nvSpPr>
        <p:spPr bwMode="gray">
          <a:xfrm>
            <a:off x="4451276" y="5936537"/>
            <a:ext cx="1645002" cy="276999"/>
          </a:xfrm>
          <a:prstGeom prst="rect">
            <a:avLst/>
          </a:prstGeom>
          <a:noFill/>
        </p:spPr>
        <p:txBody>
          <a:bodyPr wrap="square" rtlCol="0">
            <a:noAutofit/>
          </a:bodyPr>
          <a:lstStyle/>
          <a:p>
            <a:pPr fontAlgn="ctr"/>
            <a:r>
              <a:rPr lang="en-US" sz="1050">
                <a:latin typeface="Huawei Sans" panose="020C0503030203020204" pitchFamily="34" charset="0"/>
              </a:rPr>
              <a:t>IGMP-capable interface</a:t>
            </a:r>
          </a:p>
        </p:txBody>
      </p:sp>
      <p:cxnSp>
        <p:nvCxnSpPr>
          <p:cNvPr id="88" name="Straight Arrow Connector 87">
            <a:extLst>
              <a:ext uri="{FF2B5EF4-FFF2-40B4-BE49-F238E27FC236}">
                <a16:creationId xmlns:a16="http://schemas.microsoft.com/office/drawing/2014/main" id="{2697ACAE-AC9E-4623-9856-9653A25F2214}"/>
              </a:ext>
            </a:extLst>
          </p:cNvPr>
          <p:cNvCxnSpPr>
            <a:cxnSpLocks/>
          </p:cNvCxnSpPr>
          <p:nvPr/>
        </p:nvCxnSpPr>
        <p:spPr bwMode="gray">
          <a:xfrm>
            <a:off x="4171819" y="5539199"/>
            <a:ext cx="326831" cy="0"/>
          </a:xfrm>
          <a:prstGeom prst="straightConnector1">
            <a:avLst/>
          </a:prstGeom>
          <a:ln w="19050">
            <a:solidFill>
              <a:srgbClr val="EC7061"/>
            </a:solidFill>
            <a:tailEnd type="triangle"/>
          </a:ln>
        </p:spPr>
        <p:style>
          <a:lnRef idx="1">
            <a:schemeClr val="accent1"/>
          </a:lnRef>
          <a:fillRef idx="0">
            <a:schemeClr val="accent1"/>
          </a:fillRef>
          <a:effectRef idx="0">
            <a:schemeClr val="accent1"/>
          </a:effectRef>
          <a:fontRef idx="minor">
            <a:schemeClr val="tx1"/>
          </a:fontRef>
        </p:style>
      </p:cxnSp>
      <p:sp>
        <p:nvSpPr>
          <p:cNvPr id="89" name="TextBox 88">
            <a:extLst>
              <a:ext uri="{FF2B5EF4-FFF2-40B4-BE49-F238E27FC236}">
                <a16:creationId xmlns:a16="http://schemas.microsoft.com/office/drawing/2014/main" id="{6D77E1C1-55ED-4918-A6B4-6EE356F4EC20}"/>
              </a:ext>
            </a:extLst>
          </p:cNvPr>
          <p:cNvSpPr txBox="1"/>
          <p:nvPr/>
        </p:nvSpPr>
        <p:spPr bwMode="gray">
          <a:xfrm>
            <a:off x="4454376" y="5407591"/>
            <a:ext cx="2098815" cy="276999"/>
          </a:xfrm>
          <a:prstGeom prst="rect">
            <a:avLst/>
          </a:prstGeom>
          <a:noFill/>
        </p:spPr>
        <p:txBody>
          <a:bodyPr wrap="square" rtlCol="0">
            <a:noAutofit/>
          </a:bodyPr>
          <a:lstStyle/>
          <a:p>
            <a:pPr fontAlgn="ctr"/>
            <a:r>
              <a:rPr lang="en-US" sz="1050">
                <a:latin typeface="Huawei Sans" panose="020C0503030203020204" pitchFamily="34" charset="0"/>
              </a:rPr>
              <a:t>General Query message (RT1)</a:t>
            </a:r>
          </a:p>
        </p:txBody>
      </p:sp>
      <p:cxnSp>
        <p:nvCxnSpPr>
          <p:cNvPr id="90" name="Straight Arrow Connector 89">
            <a:extLst>
              <a:ext uri="{FF2B5EF4-FFF2-40B4-BE49-F238E27FC236}">
                <a16:creationId xmlns:a16="http://schemas.microsoft.com/office/drawing/2014/main" id="{6D607F60-4522-47C9-81F1-328EB7AD2479}"/>
              </a:ext>
            </a:extLst>
          </p:cNvPr>
          <p:cNvCxnSpPr>
            <a:cxnSpLocks/>
          </p:cNvCxnSpPr>
          <p:nvPr/>
        </p:nvCxnSpPr>
        <p:spPr bwMode="gray">
          <a:xfrm>
            <a:off x="4171819" y="5803498"/>
            <a:ext cx="287789" cy="0"/>
          </a:xfrm>
          <a:prstGeom prst="straightConnector1">
            <a:avLst/>
          </a:prstGeom>
          <a:ln w="19050">
            <a:solidFill>
              <a:srgbClr val="8BC9A0"/>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91" name="TextBox 90">
            <a:extLst>
              <a:ext uri="{FF2B5EF4-FFF2-40B4-BE49-F238E27FC236}">
                <a16:creationId xmlns:a16="http://schemas.microsoft.com/office/drawing/2014/main" id="{CC56013B-7C25-4ADA-B36B-998C036CF7AE}"/>
              </a:ext>
            </a:extLst>
          </p:cNvPr>
          <p:cNvSpPr txBox="1"/>
          <p:nvPr/>
        </p:nvSpPr>
        <p:spPr bwMode="gray">
          <a:xfrm>
            <a:off x="4451274" y="5667230"/>
            <a:ext cx="2098815" cy="276999"/>
          </a:xfrm>
          <a:prstGeom prst="rect">
            <a:avLst/>
          </a:prstGeom>
          <a:noFill/>
        </p:spPr>
        <p:txBody>
          <a:bodyPr wrap="square" rtlCol="0">
            <a:noAutofit/>
          </a:bodyPr>
          <a:lstStyle/>
          <a:p>
            <a:pPr fontAlgn="ctr"/>
            <a:r>
              <a:rPr lang="en-US" sz="1050" dirty="0">
                <a:latin typeface="Huawei Sans" panose="020C0503030203020204" pitchFamily="34" charset="0"/>
              </a:rPr>
              <a:t>General Query message (RT2)</a:t>
            </a:r>
          </a:p>
        </p:txBody>
      </p:sp>
    </p:spTree>
    <p:extLst>
      <p:ext uri="{BB962C8B-B14F-4D97-AF65-F5344CB8AC3E}">
        <p14:creationId xmlns:p14="http://schemas.microsoft.com/office/powerpoint/2010/main" val="46952070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ctrTitle" sz="quarter"/>
          </p:nvPr>
        </p:nvSpPr>
        <p:spPr bwMode="gray">
          <a:xfrm>
            <a:off x="1031296" y="4957156"/>
            <a:ext cx="9500930" cy="831600"/>
          </a:xfrm>
        </p:spPr>
        <p:txBody>
          <a:bodyPr wrap="square">
            <a:noAutofit/>
          </a:bodyPr>
          <a:lstStyle/>
          <a:p>
            <a:r>
              <a:rPr lang="en-US" dirty="0">
                <a:latin typeface="Huawei Sans" panose="020C0503030203020204" pitchFamily="34" charset="0"/>
              </a:rPr>
              <a:t>IGMP Implementation and Configurations</a:t>
            </a:r>
          </a:p>
        </p:txBody>
      </p:sp>
      <p:sp>
        <p:nvSpPr>
          <p:cNvPr id="2" name="Text Placeholder 1">
            <a:extLst>
              <a:ext uri="{FF2B5EF4-FFF2-40B4-BE49-F238E27FC236}">
                <a16:creationId xmlns:a16="http://schemas.microsoft.com/office/drawing/2014/main" id="{841BB2F8-16D5-44A1-9E3F-8C35F61D23D6}"/>
              </a:ext>
            </a:extLst>
          </p:cNvPr>
          <p:cNvSpPr>
            <a:spLocks noGrp="1"/>
          </p:cNvSpPr>
          <p:nvPr>
            <p:ph type="body" sz="quarter" idx="10"/>
          </p:nvPr>
        </p:nvSpPr>
        <p:spPr bwMode="gray"/>
        <p:txBody>
          <a:bodyPr/>
          <a:lstStyle/>
          <a:p>
            <a:endParaRPr lang="en-US"/>
          </a:p>
        </p:txBody>
      </p:sp>
    </p:spTree>
    <p:extLst>
      <p:ext uri="{BB962C8B-B14F-4D97-AF65-F5344CB8AC3E}">
        <p14:creationId xmlns:p14="http://schemas.microsoft.com/office/powerpoint/2010/main" val="174061581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Freeform 159">
            <a:extLst>
              <a:ext uri="{FF2B5EF4-FFF2-40B4-BE49-F238E27FC236}">
                <a16:creationId xmlns:a16="http://schemas.microsoft.com/office/drawing/2014/main" id="{6A11BC2F-85F4-4257-B862-845DDA4D108F}"/>
              </a:ext>
            </a:extLst>
          </p:cNvPr>
          <p:cNvSpPr/>
          <p:nvPr/>
        </p:nvSpPr>
        <p:spPr bwMode="gray">
          <a:xfrm flipH="1">
            <a:off x="7956725" y="2238212"/>
            <a:ext cx="1801667" cy="94178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schemeClr val="tx1"/>
                </a:solidFill>
                <a:latin typeface="Huawei Sans" panose="020C0503030203020204" pitchFamily="34" charset="0"/>
              </a:rPr>
              <a:t>Multicast </a:t>
            </a:r>
          </a:p>
          <a:p>
            <a:pPr algn="ctr" fontAlgn="ctr"/>
            <a:r>
              <a:rPr lang="en-US" sz="1400" dirty="0">
                <a:solidFill>
                  <a:schemeClr val="tx1"/>
                </a:solidFill>
                <a:latin typeface="Huawei Sans" panose="020C0503030203020204" pitchFamily="34" charset="0"/>
              </a:rPr>
              <a:t>network</a:t>
            </a:r>
          </a:p>
        </p:txBody>
      </p:sp>
      <p:sp>
        <p:nvSpPr>
          <p:cNvPr id="56" name="矩形: 圆角 52">
            <a:extLst>
              <a:ext uri="{FF2B5EF4-FFF2-40B4-BE49-F238E27FC236}">
                <a16:creationId xmlns:a16="http://schemas.microsoft.com/office/drawing/2014/main" id="{F013C8BD-445A-4C9C-A6CE-201A1256344F}"/>
              </a:ext>
            </a:extLst>
          </p:cNvPr>
          <p:cNvSpPr/>
          <p:nvPr/>
        </p:nvSpPr>
        <p:spPr bwMode="gray">
          <a:xfrm>
            <a:off x="9285139" y="1905735"/>
            <a:ext cx="1801667" cy="933894"/>
          </a:xfrm>
          <a:prstGeom prst="roundRect">
            <a:avLst>
              <a:gd name="adj" fmla="val 3125"/>
            </a:avLst>
          </a:prstGeom>
          <a:solidFill>
            <a:schemeClr val="bg1"/>
          </a:solid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gn="ctr" fontAlgn="ctr"/>
            <a:r>
              <a:rPr lang="en-US" sz="120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IGMP Routing Table</a:t>
            </a:r>
          </a:p>
        </p:txBody>
      </p:sp>
      <p:sp>
        <p:nvSpPr>
          <p:cNvPr id="3" name="Text Placeholder 2">
            <a:extLst>
              <a:ext uri="{FF2B5EF4-FFF2-40B4-BE49-F238E27FC236}">
                <a16:creationId xmlns:a16="http://schemas.microsoft.com/office/drawing/2014/main" id="{BF03B66E-E985-414A-AD79-9D4B2F169AAB}"/>
              </a:ext>
            </a:extLst>
          </p:cNvPr>
          <p:cNvSpPr>
            <a:spLocks noGrp="1"/>
          </p:cNvSpPr>
          <p:nvPr>
            <p:ph type="body" sz="quarter" idx="10"/>
          </p:nvPr>
        </p:nvSpPr>
        <p:spPr bwMode="gray"/>
        <p:txBody>
          <a:bodyPr wrap="square">
            <a:noAutofit/>
          </a:bodyPr>
          <a:lstStyle/>
          <a:p>
            <a:pPr fontAlgn="ctr"/>
            <a:r>
              <a:rPr lang="en-US" sz="1600" dirty="0">
                <a:latin typeface="Huawei Sans" panose="020C0503030203020204" pitchFamily="34" charset="0"/>
              </a:rPr>
              <a:t>IGMPv2 uses Leave messages and Group-Specific Query messages to accelerate the discovery of IGMPv2 group member leaving.</a:t>
            </a:r>
          </a:p>
        </p:txBody>
      </p:sp>
      <p:sp>
        <p:nvSpPr>
          <p:cNvPr id="2" name="Title 1">
            <a:extLst>
              <a:ext uri="{FF2B5EF4-FFF2-40B4-BE49-F238E27FC236}">
                <a16:creationId xmlns:a16="http://schemas.microsoft.com/office/drawing/2014/main" id="{4396B8E1-6782-4344-A56C-4AF647AB018A}"/>
              </a:ext>
            </a:extLst>
          </p:cNvPr>
          <p:cNvSpPr>
            <a:spLocks noGrp="1"/>
          </p:cNvSpPr>
          <p:nvPr>
            <p:ph type="title"/>
          </p:nvPr>
        </p:nvSpPr>
        <p:spPr bwMode="gray"/>
        <p:txBody>
          <a:bodyPr wrap="square">
            <a:noAutofit/>
          </a:bodyPr>
          <a:lstStyle/>
          <a:p>
            <a:pPr fontAlgn="ctr"/>
            <a:r>
              <a:rPr lang="en-US">
                <a:latin typeface="Huawei Sans" panose="020C0503030203020204" pitchFamily="34" charset="0"/>
              </a:rPr>
              <a:t>IGMPv2 Group Leaving mechanism</a:t>
            </a:r>
          </a:p>
        </p:txBody>
      </p:sp>
      <p:sp>
        <p:nvSpPr>
          <p:cNvPr id="4" name="Freeform 159">
            <a:extLst>
              <a:ext uri="{FF2B5EF4-FFF2-40B4-BE49-F238E27FC236}">
                <a16:creationId xmlns:a16="http://schemas.microsoft.com/office/drawing/2014/main" id="{231386D5-4AE1-42E5-AB92-DEE6F4B35F4E}"/>
              </a:ext>
            </a:extLst>
          </p:cNvPr>
          <p:cNvSpPr/>
          <p:nvPr/>
        </p:nvSpPr>
        <p:spPr bwMode="gray">
          <a:xfrm flipH="1">
            <a:off x="2063382" y="2235499"/>
            <a:ext cx="1801667" cy="94178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schemeClr val="tx1"/>
                </a:solidFill>
                <a:latin typeface="Huawei Sans" panose="020C0503030203020204" pitchFamily="34" charset="0"/>
              </a:rPr>
              <a:t>Multicast </a:t>
            </a:r>
          </a:p>
          <a:p>
            <a:pPr algn="ctr" fontAlgn="ctr"/>
            <a:r>
              <a:rPr lang="en-US" sz="1400" dirty="0">
                <a:solidFill>
                  <a:schemeClr val="tx1"/>
                </a:solidFill>
                <a:latin typeface="Huawei Sans" panose="020C0503030203020204" pitchFamily="34" charset="0"/>
              </a:rPr>
              <a:t>network</a:t>
            </a:r>
          </a:p>
        </p:txBody>
      </p:sp>
      <p:pic>
        <p:nvPicPr>
          <p:cNvPr id="5" name="图片 20" descr="接入交换机.png">
            <a:extLst>
              <a:ext uri="{FF2B5EF4-FFF2-40B4-BE49-F238E27FC236}">
                <a16:creationId xmlns:a16="http://schemas.microsoft.com/office/drawing/2014/main" id="{773E366D-1F9A-43AC-80AE-AD3F9052A5F8}"/>
              </a:ext>
            </a:extLst>
          </p:cNvPr>
          <p:cNvPicPr>
            <a:picLocks noChangeAspect="1"/>
          </p:cNvPicPr>
          <p:nvPr/>
        </p:nvPicPr>
        <p:blipFill>
          <a:blip r:embed="rId3" cstate="print"/>
          <a:stretch>
            <a:fillRect/>
          </a:stretch>
        </p:blipFill>
        <p:spPr bwMode="gray">
          <a:xfrm>
            <a:off x="2659762" y="3918480"/>
            <a:ext cx="540000" cy="441818"/>
          </a:xfrm>
          <a:prstGeom prst="rect">
            <a:avLst/>
          </a:prstGeom>
        </p:spPr>
      </p:pic>
      <p:pic>
        <p:nvPicPr>
          <p:cNvPr id="6" name="Picture 2" descr="G:\做的项目\公共\扁平图标切换\更新2015_01_21\oss扁平图标库2015_01_21更新-04.png">
            <a:extLst>
              <a:ext uri="{FF2B5EF4-FFF2-40B4-BE49-F238E27FC236}">
                <a16:creationId xmlns:a16="http://schemas.microsoft.com/office/drawing/2014/main" id="{5010C373-E65A-4ED5-8780-655F414EFAD3}"/>
              </a:ext>
            </a:extLst>
          </p:cNvPr>
          <p:cNvPicPr>
            <a:picLocks noChangeArrowheads="1"/>
          </p:cNvPicPr>
          <p:nvPr/>
        </p:nvPicPr>
        <p:blipFill>
          <a:blip r:embed="rId4" cstate="print"/>
          <a:stretch>
            <a:fillRect/>
          </a:stretch>
        </p:blipFill>
        <p:spPr bwMode="gray">
          <a:xfrm>
            <a:off x="2665707" y="2982102"/>
            <a:ext cx="528117" cy="399259"/>
          </a:xfrm>
          <a:prstGeom prst="rect">
            <a:avLst/>
          </a:prstGeom>
          <a:noFill/>
        </p:spPr>
      </p:pic>
      <p:pic>
        <p:nvPicPr>
          <p:cNvPr id="7" name="图片 38" descr="PC.png">
            <a:extLst>
              <a:ext uri="{FF2B5EF4-FFF2-40B4-BE49-F238E27FC236}">
                <a16:creationId xmlns:a16="http://schemas.microsoft.com/office/drawing/2014/main" id="{3F73230E-C883-491E-BC37-4EC412E85541}"/>
              </a:ext>
            </a:extLst>
          </p:cNvPr>
          <p:cNvPicPr>
            <a:picLocks noChangeAspect="1"/>
          </p:cNvPicPr>
          <p:nvPr/>
        </p:nvPicPr>
        <p:blipFill>
          <a:blip r:embed="rId5" cstate="print"/>
          <a:stretch>
            <a:fillRect/>
          </a:stretch>
        </p:blipFill>
        <p:spPr bwMode="gray">
          <a:xfrm>
            <a:off x="1675040" y="4917113"/>
            <a:ext cx="540000" cy="382353"/>
          </a:xfrm>
          <a:prstGeom prst="rect">
            <a:avLst/>
          </a:prstGeom>
        </p:spPr>
      </p:pic>
      <p:pic>
        <p:nvPicPr>
          <p:cNvPr id="8" name="图片 38" descr="PC.png">
            <a:extLst>
              <a:ext uri="{FF2B5EF4-FFF2-40B4-BE49-F238E27FC236}">
                <a16:creationId xmlns:a16="http://schemas.microsoft.com/office/drawing/2014/main" id="{43BE96C6-0AF2-4365-969D-A62BDAEB22D0}"/>
              </a:ext>
            </a:extLst>
          </p:cNvPr>
          <p:cNvPicPr>
            <a:picLocks noChangeAspect="1"/>
          </p:cNvPicPr>
          <p:nvPr/>
        </p:nvPicPr>
        <p:blipFill>
          <a:blip r:embed="rId5" cstate="print">
            <a:duotone>
              <a:schemeClr val="accent2">
                <a:shade val="45000"/>
                <a:satMod val="135000"/>
              </a:schemeClr>
              <a:prstClr val="white"/>
            </a:duotone>
          </a:blip>
          <a:stretch>
            <a:fillRect/>
          </a:stretch>
        </p:blipFill>
        <p:spPr bwMode="gray">
          <a:xfrm>
            <a:off x="3705081" y="4917113"/>
            <a:ext cx="540000" cy="382353"/>
          </a:xfrm>
          <a:prstGeom prst="rect">
            <a:avLst/>
          </a:prstGeom>
        </p:spPr>
      </p:pic>
      <p:sp>
        <p:nvSpPr>
          <p:cNvPr id="9" name="TextBox 8">
            <a:extLst>
              <a:ext uri="{FF2B5EF4-FFF2-40B4-BE49-F238E27FC236}">
                <a16:creationId xmlns:a16="http://schemas.microsoft.com/office/drawing/2014/main" id="{81103556-F84E-4282-AB7E-79FDED58249D}"/>
              </a:ext>
            </a:extLst>
          </p:cNvPr>
          <p:cNvSpPr txBox="1"/>
          <p:nvPr/>
        </p:nvSpPr>
        <p:spPr bwMode="gray">
          <a:xfrm>
            <a:off x="767116" y="5304289"/>
            <a:ext cx="2196586" cy="461665"/>
          </a:xfrm>
          <a:prstGeom prst="rect">
            <a:avLst/>
          </a:prstGeom>
          <a:noFill/>
        </p:spPr>
        <p:txBody>
          <a:bodyPr wrap="square" rtlCol="0">
            <a:noAutofit/>
          </a:bodyPr>
          <a:lstStyle/>
          <a:p>
            <a:pPr algn="ctr" fontAlgn="ctr"/>
            <a:r>
              <a:rPr lang="en-US" sz="1200">
                <a:latin typeface="Huawei Sans" panose="020C0503030203020204" pitchFamily="34" charset="0"/>
              </a:rPr>
              <a:t>Multicast group member 1 joins multicast group G1.</a:t>
            </a:r>
          </a:p>
          <a:p>
            <a:pPr algn="ctr" fontAlgn="ctr"/>
            <a:endParaRPr lang="en-US" sz="1200">
              <a:latin typeface="Huawei Sans" panose="020C0503030203020204" pitchFamily="34" charset="0"/>
            </a:endParaRPr>
          </a:p>
        </p:txBody>
      </p:sp>
      <p:sp>
        <p:nvSpPr>
          <p:cNvPr id="10" name="TextBox 9">
            <a:extLst>
              <a:ext uri="{FF2B5EF4-FFF2-40B4-BE49-F238E27FC236}">
                <a16:creationId xmlns:a16="http://schemas.microsoft.com/office/drawing/2014/main" id="{28854A24-20D9-4126-80E3-B58EA0C56520}"/>
              </a:ext>
            </a:extLst>
          </p:cNvPr>
          <p:cNvSpPr txBox="1"/>
          <p:nvPr/>
        </p:nvSpPr>
        <p:spPr bwMode="gray">
          <a:xfrm>
            <a:off x="2804495" y="5299466"/>
            <a:ext cx="2462926" cy="461665"/>
          </a:xfrm>
          <a:prstGeom prst="rect">
            <a:avLst/>
          </a:prstGeom>
          <a:noFill/>
        </p:spPr>
        <p:txBody>
          <a:bodyPr wrap="square" rtlCol="0">
            <a:noAutofit/>
          </a:bodyPr>
          <a:lstStyle/>
          <a:p>
            <a:pPr algn="ctr" fontAlgn="ctr"/>
            <a:r>
              <a:rPr lang="en-US" sz="1200">
                <a:latin typeface="Huawei Sans" panose="020C0503030203020204" pitchFamily="34" charset="0"/>
              </a:rPr>
              <a:t>Multicast group member 2 leaves multicast group G1.</a:t>
            </a:r>
          </a:p>
          <a:p>
            <a:pPr algn="ctr" fontAlgn="ctr"/>
            <a:endParaRPr lang="en-US" sz="1200">
              <a:latin typeface="Huawei Sans" panose="020C0503030203020204" pitchFamily="34" charset="0"/>
            </a:endParaRPr>
          </a:p>
        </p:txBody>
      </p:sp>
      <p:cxnSp>
        <p:nvCxnSpPr>
          <p:cNvPr id="13" name="Connector: Elbow 12">
            <a:extLst>
              <a:ext uri="{FF2B5EF4-FFF2-40B4-BE49-F238E27FC236}">
                <a16:creationId xmlns:a16="http://schemas.microsoft.com/office/drawing/2014/main" id="{C99CE9D8-60FE-49DC-9A7C-65AF8DA36EBF}"/>
              </a:ext>
            </a:extLst>
          </p:cNvPr>
          <p:cNvCxnSpPr>
            <a:cxnSpLocks/>
            <a:stCxn id="7" idx="0"/>
            <a:endCxn id="5" idx="2"/>
          </p:cNvCxnSpPr>
          <p:nvPr/>
        </p:nvCxnSpPr>
        <p:spPr bwMode="gray">
          <a:xfrm rot="5400000" flipH="1" flipV="1">
            <a:off x="2158994" y="4146345"/>
            <a:ext cx="556815" cy="984722"/>
          </a:xfrm>
          <a:prstGeom prst="bentConnector3">
            <a:avLst>
              <a:gd name="adj1" fmla="val 50000"/>
            </a:avLst>
          </a:prstGeom>
          <a:ln w="19050"/>
        </p:spPr>
        <p:style>
          <a:lnRef idx="1">
            <a:schemeClr val="dk1"/>
          </a:lnRef>
          <a:fillRef idx="0">
            <a:schemeClr val="dk1"/>
          </a:fillRef>
          <a:effectRef idx="0">
            <a:schemeClr val="dk1"/>
          </a:effectRef>
          <a:fontRef idx="minor">
            <a:schemeClr val="tx1"/>
          </a:fontRef>
        </p:style>
      </p:cxnSp>
      <p:cxnSp>
        <p:nvCxnSpPr>
          <p:cNvPr id="14" name="Connector: Elbow 13">
            <a:extLst>
              <a:ext uri="{FF2B5EF4-FFF2-40B4-BE49-F238E27FC236}">
                <a16:creationId xmlns:a16="http://schemas.microsoft.com/office/drawing/2014/main" id="{285F2806-2E24-463D-9447-9AE40765CB8F}"/>
              </a:ext>
            </a:extLst>
          </p:cNvPr>
          <p:cNvCxnSpPr>
            <a:cxnSpLocks/>
            <a:stCxn id="8" idx="0"/>
            <a:endCxn id="5" idx="2"/>
          </p:cNvCxnSpPr>
          <p:nvPr/>
        </p:nvCxnSpPr>
        <p:spPr bwMode="gray">
          <a:xfrm rot="16200000" flipV="1">
            <a:off x="3174015" y="4116046"/>
            <a:ext cx="556815" cy="1045319"/>
          </a:xfrm>
          <a:prstGeom prst="bentConnector3">
            <a:avLst>
              <a:gd name="adj1" fmla="val 50000"/>
            </a:avLst>
          </a:prstGeom>
          <a:ln w="19050"/>
        </p:spPr>
        <p:style>
          <a:lnRef idx="1">
            <a:schemeClr val="dk1"/>
          </a:lnRef>
          <a:fillRef idx="0">
            <a:schemeClr val="dk1"/>
          </a:fillRef>
          <a:effectRef idx="0">
            <a:schemeClr val="dk1"/>
          </a:effectRef>
          <a:fontRef idx="minor">
            <a:schemeClr val="tx1"/>
          </a:fontRef>
        </p:style>
      </p:cxnSp>
      <p:cxnSp>
        <p:nvCxnSpPr>
          <p:cNvPr id="19" name="直接连接符 12">
            <a:extLst>
              <a:ext uri="{FF2B5EF4-FFF2-40B4-BE49-F238E27FC236}">
                <a16:creationId xmlns:a16="http://schemas.microsoft.com/office/drawing/2014/main" id="{11F1E4BF-96BF-4D1F-B128-ABFDB2C9925E}"/>
              </a:ext>
            </a:extLst>
          </p:cNvPr>
          <p:cNvCxnSpPr>
            <a:cxnSpLocks/>
            <a:stCxn id="5" idx="0"/>
            <a:endCxn id="6" idx="2"/>
          </p:cNvCxnSpPr>
          <p:nvPr/>
        </p:nvCxnSpPr>
        <p:spPr bwMode="gray">
          <a:xfrm flipV="1">
            <a:off x="2929762" y="3381361"/>
            <a:ext cx="4" cy="537119"/>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20" name="TextBox 19">
            <a:extLst>
              <a:ext uri="{FF2B5EF4-FFF2-40B4-BE49-F238E27FC236}">
                <a16:creationId xmlns:a16="http://schemas.microsoft.com/office/drawing/2014/main" id="{AA531A19-9DCA-4312-892B-B63F9C847D55}"/>
              </a:ext>
            </a:extLst>
          </p:cNvPr>
          <p:cNvSpPr txBox="1"/>
          <p:nvPr/>
        </p:nvSpPr>
        <p:spPr bwMode="gray">
          <a:xfrm>
            <a:off x="3184612" y="2979510"/>
            <a:ext cx="1037303" cy="276999"/>
          </a:xfrm>
          <a:prstGeom prst="rect">
            <a:avLst/>
          </a:prstGeom>
          <a:solidFill>
            <a:schemeClr val="bg1"/>
          </a:solidFill>
        </p:spPr>
        <p:txBody>
          <a:bodyPr wrap="square" rtlCol="0">
            <a:noAutofit/>
          </a:bodyPr>
          <a:lstStyle/>
          <a:p>
            <a:pPr algn="ctr" fontAlgn="ctr"/>
            <a:r>
              <a:rPr lang="en-US" sz="1200">
                <a:latin typeface="Huawei Sans" panose="020C0503030203020204" pitchFamily="34" charset="0"/>
              </a:rPr>
              <a:t>IGMP querier</a:t>
            </a:r>
          </a:p>
        </p:txBody>
      </p:sp>
      <p:cxnSp>
        <p:nvCxnSpPr>
          <p:cNvPr id="24" name="Straight Arrow Connector 23">
            <a:extLst>
              <a:ext uri="{FF2B5EF4-FFF2-40B4-BE49-F238E27FC236}">
                <a16:creationId xmlns:a16="http://schemas.microsoft.com/office/drawing/2014/main" id="{A702F041-3112-4095-A287-6A7190CA5BB9}"/>
              </a:ext>
            </a:extLst>
          </p:cNvPr>
          <p:cNvCxnSpPr>
            <a:cxnSpLocks/>
          </p:cNvCxnSpPr>
          <p:nvPr/>
        </p:nvCxnSpPr>
        <p:spPr bwMode="gray">
          <a:xfrm flipV="1">
            <a:off x="4083071" y="4574713"/>
            <a:ext cx="0" cy="326225"/>
          </a:xfrm>
          <a:prstGeom prst="straightConnector1">
            <a:avLst/>
          </a:prstGeom>
          <a:ln w="19050">
            <a:solidFill>
              <a:srgbClr val="8BC9A0"/>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37" name="Straight Arrow Connector 36">
            <a:extLst>
              <a:ext uri="{FF2B5EF4-FFF2-40B4-BE49-F238E27FC236}">
                <a16:creationId xmlns:a16="http://schemas.microsoft.com/office/drawing/2014/main" id="{55C0E528-DC35-4184-8F06-6A51CF7F5BEC}"/>
              </a:ext>
            </a:extLst>
          </p:cNvPr>
          <p:cNvCxnSpPr>
            <a:cxnSpLocks/>
          </p:cNvCxnSpPr>
          <p:nvPr/>
        </p:nvCxnSpPr>
        <p:spPr bwMode="gray">
          <a:xfrm flipH="1">
            <a:off x="3009900" y="4564000"/>
            <a:ext cx="965182" cy="0"/>
          </a:xfrm>
          <a:prstGeom prst="straightConnector1">
            <a:avLst/>
          </a:prstGeom>
          <a:ln w="19050">
            <a:solidFill>
              <a:srgbClr val="8BC9A0"/>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40" name="Straight Arrow Connector 39">
            <a:extLst>
              <a:ext uri="{FF2B5EF4-FFF2-40B4-BE49-F238E27FC236}">
                <a16:creationId xmlns:a16="http://schemas.microsoft.com/office/drawing/2014/main" id="{A6FEB0F1-44EC-4792-85A1-80E3CF6FD107}"/>
              </a:ext>
            </a:extLst>
          </p:cNvPr>
          <p:cNvCxnSpPr>
            <a:cxnSpLocks/>
          </p:cNvCxnSpPr>
          <p:nvPr/>
        </p:nvCxnSpPr>
        <p:spPr bwMode="gray">
          <a:xfrm flipV="1">
            <a:off x="3009900" y="3486150"/>
            <a:ext cx="0" cy="403755"/>
          </a:xfrm>
          <a:prstGeom prst="straightConnector1">
            <a:avLst/>
          </a:prstGeom>
          <a:ln w="19050">
            <a:solidFill>
              <a:srgbClr val="8BC9A0"/>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43" name="TextBox 120">
            <a:extLst>
              <a:ext uri="{FF2B5EF4-FFF2-40B4-BE49-F238E27FC236}">
                <a16:creationId xmlns:a16="http://schemas.microsoft.com/office/drawing/2014/main" id="{C56540F1-7479-48F6-A730-6EFA22D427BB}"/>
              </a:ext>
            </a:extLst>
          </p:cNvPr>
          <p:cNvSpPr txBox="1"/>
          <p:nvPr/>
        </p:nvSpPr>
        <p:spPr bwMode="gray">
          <a:xfrm>
            <a:off x="4176744" y="4574713"/>
            <a:ext cx="783061" cy="287715"/>
          </a:xfrm>
          <a:prstGeom prst="roundRect">
            <a:avLst>
              <a:gd name="adj" fmla="val 6721"/>
            </a:avLst>
          </a:prstGeom>
          <a:solidFill>
            <a:srgbClr val="8BC9A0"/>
          </a:solidFill>
          <a:ln w="12700">
            <a:solidFill>
              <a:srgbClr val="8BC9A0"/>
            </a:solidFill>
          </a:ln>
        </p:spPr>
        <p:txBody>
          <a:bodyPr wrap="square" rtlCol="0" anchor="ctr">
            <a:noAutofit/>
          </a:bodyPr>
          <a:lstStyle/>
          <a:p>
            <a:pPr algn="ctr" fontAlgn="ctr"/>
            <a:r>
              <a:rPr lang="en-US" sz="1200" b="1">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Leave</a:t>
            </a:r>
          </a:p>
        </p:txBody>
      </p:sp>
      <p:cxnSp>
        <p:nvCxnSpPr>
          <p:cNvPr id="44" name="Straight Arrow Connector 43">
            <a:extLst>
              <a:ext uri="{FF2B5EF4-FFF2-40B4-BE49-F238E27FC236}">
                <a16:creationId xmlns:a16="http://schemas.microsoft.com/office/drawing/2014/main" id="{9551D56B-FB08-412A-9669-0B726356002F}"/>
              </a:ext>
            </a:extLst>
          </p:cNvPr>
          <p:cNvCxnSpPr>
            <a:cxnSpLocks/>
          </p:cNvCxnSpPr>
          <p:nvPr/>
        </p:nvCxnSpPr>
        <p:spPr bwMode="gray">
          <a:xfrm>
            <a:off x="2849198" y="3486150"/>
            <a:ext cx="0" cy="403755"/>
          </a:xfrm>
          <a:prstGeom prst="straightConnector1">
            <a:avLst/>
          </a:prstGeom>
          <a:ln w="19050">
            <a:solidFill>
              <a:srgbClr val="EC7061"/>
            </a:solidFill>
            <a:tailEnd type="triangle"/>
          </a:ln>
        </p:spPr>
        <p:style>
          <a:lnRef idx="1">
            <a:schemeClr val="accent1"/>
          </a:lnRef>
          <a:fillRef idx="0">
            <a:schemeClr val="accent1"/>
          </a:fillRef>
          <a:effectRef idx="0">
            <a:schemeClr val="accent1"/>
          </a:effectRef>
          <a:fontRef idx="minor">
            <a:schemeClr val="tx1"/>
          </a:fontRef>
        </p:style>
      </p:cxnSp>
      <p:cxnSp>
        <p:nvCxnSpPr>
          <p:cNvPr id="45" name="Straight Arrow Connector 44">
            <a:extLst>
              <a:ext uri="{FF2B5EF4-FFF2-40B4-BE49-F238E27FC236}">
                <a16:creationId xmlns:a16="http://schemas.microsoft.com/office/drawing/2014/main" id="{B4E87996-2B54-499C-9AB0-ACEF1569C3E7}"/>
              </a:ext>
            </a:extLst>
          </p:cNvPr>
          <p:cNvCxnSpPr>
            <a:cxnSpLocks/>
          </p:cNvCxnSpPr>
          <p:nvPr/>
        </p:nvCxnSpPr>
        <p:spPr bwMode="gray">
          <a:xfrm flipH="1">
            <a:off x="2036872" y="4694586"/>
            <a:ext cx="802668" cy="0"/>
          </a:xfrm>
          <a:prstGeom prst="straightConnector1">
            <a:avLst/>
          </a:prstGeom>
          <a:ln w="19050">
            <a:solidFill>
              <a:srgbClr val="EC7061"/>
            </a:solidFill>
            <a:tailEnd type="triangle"/>
          </a:ln>
        </p:spPr>
        <p:style>
          <a:lnRef idx="1">
            <a:schemeClr val="accent1"/>
          </a:lnRef>
          <a:fillRef idx="0">
            <a:schemeClr val="accent1"/>
          </a:fillRef>
          <a:effectRef idx="0">
            <a:schemeClr val="accent1"/>
          </a:effectRef>
          <a:fontRef idx="minor">
            <a:schemeClr val="tx1"/>
          </a:fontRef>
        </p:style>
      </p:cxnSp>
      <p:cxnSp>
        <p:nvCxnSpPr>
          <p:cNvPr id="48" name="Straight Arrow Connector 47">
            <a:extLst>
              <a:ext uri="{FF2B5EF4-FFF2-40B4-BE49-F238E27FC236}">
                <a16:creationId xmlns:a16="http://schemas.microsoft.com/office/drawing/2014/main" id="{F786C3E8-1A56-4DD1-8751-7A8D0A2B361D}"/>
              </a:ext>
            </a:extLst>
          </p:cNvPr>
          <p:cNvCxnSpPr>
            <a:cxnSpLocks/>
          </p:cNvCxnSpPr>
          <p:nvPr/>
        </p:nvCxnSpPr>
        <p:spPr bwMode="gray">
          <a:xfrm>
            <a:off x="1996099" y="4694586"/>
            <a:ext cx="0" cy="206352"/>
          </a:xfrm>
          <a:prstGeom prst="straightConnector1">
            <a:avLst/>
          </a:prstGeom>
          <a:ln w="19050">
            <a:solidFill>
              <a:srgbClr val="EC7061"/>
            </a:solidFill>
            <a:tailEnd type="triangle"/>
          </a:ln>
        </p:spPr>
        <p:style>
          <a:lnRef idx="1">
            <a:schemeClr val="accent1"/>
          </a:lnRef>
          <a:fillRef idx="0">
            <a:schemeClr val="accent1"/>
          </a:fillRef>
          <a:effectRef idx="0">
            <a:schemeClr val="accent1"/>
          </a:effectRef>
          <a:fontRef idx="minor">
            <a:schemeClr val="tx1"/>
          </a:fontRef>
        </p:style>
      </p:cxnSp>
      <p:cxnSp>
        <p:nvCxnSpPr>
          <p:cNvPr id="51" name="Straight Arrow Connector 50">
            <a:extLst>
              <a:ext uri="{FF2B5EF4-FFF2-40B4-BE49-F238E27FC236}">
                <a16:creationId xmlns:a16="http://schemas.microsoft.com/office/drawing/2014/main" id="{83990B3E-55A6-4560-B2CE-EBF17023A04E}"/>
              </a:ext>
            </a:extLst>
          </p:cNvPr>
          <p:cNvCxnSpPr>
            <a:cxnSpLocks/>
          </p:cNvCxnSpPr>
          <p:nvPr/>
        </p:nvCxnSpPr>
        <p:spPr bwMode="gray">
          <a:xfrm>
            <a:off x="3024799" y="4694586"/>
            <a:ext cx="840250" cy="0"/>
          </a:xfrm>
          <a:prstGeom prst="straightConnector1">
            <a:avLst/>
          </a:prstGeom>
          <a:ln w="19050">
            <a:solidFill>
              <a:srgbClr val="EC7061"/>
            </a:solidFill>
            <a:tailEnd type="triangle"/>
          </a:ln>
        </p:spPr>
        <p:style>
          <a:lnRef idx="1">
            <a:schemeClr val="accent1"/>
          </a:lnRef>
          <a:fillRef idx="0">
            <a:schemeClr val="accent1"/>
          </a:fillRef>
          <a:effectRef idx="0">
            <a:schemeClr val="accent1"/>
          </a:effectRef>
          <a:fontRef idx="minor">
            <a:schemeClr val="tx1"/>
          </a:fontRef>
        </p:style>
      </p:cxnSp>
      <p:cxnSp>
        <p:nvCxnSpPr>
          <p:cNvPr id="55" name="Straight Arrow Connector 54">
            <a:extLst>
              <a:ext uri="{FF2B5EF4-FFF2-40B4-BE49-F238E27FC236}">
                <a16:creationId xmlns:a16="http://schemas.microsoft.com/office/drawing/2014/main" id="{51A178CD-1AA4-47DA-B1AB-8E18E37BD5F0}"/>
              </a:ext>
            </a:extLst>
          </p:cNvPr>
          <p:cNvCxnSpPr>
            <a:cxnSpLocks/>
          </p:cNvCxnSpPr>
          <p:nvPr/>
        </p:nvCxnSpPr>
        <p:spPr bwMode="gray">
          <a:xfrm>
            <a:off x="3920149" y="4694586"/>
            <a:ext cx="0" cy="206352"/>
          </a:xfrm>
          <a:prstGeom prst="straightConnector1">
            <a:avLst/>
          </a:prstGeom>
          <a:ln w="19050">
            <a:solidFill>
              <a:srgbClr val="EC7061"/>
            </a:solidFill>
            <a:tailEnd type="triangle"/>
          </a:ln>
        </p:spPr>
        <p:style>
          <a:lnRef idx="1">
            <a:schemeClr val="accent1"/>
          </a:lnRef>
          <a:fillRef idx="0">
            <a:schemeClr val="accent1"/>
          </a:fillRef>
          <a:effectRef idx="0">
            <a:schemeClr val="accent1"/>
          </a:effectRef>
          <a:fontRef idx="minor">
            <a:schemeClr val="tx1"/>
          </a:fontRef>
        </p:style>
      </p:cxnSp>
      <p:sp>
        <p:nvSpPr>
          <p:cNvPr id="60" name="TextBox 120">
            <a:extLst>
              <a:ext uri="{FF2B5EF4-FFF2-40B4-BE49-F238E27FC236}">
                <a16:creationId xmlns:a16="http://schemas.microsoft.com/office/drawing/2014/main" id="{40908291-120D-4BD6-B464-5141E9995540}"/>
              </a:ext>
            </a:extLst>
          </p:cNvPr>
          <p:cNvSpPr txBox="1"/>
          <p:nvPr/>
        </p:nvSpPr>
        <p:spPr bwMode="gray">
          <a:xfrm flipH="1">
            <a:off x="966969" y="3447975"/>
            <a:ext cx="1801666" cy="287715"/>
          </a:xfrm>
          <a:prstGeom prst="roundRect">
            <a:avLst>
              <a:gd name="adj" fmla="val 6721"/>
            </a:avLst>
          </a:prstGeom>
          <a:solidFill>
            <a:srgbClr val="EC7061"/>
          </a:solidFill>
          <a:ln w="12700">
            <a:solidFill>
              <a:srgbClr val="EC7061"/>
            </a:solidFill>
          </a:ln>
        </p:spPr>
        <p:txBody>
          <a:bodyPr wrap="square" rtlCol="0" anchor="ctr">
            <a:noAutofit/>
          </a:bodyPr>
          <a:lstStyle/>
          <a:p>
            <a:pPr algn="ctr" fontAlgn="ctr"/>
            <a:r>
              <a:rPr 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Group-Specific Query</a:t>
            </a:r>
          </a:p>
        </p:txBody>
      </p:sp>
      <p:sp>
        <p:nvSpPr>
          <p:cNvPr id="61" name="Rectangular Callout 75">
            <a:extLst>
              <a:ext uri="{FF2B5EF4-FFF2-40B4-BE49-F238E27FC236}">
                <a16:creationId xmlns:a16="http://schemas.microsoft.com/office/drawing/2014/main" id="{154EBD27-A0D8-41DB-A8D3-8766FCD6C233}"/>
              </a:ext>
            </a:extLst>
          </p:cNvPr>
          <p:cNvSpPr/>
          <p:nvPr/>
        </p:nvSpPr>
        <p:spPr bwMode="gray">
          <a:xfrm>
            <a:off x="3298932" y="3530394"/>
            <a:ext cx="1731553" cy="918512"/>
          </a:xfrm>
          <a:prstGeom prst="wedgeRectCallout">
            <a:avLst>
              <a:gd name="adj1" fmla="val 21109"/>
              <a:gd name="adj2" fmla="val 67155"/>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19050" tIns="19050" rIns="19050" bIns="19050" rtlCol="0" anchor="ctr">
            <a:noAutofit/>
          </a:bodyPr>
          <a:lstStyle/>
          <a:p>
            <a:pPr algn="ctr" fontAlgn="ctr"/>
            <a:r>
              <a:rPr lang="en-US" sz="1200" dirty="0">
                <a:solidFill>
                  <a:schemeClr val="tx1"/>
                </a:solidFill>
                <a:latin typeface="Huawei Sans" panose="020C0503030203020204" pitchFamily="34" charset="0"/>
                <a:ea typeface="方正兰亭黑简体" panose="02000000000000000000" pitchFamily="2" charset="-122"/>
              </a:rPr>
              <a:t>When a member of G1 leaves the multicast group, G1 </a:t>
            </a:r>
            <a:r>
              <a:rPr lang="en-US" sz="1200" b="1" dirty="0">
                <a:solidFill>
                  <a:srgbClr val="EC7061"/>
                </a:solidFill>
                <a:latin typeface="Huawei Sans" panose="020C0503030203020204" pitchFamily="34" charset="0"/>
                <a:ea typeface="方正兰亭黑简体" panose="02000000000000000000" pitchFamily="2" charset="-122"/>
              </a:rPr>
              <a:t>sends a Leave message</a:t>
            </a:r>
            <a:r>
              <a:rPr lang="en-US" sz="1200" dirty="0">
                <a:latin typeface="Huawei Sans" panose="020C0503030203020204" pitchFamily="34" charset="0"/>
                <a:ea typeface="方正兰亭黑简体" panose="02000000000000000000" pitchFamily="2" charset="-122"/>
              </a:rPr>
              <a:t> </a:t>
            </a:r>
            <a:r>
              <a:rPr lang="en-US" sz="1200" dirty="0">
                <a:solidFill>
                  <a:schemeClr val="tx1"/>
                </a:solidFill>
                <a:latin typeface="Huawei Sans" panose="020C0503030203020204" pitchFamily="34" charset="0"/>
                <a:ea typeface="方正兰亭黑简体" panose="02000000000000000000" pitchFamily="2" charset="-122"/>
              </a:rPr>
              <a:t>to notify the </a:t>
            </a:r>
            <a:r>
              <a:rPr lang="en-US" sz="1200" dirty="0" err="1">
                <a:solidFill>
                  <a:schemeClr val="tx1"/>
                </a:solidFill>
                <a:latin typeface="Huawei Sans" panose="020C0503030203020204" pitchFamily="34" charset="0"/>
                <a:ea typeface="方正兰亭黑简体" panose="02000000000000000000" pitchFamily="2" charset="-122"/>
              </a:rPr>
              <a:t>querier</a:t>
            </a:r>
            <a:r>
              <a:rPr lang="en-US" sz="1200" dirty="0">
                <a:solidFill>
                  <a:schemeClr val="tx1"/>
                </a:solidFill>
                <a:latin typeface="Huawei Sans" panose="020C0503030203020204" pitchFamily="34" charset="0"/>
                <a:ea typeface="方正兰亭黑简体" panose="02000000000000000000" pitchFamily="2" charset="-122"/>
              </a:rPr>
              <a:t>.</a:t>
            </a:r>
          </a:p>
        </p:txBody>
      </p:sp>
      <p:sp>
        <p:nvSpPr>
          <p:cNvPr id="62" name="Rectangular Callout 75">
            <a:extLst>
              <a:ext uri="{FF2B5EF4-FFF2-40B4-BE49-F238E27FC236}">
                <a16:creationId xmlns:a16="http://schemas.microsoft.com/office/drawing/2014/main" id="{EA15EDEB-8310-47C2-B72E-4FCDBE60B073}"/>
              </a:ext>
            </a:extLst>
          </p:cNvPr>
          <p:cNvSpPr/>
          <p:nvPr/>
        </p:nvSpPr>
        <p:spPr bwMode="gray">
          <a:xfrm>
            <a:off x="513727" y="2320213"/>
            <a:ext cx="2013839" cy="971264"/>
          </a:xfrm>
          <a:prstGeom prst="wedgeRectCallout">
            <a:avLst>
              <a:gd name="adj1" fmla="val 63174"/>
              <a:gd name="adj2" fmla="val 44795"/>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19050" tIns="19050" rIns="19050" bIns="19050" rtlCol="0" anchor="ctr">
            <a:noAutofit/>
          </a:bodyPr>
          <a:lstStyle/>
          <a:p>
            <a:pPr algn="ctr" fontAlgn="ctr"/>
            <a:r>
              <a:rPr lang="en-US" sz="1200" dirty="0">
                <a:solidFill>
                  <a:schemeClr val="tx1"/>
                </a:solidFill>
                <a:latin typeface="Huawei Sans" panose="020C0503030203020204" pitchFamily="34" charset="0"/>
                <a:ea typeface="方正兰亭黑简体" panose="02000000000000000000" pitchFamily="2" charset="-122"/>
              </a:rPr>
              <a:t>After receiving a Leave message, the </a:t>
            </a:r>
            <a:r>
              <a:rPr lang="en-US" sz="1200" dirty="0" err="1">
                <a:solidFill>
                  <a:schemeClr val="tx1"/>
                </a:solidFill>
                <a:latin typeface="Huawei Sans" panose="020C0503030203020204" pitchFamily="34" charset="0"/>
                <a:ea typeface="方正兰亭黑简体" panose="02000000000000000000" pitchFamily="2" charset="-122"/>
              </a:rPr>
              <a:t>querier</a:t>
            </a:r>
            <a:r>
              <a:rPr lang="en-US" sz="1200" dirty="0">
                <a:solidFill>
                  <a:schemeClr val="tx1"/>
                </a:solidFill>
                <a:latin typeface="Huawei Sans" panose="020C0503030203020204" pitchFamily="34" charset="0"/>
                <a:ea typeface="方正兰亭黑简体" panose="02000000000000000000" pitchFamily="2" charset="-122"/>
              </a:rPr>
              <a:t> </a:t>
            </a:r>
            <a:r>
              <a:rPr lang="en-US" sz="1200" b="1" dirty="0">
                <a:solidFill>
                  <a:srgbClr val="EC7061"/>
                </a:solidFill>
                <a:latin typeface="Huawei Sans" panose="020C0503030203020204" pitchFamily="34" charset="0"/>
                <a:ea typeface="方正兰亭黑简体" panose="02000000000000000000" pitchFamily="2" charset="-122"/>
              </a:rPr>
              <a:t>sends a Group-Specific Query message</a:t>
            </a:r>
            <a:r>
              <a:rPr lang="en-US" sz="1200" dirty="0">
                <a:solidFill>
                  <a:srgbClr val="EC7061"/>
                </a:solidFill>
                <a:latin typeface="Huawei Sans" panose="020C0503030203020204" pitchFamily="34" charset="0"/>
                <a:ea typeface="方正兰亭黑简体" panose="02000000000000000000" pitchFamily="2" charset="-122"/>
              </a:rPr>
              <a:t> </a:t>
            </a:r>
            <a:r>
              <a:rPr lang="en-US" sz="1200" dirty="0">
                <a:solidFill>
                  <a:schemeClr val="tx1"/>
                </a:solidFill>
                <a:latin typeface="Huawei Sans" panose="020C0503030203020204" pitchFamily="34" charset="0"/>
                <a:ea typeface="方正兰亭黑简体" panose="02000000000000000000" pitchFamily="2" charset="-122"/>
              </a:rPr>
              <a:t>to check whether G1 has other members.</a:t>
            </a:r>
          </a:p>
        </p:txBody>
      </p:sp>
      <p:sp>
        <p:nvSpPr>
          <p:cNvPr id="63" name="椭圆 50">
            <a:extLst>
              <a:ext uri="{FF2B5EF4-FFF2-40B4-BE49-F238E27FC236}">
                <a16:creationId xmlns:a16="http://schemas.microsoft.com/office/drawing/2014/main" id="{F0AFDDA5-B6D4-476A-85CD-34DEB1D53F95}"/>
              </a:ext>
            </a:extLst>
          </p:cNvPr>
          <p:cNvSpPr/>
          <p:nvPr/>
        </p:nvSpPr>
        <p:spPr bwMode="gray">
          <a:xfrm>
            <a:off x="4967146" y="3435870"/>
            <a:ext cx="180000" cy="180000"/>
          </a:xfrm>
          <a:prstGeom prst="ellipse">
            <a:avLst/>
          </a:prstGeom>
          <a:solidFill>
            <a:srgbClr val="FFC00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algn="ctr" fontAlgn="ctr"/>
            <a:r>
              <a:rPr lang="en-US" sz="11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1</a:t>
            </a:r>
          </a:p>
        </p:txBody>
      </p:sp>
      <p:sp>
        <p:nvSpPr>
          <p:cNvPr id="64" name="椭圆 50">
            <a:extLst>
              <a:ext uri="{FF2B5EF4-FFF2-40B4-BE49-F238E27FC236}">
                <a16:creationId xmlns:a16="http://schemas.microsoft.com/office/drawing/2014/main" id="{5F318F6B-1EA4-457E-9112-10FA355199DA}"/>
              </a:ext>
            </a:extLst>
          </p:cNvPr>
          <p:cNvSpPr/>
          <p:nvPr/>
        </p:nvSpPr>
        <p:spPr bwMode="gray">
          <a:xfrm>
            <a:off x="2437401" y="2260108"/>
            <a:ext cx="180000" cy="180000"/>
          </a:xfrm>
          <a:prstGeom prst="ellipse">
            <a:avLst/>
          </a:prstGeom>
          <a:solidFill>
            <a:srgbClr val="FFC00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algn="ctr" fontAlgn="ctr"/>
            <a:r>
              <a:rPr lang="en-US" sz="110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65" name="Arrow: Right 64">
            <a:extLst>
              <a:ext uri="{FF2B5EF4-FFF2-40B4-BE49-F238E27FC236}">
                <a16:creationId xmlns:a16="http://schemas.microsoft.com/office/drawing/2014/main" id="{8634E746-CB71-48AD-A9D4-C60F91018EE0}"/>
              </a:ext>
            </a:extLst>
          </p:cNvPr>
          <p:cNvSpPr/>
          <p:nvPr/>
        </p:nvSpPr>
        <p:spPr bwMode="gray">
          <a:xfrm>
            <a:off x="5621810" y="3944710"/>
            <a:ext cx="1063264" cy="632370"/>
          </a:xfrm>
          <a:prstGeom prst="rightArrow">
            <a:avLst>
              <a:gd name="adj1" fmla="val 41147"/>
              <a:gd name="adj2" fmla="val 50000"/>
            </a:avLst>
          </a:prstGeom>
          <a:solidFill>
            <a:srgbClr val="F4FBFE"/>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400" dirty="0">
              <a:solidFill>
                <a:schemeClr val="tx1"/>
              </a:solidFill>
              <a:latin typeface="Huawei Sans" panose="020C0503030203020204" pitchFamily="34" charset="0"/>
            </a:endParaRPr>
          </a:p>
        </p:txBody>
      </p:sp>
      <p:pic>
        <p:nvPicPr>
          <p:cNvPr id="67" name="图片 20" descr="接入交换机.png">
            <a:extLst>
              <a:ext uri="{FF2B5EF4-FFF2-40B4-BE49-F238E27FC236}">
                <a16:creationId xmlns:a16="http://schemas.microsoft.com/office/drawing/2014/main" id="{FBF4E8B0-53FF-4C84-A4C9-C944FC04DE0A}"/>
              </a:ext>
            </a:extLst>
          </p:cNvPr>
          <p:cNvPicPr>
            <a:picLocks noChangeAspect="1"/>
          </p:cNvPicPr>
          <p:nvPr/>
        </p:nvPicPr>
        <p:blipFill>
          <a:blip r:embed="rId3" cstate="print"/>
          <a:stretch>
            <a:fillRect/>
          </a:stretch>
        </p:blipFill>
        <p:spPr bwMode="gray">
          <a:xfrm>
            <a:off x="8553105" y="3921193"/>
            <a:ext cx="540000" cy="441818"/>
          </a:xfrm>
          <a:prstGeom prst="rect">
            <a:avLst/>
          </a:prstGeom>
        </p:spPr>
      </p:pic>
      <p:pic>
        <p:nvPicPr>
          <p:cNvPr id="68" name="Picture 2" descr="G:\做的项目\公共\扁平图标切换\更新2015_01_21\oss扁平图标库2015_01_21更新-04.png">
            <a:extLst>
              <a:ext uri="{FF2B5EF4-FFF2-40B4-BE49-F238E27FC236}">
                <a16:creationId xmlns:a16="http://schemas.microsoft.com/office/drawing/2014/main" id="{C9B9E190-8A82-426A-BE78-3876E0721FED}"/>
              </a:ext>
            </a:extLst>
          </p:cNvPr>
          <p:cNvPicPr>
            <a:picLocks noChangeArrowheads="1"/>
          </p:cNvPicPr>
          <p:nvPr/>
        </p:nvPicPr>
        <p:blipFill>
          <a:blip r:embed="rId4" cstate="print"/>
          <a:stretch>
            <a:fillRect/>
          </a:stretch>
        </p:blipFill>
        <p:spPr bwMode="gray">
          <a:xfrm>
            <a:off x="8559050" y="2984815"/>
            <a:ext cx="528117" cy="399259"/>
          </a:xfrm>
          <a:prstGeom prst="rect">
            <a:avLst/>
          </a:prstGeom>
          <a:noFill/>
        </p:spPr>
      </p:pic>
      <p:pic>
        <p:nvPicPr>
          <p:cNvPr id="69" name="图片 38" descr="PC.png">
            <a:extLst>
              <a:ext uri="{FF2B5EF4-FFF2-40B4-BE49-F238E27FC236}">
                <a16:creationId xmlns:a16="http://schemas.microsoft.com/office/drawing/2014/main" id="{61846C9D-CF12-43C8-8F23-87C654DF99DA}"/>
              </a:ext>
            </a:extLst>
          </p:cNvPr>
          <p:cNvPicPr>
            <a:picLocks noChangeAspect="1"/>
          </p:cNvPicPr>
          <p:nvPr/>
        </p:nvPicPr>
        <p:blipFill>
          <a:blip r:embed="rId5" cstate="print"/>
          <a:stretch>
            <a:fillRect/>
          </a:stretch>
        </p:blipFill>
        <p:spPr bwMode="gray">
          <a:xfrm>
            <a:off x="7568383" y="4919826"/>
            <a:ext cx="540000" cy="382353"/>
          </a:xfrm>
          <a:prstGeom prst="rect">
            <a:avLst/>
          </a:prstGeom>
        </p:spPr>
      </p:pic>
      <p:pic>
        <p:nvPicPr>
          <p:cNvPr id="70" name="图片 38" descr="PC.png">
            <a:extLst>
              <a:ext uri="{FF2B5EF4-FFF2-40B4-BE49-F238E27FC236}">
                <a16:creationId xmlns:a16="http://schemas.microsoft.com/office/drawing/2014/main" id="{6D7CB734-C361-49F5-B8A6-B16C2FC5D7E7}"/>
              </a:ext>
            </a:extLst>
          </p:cNvPr>
          <p:cNvPicPr>
            <a:picLocks noChangeAspect="1"/>
          </p:cNvPicPr>
          <p:nvPr/>
        </p:nvPicPr>
        <p:blipFill>
          <a:blip r:embed="rId5" cstate="print">
            <a:duotone>
              <a:schemeClr val="accent2">
                <a:shade val="45000"/>
                <a:satMod val="135000"/>
              </a:schemeClr>
              <a:prstClr val="white"/>
            </a:duotone>
          </a:blip>
          <a:stretch>
            <a:fillRect/>
          </a:stretch>
        </p:blipFill>
        <p:spPr bwMode="gray">
          <a:xfrm>
            <a:off x="9598424" y="4919826"/>
            <a:ext cx="540000" cy="382353"/>
          </a:xfrm>
          <a:prstGeom prst="rect">
            <a:avLst/>
          </a:prstGeom>
        </p:spPr>
      </p:pic>
      <p:sp>
        <p:nvSpPr>
          <p:cNvPr id="71" name="TextBox 70">
            <a:extLst>
              <a:ext uri="{FF2B5EF4-FFF2-40B4-BE49-F238E27FC236}">
                <a16:creationId xmlns:a16="http://schemas.microsoft.com/office/drawing/2014/main" id="{D68C5835-F8B2-4283-8C9A-8C3942BA5EFE}"/>
              </a:ext>
            </a:extLst>
          </p:cNvPr>
          <p:cNvSpPr txBox="1"/>
          <p:nvPr/>
        </p:nvSpPr>
        <p:spPr bwMode="gray">
          <a:xfrm>
            <a:off x="6660459" y="5307002"/>
            <a:ext cx="2196586" cy="461665"/>
          </a:xfrm>
          <a:prstGeom prst="rect">
            <a:avLst/>
          </a:prstGeom>
          <a:noFill/>
        </p:spPr>
        <p:txBody>
          <a:bodyPr wrap="square" rtlCol="0">
            <a:noAutofit/>
          </a:bodyPr>
          <a:lstStyle/>
          <a:p>
            <a:pPr algn="ctr" fontAlgn="ctr"/>
            <a:r>
              <a:rPr lang="en-US" sz="1200" dirty="0">
                <a:latin typeface="Huawei Sans" panose="020C0503030203020204" pitchFamily="34" charset="0"/>
              </a:rPr>
              <a:t>Multicast group member 1 joins multicast group G1.</a:t>
            </a:r>
          </a:p>
          <a:p>
            <a:pPr algn="ctr" fontAlgn="ctr"/>
            <a:endParaRPr lang="en-US" sz="1200" dirty="0">
              <a:latin typeface="Huawei Sans" panose="020C0503030203020204" pitchFamily="34" charset="0"/>
            </a:endParaRPr>
          </a:p>
        </p:txBody>
      </p:sp>
      <p:sp>
        <p:nvSpPr>
          <p:cNvPr id="72" name="TextBox 71">
            <a:extLst>
              <a:ext uri="{FF2B5EF4-FFF2-40B4-BE49-F238E27FC236}">
                <a16:creationId xmlns:a16="http://schemas.microsoft.com/office/drawing/2014/main" id="{096E18B8-A5F5-4ED3-9C5E-279CB3E45B22}"/>
              </a:ext>
            </a:extLst>
          </p:cNvPr>
          <p:cNvSpPr txBox="1"/>
          <p:nvPr/>
        </p:nvSpPr>
        <p:spPr bwMode="gray">
          <a:xfrm>
            <a:off x="8697838" y="5302179"/>
            <a:ext cx="2462926" cy="461665"/>
          </a:xfrm>
          <a:prstGeom prst="rect">
            <a:avLst/>
          </a:prstGeom>
          <a:noFill/>
        </p:spPr>
        <p:txBody>
          <a:bodyPr wrap="square" rtlCol="0">
            <a:noAutofit/>
          </a:bodyPr>
          <a:lstStyle/>
          <a:p>
            <a:pPr algn="ctr" fontAlgn="ctr"/>
            <a:r>
              <a:rPr lang="en-US" sz="1200">
                <a:latin typeface="Huawei Sans" panose="020C0503030203020204" pitchFamily="34" charset="0"/>
              </a:rPr>
              <a:t>Multicast group member 2 leaves multicast group G1.</a:t>
            </a:r>
          </a:p>
          <a:p>
            <a:pPr algn="ctr" fontAlgn="ctr"/>
            <a:endParaRPr lang="en-US" sz="1200">
              <a:latin typeface="Huawei Sans" panose="020C0503030203020204" pitchFamily="34" charset="0"/>
            </a:endParaRPr>
          </a:p>
        </p:txBody>
      </p:sp>
      <p:cxnSp>
        <p:nvCxnSpPr>
          <p:cNvPr id="73" name="Connector: Elbow 72">
            <a:extLst>
              <a:ext uri="{FF2B5EF4-FFF2-40B4-BE49-F238E27FC236}">
                <a16:creationId xmlns:a16="http://schemas.microsoft.com/office/drawing/2014/main" id="{EA365401-2CA5-430A-BACC-C7FAFC3604CE}"/>
              </a:ext>
            </a:extLst>
          </p:cNvPr>
          <p:cNvCxnSpPr>
            <a:cxnSpLocks/>
            <a:stCxn id="69" idx="0"/>
            <a:endCxn id="67" idx="2"/>
          </p:cNvCxnSpPr>
          <p:nvPr/>
        </p:nvCxnSpPr>
        <p:spPr bwMode="gray">
          <a:xfrm rot="5400000" flipH="1" flipV="1">
            <a:off x="8052337" y="4149058"/>
            <a:ext cx="556815" cy="984722"/>
          </a:xfrm>
          <a:prstGeom prst="bentConnector3">
            <a:avLst>
              <a:gd name="adj1" fmla="val 50000"/>
            </a:avLst>
          </a:prstGeom>
          <a:ln w="19050"/>
        </p:spPr>
        <p:style>
          <a:lnRef idx="1">
            <a:schemeClr val="dk1"/>
          </a:lnRef>
          <a:fillRef idx="0">
            <a:schemeClr val="dk1"/>
          </a:fillRef>
          <a:effectRef idx="0">
            <a:schemeClr val="dk1"/>
          </a:effectRef>
          <a:fontRef idx="minor">
            <a:schemeClr val="tx1"/>
          </a:fontRef>
        </p:style>
      </p:cxnSp>
      <p:cxnSp>
        <p:nvCxnSpPr>
          <p:cNvPr id="74" name="Connector: Elbow 73">
            <a:extLst>
              <a:ext uri="{FF2B5EF4-FFF2-40B4-BE49-F238E27FC236}">
                <a16:creationId xmlns:a16="http://schemas.microsoft.com/office/drawing/2014/main" id="{8F5C0A0E-24B7-497C-9AF8-F6457A856C09}"/>
              </a:ext>
            </a:extLst>
          </p:cNvPr>
          <p:cNvCxnSpPr>
            <a:cxnSpLocks/>
            <a:stCxn id="70" idx="0"/>
            <a:endCxn id="67" idx="2"/>
          </p:cNvCxnSpPr>
          <p:nvPr/>
        </p:nvCxnSpPr>
        <p:spPr bwMode="gray">
          <a:xfrm rot="16200000" flipV="1">
            <a:off x="9067358" y="4118759"/>
            <a:ext cx="556815" cy="1045319"/>
          </a:xfrm>
          <a:prstGeom prst="bentConnector3">
            <a:avLst>
              <a:gd name="adj1" fmla="val 50000"/>
            </a:avLst>
          </a:prstGeom>
          <a:ln w="19050"/>
        </p:spPr>
        <p:style>
          <a:lnRef idx="1">
            <a:schemeClr val="dk1"/>
          </a:lnRef>
          <a:fillRef idx="0">
            <a:schemeClr val="dk1"/>
          </a:fillRef>
          <a:effectRef idx="0">
            <a:schemeClr val="dk1"/>
          </a:effectRef>
          <a:fontRef idx="minor">
            <a:schemeClr val="tx1"/>
          </a:fontRef>
        </p:style>
      </p:cxnSp>
      <p:cxnSp>
        <p:nvCxnSpPr>
          <p:cNvPr id="75" name="直接连接符 12">
            <a:extLst>
              <a:ext uri="{FF2B5EF4-FFF2-40B4-BE49-F238E27FC236}">
                <a16:creationId xmlns:a16="http://schemas.microsoft.com/office/drawing/2014/main" id="{6F872211-484D-43C6-934B-F28FAA5EC5DE}"/>
              </a:ext>
            </a:extLst>
          </p:cNvPr>
          <p:cNvCxnSpPr>
            <a:cxnSpLocks/>
            <a:stCxn id="67" idx="0"/>
            <a:endCxn id="68" idx="2"/>
          </p:cNvCxnSpPr>
          <p:nvPr/>
        </p:nvCxnSpPr>
        <p:spPr bwMode="gray">
          <a:xfrm flipV="1">
            <a:off x="8823105" y="3384074"/>
            <a:ext cx="4" cy="537119"/>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76" name="TextBox 75">
            <a:extLst>
              <a:ext uri="{FF2B5EF4-FFF2-40B4-BE49-F238E27FC236}">
                <a16:creationId xmlns:a16="http://schemas.microsoft.com/office/drawing/2014/main" id="{7657B702-C87B-403C-A1F8-E5472AB8A4B0}"/>
              </a:ext>
            </a:extLst>
          </p:cNvPr>
          <p:cNvSpPr txBox="1"/>
          <p:nvPr/>
        </p:nvSpPr>
        <p:spPr bwMode="gray">
          <a:xfrm>
            <a:off x="7506375" y="2982223"/>
            <a:ext cx="1037303" cy="276999"/>
          </a:xfrm>
          <a:prstGeom prst="rect">
            <a:avLst/>
          </a:prstGeom>
          <a:solidFill>
            <a:schemeClr val="bg1"/>
          </a:solidFill>
        </p:spPr>
        <p:txBody>
          <a:bodyPr wrap="square" rtlCol="0">
            <a:noAutofit/>
          </a:bodyPr>
          <a:lstStyle/>
          <a:p>
            <a:pPr algn="ctr" fontAlgn="ctr"/>
            <a:r>
              <a:rPr lang="en-US" sz="1200" dirty="0">
                <a:latin typeface="Huawei Sans" panose="020C0503030203020204" pitchFamily="34" charset="0"/>
              </a:rPr>
              <a:t>IGMP </a:t>
            </a:r>
            <a:r>
              <a:rPr lang="en-US" sz="1200" dirty="0" err="1">
                <a:latin typeface="Huawei Sans" panose="020C0503030203020204" pitchFamily="34" charset="0"/>
              </a:rPr>
              <a:t>querier</a:t>
            </a:r>
            <a:endParaRPr lang="en-US" sz="1200" dirty="0">
              <a:latin typeface="Huawei Sans" panose="020C0503030203020204" pitchFamily="34" charset="0"/>
            </a:endParaRPr>
          </a:p>
        </p:txBody>
      </p:sp>
      <p:cxnSp>
        <p:nvCxnSpPr>
          <p:cNvPr id="91" name="Straight Arrow Connector 90">
            <a:extLst>
              <a:ext uri="{FF2B5EF4-FFF2-40B4-BE49-F238E27FC236}">
                <a16:creationId xmlns:a16="http://schemas.microsoft.com/office/drawing/2014/main" id="{450B279F-21ED-468F-A348-3E350914389A}"/>
              </a:ext>
            </a:extLst>
          </p:cNvPr>
          <p:cNvCxnSpPr>
            <a:cxnSpLocks/>
          </p:cNvCxnSpPr>
          <p:nvPr/>
        </p:nvCxnSpPr>
        <p:spPr bwMode="gray">
          <a:xfrm flipV="1">
            <a:off x="7758752" y="4597966"/>
            <a:ext cx="0" cy="326225"/>
          </a:xfrm>
          <a:prstGeom prst="straightConnector1">
            <a:avLst/>
          </a:prstGeom>
          <a:ln w="19050">
            <a:solidFill>
              <a:srgbClr val="00B0F0"/>
            </a:solidFill>
            <a:tailEnd type="triangle"/>
          </a:ln>
        </p:spPr>
        <p:style>
          <a:lnRef idx="1">
            <a:schemeClr val="accent1"/>
          </a:lnRef>
          <a:fillRef idx="0">
            <a:schemeClr val="accent1"/>
          </a:fillRef>
          <a:effectRef idx="0">
            <a:schemeClr val="accent1"/>
          </a:effectRef>
          <a:fontRef idx="minor">
            <a:schemeClr val="tx1"/>
          </a:fontRef>
        </p:style>
      </p:cxnSp>
      <p:cxnSp>
        <p:nvCxnSpPr>
          <p:cNvPr id="92" name="Straight Arrow Connector 91">
            <a:extLst>
              <a:ext uri="{FF2B5EF4-FFF2-40B4-BE49-F238E27FC236}">
                <a16:creationId xmlns:a16="http://schemas.microsoft.com/office/drawing/2014/main" id="{CF175ACD-AC4F-4940-8CDE-EBDCCA18B514}"/>
              </a:ext>
            </a:extLst>
          </p:cNvPr>
          <p:cNvCxnSpPr>
            <a:cxnSpLocks/>
          </p:cNvCxnSpPr>
          <p:nvPr/>
        </p:nvCxnSpPr>
        <p:spPr bwMode="gray">
          <a:xfrm flipH="1">
            <a:off x="7758752" y="4549780"/>
            <a:ext cx="965182" cy="0"/>
          </a:xfrm>
          <a:prstGeom prst="straightConnector1">
            <a:avLst/>
          </a:prstGeom>
          <a:ln w="19050">
            <a:solidFill>
              <a:srgbClr val="00B0F0"/>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93" name="Straight Arrow Connector 92">
            <a:extLst>
              <a:ext uri="{FF2B5EF4-FFF2-40B4-BE49-F238E27FC236}">
                <a16:creationId xmlns:a16="http://schemas.microsoft.com/office/drawing/2014/main" id="{20485B2D-3CEA-4CC2-8BB7-B2A81E461927}"/>
              </a:ext>
            </a:extLst>
          </p:cNvPr>
          <p:cNvCxnSpPr>
            <a:cxnSpLocks/>
          </p:cNvCxnSpPr>
          <p:nvPr/>
        </p:nvCxnSpPr>
        <p:spPr bwMode="gray">
          <a:xfrm flipV="1">
            <a:off x="8723934" y="3486150"/>
            <a:ext cx="0" cy="403755"/>
          </a:xfrm>
          <a:prstGeom prst="straightConnector1">
            <a:avLst/>
          </a:prstGeom>
          <a:ln w="19050">
            <a:solidFill>
              <a:srgbClr val="00B0F0"/>
            </a:solidFill>
            <a:tailEnd type="triangle"/>
          </a:ln>
        </p:spPr>
        <p:style>
          <a:lnRef idx="1">
            <a:schemeClr val="accent1"/>
          </a:lnRef>
          <a:fillRef idx="0">
            <a:schemeClr val="accent1"/>
          </a:fillRef>
          <a:effectRef idx="0">
            <a:schemeClr val="accent1"/>
          </a:effectRef>
          <a:fontRef idx="minor">
            <a:schemeClr val="tx1"/>
          </a:fontRef>
        </p:style>
      </p:cxnSp>
      <p:sp>
        <p:nvSpPr>
          <p:cNvPr id="94" name="TextBox 120">
            <a:extLst>
              <a:ext uri="{FF2B5EF4-FFF2-40B4-BE49-F238E27FC236}">
                <a16:creationId xmlns:a16="http://schemas.microsoft.com/office/drawing/2014/main" id="{6B122CCD-C036-4FA5-912B-6D16170087F9}"/>
              </a:ext>
            </a:extLst>
          </p:cNvPr>
          <p:cNvSpPr txBox="1"/>
          <p:nvPr/>
        </p:nvSpPr>
        <p:spPr bwMode="gray">
          <a:xfrm>
            <a:off x="6920321" y="4582381"/>
            <a:ext cx="783061" cy="287715"/>
          </a:xfrm>
          <a:prstGeom prst="roundRect">
            <a:avLst>
              <a:gd name="adj" fmla="val 6721"/>
            </a:avLst>
          </a:prstGeom>
          <a:solidFill>
            <a:srgbClr val="00B0F0"/>
          </a:solidFill>
          <a:ln w="12700">
            <a:solidFill>
              <a:srgbClr val="00B0F0"/>
            </a:solidFill>
          </a:ln>
        </p:spPr>
        <p:txBody>
          <a:bodyPr wrap="square" rtlCol="0" anchor="ctr">
            <a:noAutofit/>
          </a:bodyPr>
          <a:lstStyle/>
          <a:p>
            <a:pPr algn="ctr" fontAlgn="ctr"/>
            <a:r>
              <a:rPr lang="en-US" sz="1200" b="1">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Report</a:t>
            </a:r>
          </a:p>
        </p:txBody>
      </p:sp>
      <p:sp>
        <p:nvSpPr>
          <p:cNvPr id="95" name="Rectangular Callout 75">
            <a:extLst>
              <a:ext uri="{FF2B5EF4-FFF2-40B4-BE49-F238E27FC236}">
                <a16:creationId xmlns:a16="http://schemas.microsoft.com/office/drawing/2014/main" id="{AC181DC0-5AEA-4F3D-AE41-2AA32D699867}"/>
              </a:ext>
            </a:extLst>
          </p:cNvPr>
          <p:cNvSpPr/>
          <p:nvPr/>
        </p:nvSpPr>
        <p:spPr bwMode="gray">
          <a:xfrm>
            <a:off x="6829583" y="3512473"/>
            <a:ext cx="1642740" cy="947192"/>
          </a:xfrm>
          <a:prstGeom prst="wedgeRectCallout">
            <a:avLst>
              <a:gd name="adj1" fmla="val -20759"/>
              <a:gd name="adj2" fmla="val 72545"/>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19050" tIns="19050" rIns="19050" bIns="19050" rtlCol="0" anchor="ctr">
            <a:noAutofit/>
          </a:bodyPr>
          <a:lstStyle/>
          <a:p>
            <a:pPr algn="ctr" fontAlgn="ctr"/>
            <a:r>
              <a:rPr lang="en-US" sz="1200" dirty="0">
                <a:solidFill>
                  <a:schemeClr val="tx1"/>
                </a:solidFill>
                <a:latin typeface="Huawei Sans" panose="020C0503030203020204" pitchFamily="34" charset="0"/>
                <a:ea typeface="方正兰亭黑简体" panose="02000000000000000000" pitchFamily="2" charset="-122"/>
              </a:rPr>
              <a:t>If </a:t>
            </a:r>
            <a:r>
              <a:rPr lang="en-US" sz="1200" b="1" dirty="0">
                <a:solidFill>
                  <a:srgbClr val="EC7061"/>
                </a:solidFill>
                <a:latin typeface="Huawei Sans" panose="020C0503030203020204" pitchFamily="34" charset="0"/>
                <a:ea typeface="方正兰亭黑简体" panose="02000000000000000000" pitchFamily="2" charset="-122"/>
              </a:rPr>
              <a:t>there are still other group members</a:t>
            </a:r>
            <a:r>
              <a:rPr lang="en-US" sz="1200" dirty="0">
                <a:solidFill>
                  <a:srgbClr val="EC7061"/>
                </a:solidFill>
                <a:latin typeface="Huawei Sans" panose="020C0503030203020204" pitchFamily="34" charset="0"/>
                <a:ea typeface="方正兰亭黑简体" panose="02000000000000000000" pitchFamily="2" charset="-122"/>
              </a:rPr>
              <a:t> </a:t>
            </a:r>
            <a:r>
              <a:rPr lang="en-US" sz="1200" dirty="0">
                <a:solidFill>
                  <a:schemeClr val="tx1"/>
                </a:solidFill>
                <a:latin typeface="Huawei Sans" panose="020C0503030203020204" pitchFamily="34" charset="0"/>
                <a:ea typeface="方正兰亭黑简体" panose="02000000000000000000" pitchFamily="2" charset="-122"/>
              </a:rPr>
              <a:t>on the network segment, they reply with Report messages.</a:t>
            </a:r>
          </a:p>
        </p:txBody>
      </p:sp>
      <p:graphicFrame>
        <p:nvGraphicFramePr>
          <p:cNvPr id="96" name="Table 38">
            <a:extLst>
              <a:ext uri="{FF2B5EF4-FFF2-40B4-BE49-F238E27FC236}">
                <a16:creationId xmlns:a16="http://schemas.microsoft.com/office/drawing/2014/main" id="{85B51EAB-EB23-48E8-994B-BF0E7E1283CB}"/>
              </a:ext>
            </a:extLst>
          </p:cNvPr>
          <p:cNvGraphicFramePr>
            <a:graphicFrameLocks noGrp="1"/>
          </p:cNvGraphicFramePr>
          <p:nvPr>
            <p:extLst>
              <p:ext uri="{D42A27DB-BD31-4B8C-83A1-F6EECF244321}">
                <p14:modId xmlns:p14="http://schemas.microsoft.com/office/powerpoint/2010/main" val="635350328"/>
              </p:ext>
            </p:extLst>
          </p:nvPr>
        </p:nvGraphicFramePr>
        <p:xfrm>
          <a:off x="9359424" y="2174241"/>
          <a:ext cx="1630960" cy="624008"/>
        </p:xfrm>
        <a:graphic>
          <a:graphicData uri="http://schemas.openxmlformats.org/drawingml/2006/table">
            <a:tbl>
              <a:tblPr firstRow="1" bandRow="1">
                <a:tableStyleId>{72833802-FEF1-4C79-8D5D-14CF1EAF98D9}</a:tableStyleId>
              </a:tblPr>
              <a:tblGrid>
                <a:gridCol w="924171">
                  <a:extLst>
                    <a:ext uri="{9D8B030D-6E8A-4147-A177-3AD203B41FA5}">
                      <a16:colId xmlns:a16="http://schemas.microsoft.com/office/drawing/2014/main" val="2036062193"/>
                    </a:ext>
                  </a:extLst>
                </a:gridCol>
                <a:gridCol w="706789">
                  <a:extLst>
                    <a:ext uri="{9D8B030D-6E8A-4147-A177-3AD203B41FA5}">
                      <a16:colId xmlns:a16="http://schemas.microsoft.com/office/drawing/2014/main" val="1892022959"/>
                    </a:ext>
                  </a:extLst>
                </a:gridCol>
              </a:tblGrid>
              <a:tr h="312004">
                <a:tc>
                  <a:txBody>
                    <a:bodyPr/>
                    <a:lstStyle/>
                    <a:p>
                      <a:pPr algn="ctr" fontAlgn="ctr"/>
                      <a:r>
                        <a:rPr lang="en-US" sz="1000" dirty="0">
                          <a:latin typeface="Huawei Sans" panose="020C0503030203020204" pitchFamily="34" charset="0"/>
                        </a:rPr>
                        <a:t>Multicast Information</a:t>
                      </a:r>
                    </a:p>
                  </a:txBody>
                  <a:tcPr marL="0" marR="0" marT="0" marB="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a:txBody>
                    <a:bodyPr/>
                    <a:lstStyle/>
                    <a:p>
                      <a:pPr algn="ctr" fontAlgn="ctr"/>
                      <a:r>
                        <a:rPr lang="en-US" sz="1000">
                          <a:latin typeface="Huawei Sans" panose="020C0503030203020204" pitchFamily="34" charset="0"/>
                        </a:rPr>
                        <a:t>Outbound Interface</a:t>
                      </a:r>
                    </a:p>
                  </a:txBody>
                  <a:tcPr marL="0" marR="0" marT="0" marB="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extLst>
                  <a:ext uri="{0D108BD9-81ED-4DB2-BD59-A6C34878D82A}">
                    <a16:rowId xmlns:a16="http://schemas.microsoft.com/office/drawing/2014/main" val="3015372963"/>
                  </a:ext>
                </a:extLst>
              </a:tr>
              <a:tr h="312004">
                <a:tc>
                  <a:txBody>
                    <a:bodyPr/>
                    <a:lstStyle/>
                    <a:p>
                      <a:pPr algn="ctr" fontAlgn="ctr"/>
                      <a:r>
                        <a:rPr lang="en-US" sz="1000">
                          <a:latin typeface="Huawei Sans" panose="020C0503030203020204" pitchFamily="34" charset="0"/>
                        </a:rPr>
                        <a:t>*, G1</a:t>
                      </a:r>
                    </a:p>
                  </a:txBody>
                  <a:tcPr marL="0" marR="0" marT="0" marB="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4FBFE"/>
                    </a:solidFill>
                  </a:tcPr>
                </a:tc>
                <a:tc>
                  <a:txBody>
                    <a:bodyPr/>
                    <a:lstStyle/>
                    <a:p>
                      <a:pPr algn="ctr" fontAlgn="ctr"/>
                      <a:r>
                        <a:rPr lang="en-US" sz="1000" dirty="0">
                          <a:latin typeface="Huawei Sans" panose="020C0503030203020204" pitchFamily="34" charset="0"/>
                        </a:rPr>
                        <a:t>IF1</a:t>
                      </a:r>
                    </a:p>
                  </a:txBody>
                  <a:tcPr marL="0" marR="0" marT="0" marB="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4FBFE"/>
                    </a:solidFill>
                  </a:tcPr>
                </a:tc>
                <a:extLst>
                  <a:ext uri="{0D108BD9-81ED-4DB2-BD59-A6C34878D82A}">
                    <a16:rowId xmlns:a16="http://schemas.microsoft.com/office/drawing/2014/main" val="726405233"/>
                  </a:ext>
                </a:extLst>
              </a:tr>
            </a:tbl>
          </a:graphicData>
        </a:graphic>
      </p:graphicFrame>
      <p:sp>
        <p:nvSpPr>
          <p:cNvPr id="98" name="Rectangular Callout 75">
            <a:extLst>
              <a:ext uri="{FF2B5EF4-FFF2-40B4-BE49-F238E27FC236}">
                <a16:creationId xmlns:a16="http://schemas.microsoft.com/office/drawing/2014/main" id="{937B2092-4E56-4AE1-BE1E-05475C281262}"/>
              </a:ext>
            </a:extLst>
          </p:cNvPr>
          <p:cNvSpPr/>
          <p:nvPr/>
        </p:nvSpPr>
        <p:spPr bwMode="gray">
          <a:xfrm>
            <a:off x="7078346" y="1799498"/>
            <a:ext cx="2009419" cy="802964"/>
          </a:xfrm>
          <a:prstGeom prst="wedgeRectCallout">
            <a:avLst>
              <a:gd name="adj1" fmla="val 67425"/>
              <a:gd name="adj2" fmla="val 54313"/>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19050" tIns="19050" rIns="19050" bIns="19050" rtlCol="0" anchor="ctr">
            <a:noAutofit/>
          </a:bodyPr>
          <a:lstStyle/>
          <a:p>
            <a:pPr algn="ctr" fontAlgn="ctr"/>
            <a:r>
              <a:rPr lang="en-US" sz="1200" dirty="0">
                <a:solidFill>
                  <a:schemeClr val="tx1"/>
                </a:solidFill>
                <a:latin typeface="Huawei Sans" panose="020C0503030203020204" pitchFamily="34" charset="0"/>
                <a:ea typeface="方正兰亭黑简体" panose="02000000000000000000" pitchFamily="2" charset="-122"/>
              </a:rPr>
              <a:t>Even if there is only one group member, the multicast router still </a:t>
            </a:r>
            <a:r>
              <a:rPr lang="en-US" sz="1200" b="1" dirty="0">
                <a:solidFill>
                  <a:srgbClr val="EC7061"/>
                </a:solidFill>
                <a:latin typeface="Huawei Sans" panose="020C0503030203020204" pitchFamily="34" charset="0"/>
                <a:ea typeface="方正兰亭黑简体" panose="02000000000000000000" pitchFamily="2" charset="-122"/>
              </a:rPr>
              <a:t>retains the IGMP routing entry</a:t>
            </a:r>
            <a:r>
              <a:rPr lang="en-US" sz="1200" dirty="0">
                <a:solidFill>
                  <a:srgbClr val="EC7061"/>
                </a:solidFill>
                <a:latin typeface="Huawei Sans" panose="020C0503030203020204" pitchFamily="34" charset="0"/>
                <a:ea typeface="方正兰亭黑简体" panose="02000000000000000000" pitchFamily="2" charset="-122"/>
              </a:rPr>
              <a:t>.</a:t>
            </a:r>
          </a:p>
        </p:txBody>
      </p:sp>
      <p:sp>
        <p:nvSpPr>
          <p:cNvPr id="99" name="椭圆 50">
            <a:extLst>
              <a:ext uri="{FF2B5EF4-FFF2-40B4-BE49-F238E27FC236}">
                <a16:creationId xmlns:a16="http://schemas.microsoft.com/office/drawing/2014/main" id="{A4091F70-FAD7-470E-891B-1930C04C82F3}"/>
              </a:ext>
            </a:extLst>
          </p:cNvPr>
          <p:cNvSpPr/>
          <p:nvPr/>
        </p:nvSpPr>
        <p:spPr bwMode="gray">
          <a:xfrm>
            <a:off x="6748801" y="3411538"/>
            <a:ext cx="180000" cy="180000"/>
          </a:xfrm>
          <a:prstGeom prst="ellipse">
            <a:avLst/>
          </a:prstGeom>
          <a:solidFill>
            <a:srgbClr val="FFC00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algn="ctr" fontAlgn="ctr"/>
            <a:r>
              <a:rPr lang="en-US" sz="11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3</a:t>
            </a:r>
          </a:p>
        </p:txBody>
      </p:sp>
      <p:sp>
        <p:nvSpPr>
          <p:cNvPr id="100" name="椭圆 50">
            <a:extLst>
              <a:ext uri="{FF2B5EF4-FFF2-40B4-BE49-F238E27FC236}">
                <a16:creationId xmlns:a16="http://schemas.microsoft.com/office/drawing/2014/main" id="{305C2155-DA5F-40F1-A6FF-69D46BF78D9F}"/>
              </a:ext>
            </a:extLst>
          </p:cNvPr>
          <p:cNvSpPr/>
          <p:nvPr/>
        </p:nvSpPr>
        <p:spPr bwMode="gray">
          <a:xfrm>
            <a:off x="6988346" y="1725735"/>
            <a:ext cx="180000" cy="180000"/>
          </a:xfrm>
          <a:prstGeom prst="ellipse">
            <a:avLst/>
          </a:prstGeom>
          <a:solidFill>
            <a:srgbClr val="FFC00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algn="ctr" fontAlgn="ctr"/>
            <a:r>
              <a:rPr lang="en-US" sz="11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4</a:t>
            </a:r>
          </a:p>
        </p:txBody>
      </p:sp>
      <p:grpSp>
        <p:nvGrpSpPr>
          <p:cNvPr id="101" name="Group 100">
            <a:extLst>
              <a:ext uri="{FF2B5EF4-FFF2-40B4-BE49-F238E27FC236}">
                <a16:creationId xmlns:a16="http://schemas.microsoft.com/office/drawing/2014/main" id="{51B552A7-F260-479B-8AB0-5413DCA7A73C}"/>
              </a:ext>
            </a:extLst>
          </p:cNvPr>
          <p:cNvGrpSpPr/>
          <p:nvPr/>
        </p:nvGrpSpPr>
        <p:grpSpPr bwMode="gray">
          <a:xfrm>
            <a:off x="7428148" y="71577"/>
            <a:ext cx="4472949" cy="213120"/>
            <a:chOff x="7788188" y="106136"/>
            <a:chExt cx="4472949" cy="213120"/>
          </a:xfrm>
        </p:grpSpPr>
        <p:sp>
          <p:nvSpPr>
            <p:cNvPr id="102" name="五边形 24">
              <a:extLst>
                <a:ext uri="{FF2B5EF4-FFF2-40B4-BE49-F238E27FC236}">
                  <a16:creationId xmlns:a16="http://schemas.microsoft.com/office/drawing/2014/main" id="{B1CABB23-7F53-4214-909A-5113FE87ADBB}"/>
                </a:ext>
              </a:extLst>
            </p:cNvPr>
            <p:cNvSpPr/>
            <p:nvPr/>
          </p:nvSpPr>
          <p:spPr bwMode="gray">
            <a:xfrm>
              <a:off x="7788188" y="106136"/>
              <a:ext cx="1526032" cy="213120"/>
            </a:xfrm>
            <a:prstGeom prst="homePlate">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spcBef>
                  <a:spcPts val="0"/>
                </a:spcBef>
              </a:pPr>
              <a:r>
                <a:rPr lang="en-US" sz="1200">
                  <a:latin typeface="Huawei Sans" panose="020C0503030203020204" pitchFamily="34" charset="0"/>
                  <a:ea typeface="方正兰亭黑简体" panose="02000000000000000000" pitchFamily="2" charset="-122"/>
                </a:rPr>
                <a:t>IGMPv1</a:t>
              </a:r>
            </a:p>
          </p:txBody>
        </p:sp>
        <p:sp>
          <p:nvSpPr>
            <p:cNvPr id="103" name="燕尾形 25">
              <a:extLst>
                <a:ext uri="{FF2B5EF4-FFF2-40B4-BE49-F238E27FC236}">
                  <a16:creationId xmlns:a16="http://schemas.microsoft.com/office/drawing/2014/main" id="{B983C5BD-3F23-44B6-AFA1-4A0DE2E17B6B}"/>
                </a:ext>
              </a:extLst>
            </p:cNvPr>
            <p:cNvSpPr/>
            <p:nvPr/>
          </p:nvSpPr>
          <p:spPr bwMode="gray">
            <a:xfrm>
              <a:off x="9253201" y="106136"/>
              <a:ext cx="1538223" cy="211431"/>
            </a:xfrm>
            <a:prstGeom prst="chevron">
              <a:avLst/>
            </a:prstGeom>
            <a:solidFill>
              <a:srgbClr val="00B0F0"/>
            </a:solidFill>
            <a:ln w="9525" cap="flat" cmpd="sng" algn="ctr">
              <a:solidFill>
                <a:srgbClr val="00B0F0"/>
              </a:solid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spcBef>
                  <a:spcPts val="0"/>
                </a:spcBef>
              </a:pPr>
              <a:r>
                <a:rPr lang="en-US" sz="1200" b="1">
                  <a:solidFill>
                    <a:schemeClr val="bg1"/>
                  </a:solidFill>
                  <a:latin typeface="Huawei Sans" panose="020C0503030203020204" pitchFamily="34" charset="0"/>
                  <a:ea typeface="方正兰亭黑简体" panose="02000000000000000000" pitchFamily="2" charset="-122"/>
                </a:rPr>
                <a:t>IGMPv2</a:t>
              </a:r>
            </a:p>
          </p:txBody>
        </p:sp>
        <p:sp>
          <p:nvSpPr>
            <p:cNvPr id="104" name="燕尾形 25">
              <a:extLst>
                <a:ext uri="{FF2B5EF4-FFF2-40B4-BE49-F238E27FC236}">
                  <a16:creationId xmlns:a16="http://schemas.microsoft.com/office/drawing/2014/main" id="{5EB4E282-8420-4D0B-B6AF-942DD1004C7F}"/>
                </a:ext>
              </a:extLst>
            </p:cNvPr>
            <p:cNvSpPr/>
            <p:nvPr/>
          </p:nvSpPr>
          <p:spPr bwMode="gray">
            <a:xfrm>
              <a:off x="10722914" y="106136"/>
              <a:ext cx="1538223" cy="211431"/>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spcBef>
                  <a:spcPts val="0"/>
                </a:spcBef>
              </a:pPr>
              <a:r>
                <a:rPr lang="en-US" sz="1200">
                  <a:latin typeface="Huawei Sans" panose="020C0503030203020204" pitchFamily="34" charset="0"/>
                  <a:ea typeface="方正兰亭黑简体" panose="02000000000000000000" pitchFamily="2" charset="-122"/>
                </a:rPr>
                <a:t>IGMPv3</a:t>
              </a:r>
            </a:p>
          </p:txBody>
        </p:sp>
      </p:grpSp>
      <p:sp>
        <p:nvSpPr>
          <p:cNvPr id="57" name="Oval 41">
            <a:extLst>
              <a:ext uri="{FF2B5EF4-FFF2-40B4-BE49-F238E27FC236}">
                <a16:creationId xmlns:a16="http://schemas.microsoft.com/office/drawing/2014/main" id="{C9F43372-BE1E-43FD-8E1A-DD969C0E55D4}"/>
              </a:ext>
            </a:extLst>
          </p:cNvPr>
          <p:cNvSpPr>
            <a:spLocks noChangeAspect="1"/>
          </p:cNvSpPr>
          <p:nvPr/>
        </p:nvSpPr>
        <p:spPr bwMode="gray">
          <a:xfrm>
            <a:off x="4330804" y="6214911"/>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ndParaRPr>
          </a:p>
        </p:txBody>
      </p:sp>
      <p:sp>
        <p:nvSpPr>
          <p:cNvPr id="58" name="TextBox 57">
            <a:extLst>
              <a:ext uri="{FF2B5EF4-FFF2-40B4-BE49-F238E27FC236}">
                <a16:creationId xmlns:a16="http://schemas.microsoft.com/office/drawing/2014/main" id="{939B215E-719A-4A89-8D44-8100ED8D940B}"/>
              </a:ext>
            </a:extLst>
          </p:cNvPr>
          <p:cNvSpPr txBox="1"/>
          <p:nvPr/>
        </p:nvSpPr>
        <p:spPr bwMode="gray">
          <a:xfrm>
            <a:off x="4490065" y="6156041"/>
            <a:ext cx="2563877" cy="276999"/>
          </a:xfrm>
          <a:prstGeom prst="rect">
            <a:avLst/>
          </a:prstGeom>
          <a:noFill/>
        </p:spPr>
        <p:txBody>
          <a:bodyPr wrap="square" rtlCol="0">
            <a:noAutofit/>
          </a:bodyPr>
          <a:lstStyle/>
          <a:p>
            <a:pPr fontAlgn="ctr"/>
            <a:r>
              <a:rPr lang="en-US" sz="1100" dirty="0">
                <a:latin typeface="Huawei Sans" panose="020C0503030203020204" pitchFamily="34" charset="0"/>
              </a:rPr>
              <a:t>IGMP-capable interface</a:t>
            </a:r>
          </a:p>
        </p:txBody>
      </p:sp>
      <p:cxnSp>
        <p:nvCxnSpPr>
          <p:cNvPr id="59" name="Straight Arrow Connector 58">
            <a:extLst>
              <a:ext uri="{FF2B5EF4-FFF2-40B4-BE49-F238E27FC236}">
                <a16:creationId xmlns:a16="http://schemas.microsoft.com/office/drawing/2014/main" id="{2B83BE6C-489B-4FEC-8767-217B3347D2CC}"/>
              </a:ext>
            </a:extLst>
          </p:cNvPr>
          <p:cNvCxnSpPr>
            <a:cxnSpLocks/>
          </p:cNvCxnSpPr>
          <p:nvPr/>
        </p:nvCxnSpPr>
        <p:spPr bwMode="gray">
          <a:xfrm>
            <a:off x="4210609" y="5833542"/>
            <a:ext cx="326831" cy="0"/>
          </a:xfrm>
          <a:prstGeom prst="straightConnector1">
            <a:avLst/>
          </a:prstGeom>
          <a:ln w="19050">
            <a:solidFill>
              <a:srgbClr val="EC7061"/>
            </a:solidFill>
            <a:tailEnd type="triangle"/>
          </a:ln>
        </p:spPr>
        <p:style>
          <a:lnRef idx="1">
            <a:schemeClr val="accent1"/>
          </a:lnRef>
          <a:fillRef idx="0">
            <a:schemeClr val="accent1"/>
          </a:fillRef>
          <a:effectRef idx="0">
            <a:schemeClr val="accent1"/>
          </a:effectRef>
          <a:fontRef idx="minor">
            <a:schemeClr val="tx1"/>
          </a:fontRef>
        </p:style>
      </p:cxnSp>
      <p:sp>
        <p:nvSpPr>
          <p:cNvPr id="77" name="TextBox 76">
            <a:extLst>
              <a:ext uri="{FF2B5EF4-FFF2-40B4-BE49-F238E27FC236}">
                <a16:creationId xmlns:a16="http://schemas.microsoft.com/office/drawing/2014/main" id="{8E88157C-083D-4CF3-B584-249847A4E3F7}"/>
              </a:ext>
            </a:extLst>
          </p:cNvPr>
          <p:cNvSpPr txBox="1"/>
          <p:nvPr/>
        </p:nvSpPr>
        <p:spPr bwMode="gray">
          <a:xfrm>
            <a:off x="4493166" y="5701934"/>
            <a:ext cx="2167291" cy="276999"/>
          </a:xfrm>
          <a:prstGeom prst="rect">
            <a:avLst/>
          </a:prstGeom>
          <a:noFill/>
        </p:spPr>
        <p:txBody>
          <a:bodyPr wrap="square" rtlCol="0">
            <a:noAutofit/>
          </a:bodyPr>
          <a:lstStyle/>
          <a:p>
            <a:pPr fontAlgn="ctr"/>
            <a:r>
              <a:rPr lang="en-US" sz="1100" dirty="0">
                <a:latin typeface="Huawei Sans" panose="020C0503030203020204" pitchFamily="34" charset="0"/>
              </a:rPr>
              <a:t>Group-Specific Query message</a:t>
            </a:r>
          </a:p>
        </p:txBody>
      </p:sp>
      <p:cxnSp>
        <p:nvCxnSpPr>
          <p:cNvPr id="78" name="Straight Arrow Connector 77">
            <a:extLst>
              <a:ext uri="{FF2B5EF4-FFF2-40B4-BE49-F238E27FC236}">
                <a16:creationId xmlns:a16="http://schemas.microsoft.com/office/drawing/2014/main" id="{9DFA6F5E-F127-40E3-8064-2ADB18C245E7}"/>
              </a:ext>
            </a:extLst>
          </p:cNvPr>
          <p:cNvCxnSpPr>
            <a:cxnSpLocks/>
          </p:cNvCxnSpPr>
          <p:nvPr/>
        </p:nvCxnSpPr>
        <p:spPr bwMode="gray">
          <a:xfrm>
            <a:off x="4210609" y="6069656"/>
            <a:ext cx="287789" cy="0"/>
          </a:xfrm>
          <a:prstGeom prst="straightConnector1">
            <a:avLst/>
          </a:prstGeom>
          <a:ln w="19050">
            <a:solidFill>
              <a:srgbClr val="8BC9A0"/>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79" name="TextBox 78">
            <a:extLst>
              <a:ext uri="{FF2B5EF4-FFF2-40B4-BE49-F238E27FC236}">
                <a16:creationId xmlns:a16="http://schemas.microsoft.com/office/drawing/2014/main" id="{111A0017-8F1B-4FE5-A2D7-E401FC415C0E}"/>
              </a:ext>
            </a:extLst>
          </p:cNvPr>
          <p:cNvSpPr txBox="1"/>
          <p:nvPr/>
        </p:nvSpPr>
        <p:spPr bwMode="gray">
          <a:xfrm>
            <a:off x="4490065" y="5933388"/>
            <a:ext cx="1537797" cy="276999"/>
          </a:xfrm>
          <a:prstGeom prst="rect">
            <a:avLst/>
          </a:prstGeom>
          <a:noFill/>
        </p:spPr>
        <p:txBody>
          <a:bodyPr wrap="square" rtlCol="0">
            <a:noAutofit/>
          </a:bodyPr>
          <a:lstStyle/>
          <a:p>
            <a:pPr fontAlgn="ctr"/>
            <a:r>
              <a:rPr lang="en-US" sz="1100" dirty="0">
                <a:latin typeface="Huawei Sans" panose="020C0503030203020204" pitchFamily="34" charset="0"/>
              </a:rPr>
              <a:t>Leave message</a:t>
            </a:r>
          </a:p>
        </p:txBody>
      </p:sp>
      <p:sp>
        <p:nvSpPr>
          <p:cNvPr id="80" name="Oval 41">
            <a:extLst>
              <a:ext uri="{FF2B5EF4-FFF2-40B4-BE49-F238E27FC236}">
                <a16:creationId xmlns:a16="http://schemas.microsoft.com/office/drawing/2014/main" id="{3838C7AD-A2FB-499F-BD5A-16048E4CBEAE}"/>
              </a:ext>
            </a:extLst>
          </p:cNvPr>
          <p:cNvSpPr>
            <a:spLocks noChangeAspect="1"/>
          </p:cNvSpPr>
          <p:nvPr/>
        </p:nvSpPr>
        <p:spPr bwMode="gray">
          <a:xfrm>
            <a:off x="2848983" y="3304443"/>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ndParaRPr>
          </a:p>
        </p:txBody>
      </p:sp>
      <p:sp>
        <p:nvSpPr>
          <p:cNvPr id="81" name="Oval 41">
            <a:extLst>
              <a:ext uri="{FF2B5EF4-FFF2-40B4-BE49-F238E27FC236}">
                <a16:creationId xmlns:a16="http://schemas.microsoft.com/office/drawing/2014/main" id="{08884B6A-4E90-44C1-9AA0-E3ACA852F2AC}"/>
              </a:ext>
            </a:extLst>
          </p:cNvPr>
          <p:cNvSpPr>
            <a:spLocks noChangeAspect="1"/>
          </p:cNvSpPr>
          <p:nvPr/>
        </p:nvSpPr>
        <p:spPr bwMode="gray">
          <a:xfrm>
            <a:off x="8744630" y="3304021"/>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ndParaRPr>
          </a:p>
        </p:txBody>
      </p:sp>
      <p:sp>
        <p:nvSpPr>
          <p:cNvPr id="82" name="Oval 41">
            <a:extLst>
              <a:ext uri="{FF2B5EF4-FFF2-40B4-BE49-F238E27FC236}">
                <a16:creationId xmlns:a16="http://schemas.microsoft.com/office/drawing/2014/main" id="{CF25FD34-28C9-444B-B4E9-C1E26A6E4825}"/>
              </a:ext>
            </a:extLst>
          </p:cNvPr>
          <p:cNvSpPr>
            <a:spLocks noChangeAspect="1"/>
          </p:cNvSpPr>
          <p:nvPr/>
        </p:nvSpPr>
        <p:spPr bwMode="gray">
          <a:xfrm>
            <a:off x="9927760" y="6213754"/>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ndParaRPr>
          </a:p>
        </p:txBody>
      </p:sp>
      <p:sp>
        <p:nvSpPr>
          <p:cNvPr id="83" name="TextBox 82">
            <a:extLst>
              <a:ext uri="{FF2B5EF4-FFF2-40B4-BE49-F238E27FC236}">
                <a16:creationId xmlns:a16="http://schemas.microsoft.com/office/drawing/2014/main" id="{787796DC-C90D-44BE-BDD0-C17F67ABCFCB}"/>
              </a:ext>
            </a:extLst>
          </p:cNvPr>
          <p:cNvSpPr txBox="1"/>
          <p:nvPr/>
        </p:nvSpPr>
        <p:spPr bwMode="gray">
          <a:xfrm>
            <a:off x="10087021" y="6154884"/>
            <a:ext cx="2080095" cy="276999"/>
          </a:xfrm>
          <a:prstGeom prst="rect">
            <a:avLst/>
          </a:prstGeom>
          <a:noFill/>
        </p:spPr>
        <p:txBody>
          <a:bodyPr wrap="square" rtlCol="0">
            <a:noAutofit/>
          </a:bodyPr>
          <a:lstStyle/>
          <a:p>
            <a:pPr fontAlgn="ctr"/>
            <a:r>
              <a:rPr lang="en-US" sz="1100" dirty="0">
                <a:latin typeface="Huawei Sans" panose="020C0503030203020204" pitchFamily="34" charset="0"/>
              </a:rPr>
              <a:t>IGMP-capable interface</a:t>
            </a:r>
          </a:p>
        </p:txBody>
      </p:sp>
      <p:cxnSp>
        <p:nvCxnSpPr>
          <p:cNvPr id="84" name="Straight Arrow Connector 83">
            <a:extLst>
              <a:ext uri="{FF2B5EF4-FFF2-40B4-BE49-F238E27FC236}">
                <a16:creationId xmlns:a16="http://schemas.microsoft.com/office/drawing/2014/main" id="{669297EF-1A5E-4A68-865D-05619A96661C}"/>
              </a:ext>
            </a:extLst>
          </p:cNvPr>
          <p:cNvCxnSpPr>
            <a:cxnSpLocks/>
          </p:cNvCxnSpPr>
          <p:nvPr/>
        </p:nvCxnSpPr>
        <p:spPr bwMode="gray">
          <a:xfrm>
            <a:off x="9807565" y="6017229"/>
            <a:ext cx="326831" cy="0"/>
          </a:xfrm>
          <a:prstGeom prst="straightConnector1">
            <a:avLst/>
          </a:prstGeom>
          <a:ln w="19050">
            <a:solidFill>
              <a:srgbClr val="00B0F0"/>
            </a:solidFill>
            <a:tailEnd type="triangle"/>
          </a:ln>
        </p:spPr>
        <p:style>
          <a:lnRef idx="1">
            <a:schemeClr val="accent1"/>
          </a:lnRef>
          <a:fillRef idx="0">
            <a:schemeClr val="accent1"/>
          </a:fillRef>
          <a:effectRef idx="0">
            <a:schemeClr val="accent1"/>
          </a:effectRef>
          <a:fontRef idx="minor">
            <a:schemeClr val="tx1"/>
          </a:fontRef>
        </p:style>
      </p:cxnSp>
      <p:sp>
        <p:nvSpPr>
          <p:cNvPr id="86" name="TextBox 85">
            <a:extLst>
              <a:ext uri="{FF2B5EF4-FFF2-40B4-BE49-F238E27FC236}">
                <a16:creationId xmlns:a16="http://schemas.microsoft.com/office/drawing/2014/main" id="{9C915EC8-EFB0-4A72-89F8-4287EEE2F231}"/>
              </a:ext>
            </a:extLst>
          </p:cNvPr>
          <p:cNvSpPr txBox="1"/>
          <p:nvPr/>
        </p:nvSpPr>
        <p:spPr bwMode="gray">
          <a:xfrm>
            <a:off x="10087021" y="5885577"/>
            <a:ext cx="1261884" cy="276999"/>
          </a:xfrm>
          <a:prstGeom prst="rect">
            <a:avLst/>
          </a:prstGeom>
          <a:noFill/>
        </p:spPr>
        <p:txBody>
          <a:bodyPr wrap="square" rtlCol="0">
            <a:noAutofit/>
          </a:bodyPr>
          <a:lstStyle/>
          <a:p>
            <a:pPr fontAlgn="ctr"/>
            <a:r>
              <a:rPr lang="en-US" sz="1100">
                <a:latin typeface="Huawei Sans" panose="020C0503030203020204" pitchFamily="34" charset="0"/>
              </a:rPr>
              <a:t>Report message</a:t>
            </a:r>
          </a:p>
        </p:txBody>
      </p:sp>
      <p:sp>
        <p:nvSpPr>
          <p:cNvPr id="16" name="Trapezoid 15">
            <a:extLst>
              <a:ext uri="{FF2B5EF4-FFF2-40B4-BE49-F238E27FC236}">
                <a16:creationId xmlns:a16="http://schemas.microsoft.com/office/drawing/2014/main" id="{BD3BCF09-F608-4CA2-AF0F-EB1FE03AC20B}"/>
              </a:ext>
            </a:extLst>
          </p:cNvPr>
          <p:cNvSpPr/>
          <p:nvPr/>
        </p:nvSpPr>
        <p:spPr bwMode="gray">
          <a:xfrm flipV="1">
            <a:off x="9077387" y="2839629"/>
            <a:ext cx="2009419" cy="508842"/>
          </a:xfrm>
          <a:custGeom>
            <a:avLst/>
            <a:gdLst>
              <a:gd name="connsiteX0" fmla="*/ 0 w 1801667"/>
              <a:gd name="connsiteY0" fmla="*/ 464392 h 464392"/>
              <a:gd name="connsiteX1" fmla="*/ 116098 w 1801667"/>
              <a:gd name="connsiteY1" fmla="*/ 0 h 464392"/>
              <a:gd name="connsiteX2" fmla="*/ 1685569 w 1801667"/>
              <a:gd name="connsiteY2" fmla="*/ 0 h 464392"/>
              <a:gd name="connsiteX3" fmla="*/ 1801667 w 1801667"/>
              <a:gd name="connsiteY3" fmla="*/ 464392 h 464392"/>
              <a:gd name="connsiteX4" fmla="*/ 0 w 1801667"/>
              <a:gd name="connsiteY4" fmla="*/ 464392 h 464392"/>
              <a:gd name="connsiteX0" fmla="*/ 226802 w 2028469"/>
              <a:gd name="connsiteY0" fmla="*/ 464392 h 464392"/>
              <a:gd name="connsiteX1" fmla="*/ 0 w 2028469"/>
              <a:gd name="connsiteY1" fmla="*/ 285750 h 464392"/>
              <a:gd name="connsiteX2" fmla="*/ 1912371 w 2028469"/>
              <a:gd name="connsiteY2" fmla="*/ 0 h 464392"/>
              <a:gd name="connsiteX3" fmla="*/ 2028469 w 2028469"/>
              <a:gd name="connsiteY3" fmla="*/ 464392 h 464392"/>
              <a:gd name="connsiteX4" fmla="*/ 226802 w 2028469"/>
              <a:gd name="connsiteY4" fmla="*/ 464392 h 464392"/>
              <a:gd name="connsiteX0" fmla="*/ 226802 w 2028469"/>
              <a:gd name="connsiteY0" fmla="*/ 508842 h 508842"/>
              <a:gd name="connsiteX1" fmla="*/ 0 w 2028469"/>
              <a:gd name="connsiteY1" fmla="*/ 330200 h 508842"/>
              <a:gd name="connsiteX2" fmla="*/ 20071 w 2028469"/>
              <a:gd name="connsiteY2" fmla="*/ 0 h 508842"/>
              <a:gd name="connsiteX3" fmla="*/ 2028469 w 2028469"/>
              <a:gd name="connsiteY3" fmla="*/ 508842 h 508842"/>
              <a:gd name="connsiteX4" fmla="*/ 226802 w 2028469"/>
              <a:gd name="connsiteY4" fmla="*/ 508842 h 508842"/>
              <a:gd name="connsiteX0" fmla="*/ 206731 w 2008398"/>
              <a:gd name="connsiteY0" fmla="*/ 508842 h 508842"/>
              <a:gd name="connsiteX1" fmla="*/ 18029 w 2008398"/>
              <a:gd name="connsiteY1" fmla="*/ 330200 h 508842"/>
              <a:gd name="connsiteX2" fmla="*/ 0 w 2008398"/>
              <a:gd name="connsiteY2" fmla="*/ 0 h 508842"/>
              <a:gd name="connsiteX3" fmla="*/ 2008398 w 2008398"/>
              <a:gd name="connsiteY3" fmla="*/ 508842 h 508842"/>
              <a:gd name="connsiteX4" fmla="*/ 206731 w 2008398"/>
              <a:gd name="connsiteY4" fmla="*/ 508842 h 508842"/>
              <a:gd name="connsiteX0" fmla="*/ 207752 w 2009419"/>
              <a:gd name="connsiteY0" fmla="*/ 508842 h 508842"/>
              <a:gd name="connsiteX1" fmla="*/ 0 w 2009419"/>
              <a:gd name="connsiteY1" fmla="*/ 330200 h 508842"/>
              <a:gd name="connsiteX2" fmla="*/ 1021 w 2009419"/>
              <a:gd name="connsiteY2" fmla="*/ 0 h 508842"/>
              <a:gd name="connsiteX3" fmla="*/ 2009419 w 2009419"/>
              <a:gd name="connsiteY3" fmla="*/ 508842 h 508842"/>
              <a:gd name="connsiteX4" fmla="*/ 207752 w 2009419"/>
              <a:gd name="connsiteY4" fmla="*/ 508842 h 5088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09419" h="508842">
                <a:moveTo>
                  <a:pt x="207752" y="508842"/>
                </a:moveTo>
                <a:lnTo>
                  <a:pt x="0" y="330200"/>
                </a:lnTo>
                <a:cubicBezTo>
                  <a:pt x="340" y="220133"/>
                  <a:pt x="681" y="110067"/>
                  <a:pt x="1021" y="0"/>
                </a:cubicBezTo>
                <a:lnTo>
                  <a:pt x="2009419" y="508842"/>
                </a:lnTo>
                <a:lnTo>
                  <a:pt x="207752" y="508842"/>
                </a:lnTo>
                <a:close/>
              </a:path>
            </a:pathLst>
          </a:custGeom>
          <a:gradFill>
            <a:gsLst>
              <a:gs pos="0">
                <a:schemeClr val="bg1">
                  <a:alpha val="50000"/>
                </a:schemeClr>
              </a:gs>
              <a:gs pos="100000">
                <a:srgbClr val="00B0F0">
                  <a:alpha val="5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atin typeface="Huawei Sans" panose="020C0503030203020204" pitchFamily="34" charset="0"/>
            </a:endParaRPr>
          </a:p>
        </p:txBody>
      </p:sp>
    </p:spTree>
    <p:extLst>
      <p:ext uri="{BB962C8B-B14F-4D97-AF65-F5344CB8AC3E}">
        <p14:creationId xmlns:p14="http://schemas.microsoft.com/office/powerpoint/2010/main" val="266989243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5EC95F5A-276E-4B3B-A630-04F3F4594841}"/>
              </a:ext>
            </a:extLst>
          </p:cNvPr>
          <p:cNvSpPr>
            <a:spLocks noGrp="1"/>
          </p:cNvSpPr>
          <p:nvPr>
            <p:ph type="body" sz="quarter" idx="10"/>
          </p:nvPr>
        </p:nvSpPr>
        <p:spPr bwMode="gray"/>
        <p:txBody>
          <a:bodyPr wrap="square">
            <a:noAutofit/>
          </a:bodyPr>
          <a:lstStyle/>
          <a:p>
            <a:pPr fontAlgn="ctr"/>
            <a:r>
              <a:rPr lang="en-US" sz="1400" dirty="0">
                <a:latin typeface="Huawei Sans" panose="020C0503030203020204" pitchFamily="34" charset="0"/>
              </a:rPr>
              <a:t>To ensure security, multicast group members can choose to receive only the multicast data from a specific multicast source. In this case, they need to inform the multicast network of the multicast source from which they want to receive multicast data.</a:t>
            </a:r>
          </a:p>
          <a:p>
            <a:pPr fontAlgn="ctr"/>
            <a:r>
              <a:rPr lang="en-US" sz="1400" dirty="0">
                <a:latin typeface="Huawei Sans" panose="020C0503030203020204" pitchFamily="34" charset="0"/>
              </a:rPr>
              <a:t>IGMPv1 and IGMPv2 messages </a:t>
            </a:r>
            <a:r>
              <a:rPr lang="en-US" sz="1400" b="1" dirty="0">
                <a:solidFill>
                  <a:srgbClr val="EC7061"/>
                </a:solidFill>
                <a:latin typeface="Huawei Sans" panose="020C0503030203020204" pitchFamily="34" charset="0"/>
              </a:rPr>
              <a:t>cannot carry multicast source information</a:t>
            </a:r>
            <a:r>
              <a:rPr lang="en-US" sz="1400" dirty="0">
                <a:latin typeface="Huawei Sans" panose="020C0503030203020204" pitchFamily="34" charset="0"/>
              </a:rPr>
              <a:t>. As a result, IGMPv1 and IGMPv2 </a:t>
            </a:r>
            <a:r>
              <a:rPr lang="en-US" sz="1400" b="1" dirty="0">
                <a:solidFill>
                  <a:srgbClr val="EC7061"/>
                </a:solidFill>
                <a:latin typeface="Huawei Sans" panose="020C0503030203020204" pitchFamily="34" charset="0"/>
              </a:rPr>
              <a:t>cannot meet the demand for source-specific multicast (SSM)</a:t>
            </a:r>
            <a:r>
              <a:rPr lang="en-US" sz="1400" dirty="0">
                <a:latin typeface="Huawei Sans" panose="020C0503030203020204" pitchFamily="34" charset="0"/>
              </a:rPr>
              <a:t>, unless SSM mapping is used.</a:t>
            </a:r>
          </a:p>
          <a:p>
            <a:pPr fontAlgn="ctr"/>
            <a:r>
              <a:rPr lang="en-US" sz="1400" dirty="0">
                <a:latin typeface="Huawei Sans" panose="020C0503030203020204" pitchFamily="34" charset="0"/>
              </a:rPr>
              <a:t>IGMPv3 was developed to support the SSM model. IGMPv3 messages can carry multicast source information so that hosts can receive only data from a specific source.</a:t>
            </a:r>
          </a:p>
        </p:txBody>
      </p:sp>
      <p:sp>
        <p:nvSpPr>
          <p:cNvPr id="3" name="标题 2"/>
          <p:cNvSpPr>
            <a:spLocks noGrp="1"/>
          </p:cNvSpPr>
          <p:nvPr>
            <p:ph type="title"/>
          </p:nvPr>
        </p:nvSpPr>
        <p:spPr bwMode="gray"/>
        <p:txBody>
          <a:bodyPr wrap="square">
            <a:noAutofit/>
          </a:bodyPr>
          <a:lstStyle/>
          <a:p>
            <a:pPr fontAlgn="ctr"/>
            <a:r>
              <a:rPr lang="en-US">
                <a:latin typeface="Huawei Sans" panose="020C0503030203020204" pitchFamily="34" charset="0"/>
              </a:rPr>
              <a:t>Demand for the SSM Model</a:t>
            </a:r>
          </a:p>
        </p:txBody>
      </p:sp>
      <p:grpSp>
        <p:nvGrpSpPr>
          <p:cNvPr id="45" name="Group 44">
            <a:extLst>
              <a:ext uri="{FF2B5EF4-FFF2-40B4-BE49-F238E27FC236}">
                <a16:creationId xmlns:a16="http://schemas.microsoft.com/office/drawing/2014/main" id="{2FE31E6C-B413-48CC-A89C-8601A19094F0}"/>
              </a:ext>
            </a:extLst>
          </p:cNvPr>
          <p:cNvGrpSpPr/>
          <p:nvPr/>
        </p:nvGrpSpPr>
        <p:grpSpPr bwMode="gray">
          <a:xfrm>
            <a:off x="7428148" y="71577"/>
            <a:ext cx="4472949" cy="213120"/>
            <a:chOff x="7788188" y="106136"/>
            <a:chExt cx="4472949" cy="213120"/>
          </a:xfrm>
        </p:grpSpPr>
        <p:sp>
          <p:nvSpPr>
            <p:cNvPr id="46" name="五边形 24">
              <a:extLst>
                <a:ext uri="{FF2B5EF4-FFF2-40B4-BE49-F238E27FC236}">
                  <a16:creationId xmlns:a16="http://schemas.microsoft.com/office/drawing/2014/main" id="{4653FB89-1DF5-4B8E-9F5B-1719E00B1516}"/>
                </a:ext>
              </a:extLst>
            </p:cNvPr>
            <p:cNvSpPr/>
            <p:nvPr/>
          </p:nvSpPr>
          <p:spPr bwMode="gray">
            <a:xfrm>
              <a:off x="7788188" y="106136"/>
              <a:ext cx="1526032" cy="213120"/>
            </a:xfrm>
            <a:prstGeom prst="homePlate">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spcBef>
                  <a:spcPts val="0"/>
                </a:spcBef>
              </a:pPr>
              <a:r>
                <a:rPr lang="en-US" sz="1200">
                  <a:latin typeface="Huawei Sans" panose="020C0503030203020204" pitchFamily="34" charset="0"/>
                  <a:ea typeface="方正兰亭黑简体" panose="02000000000000000000" pitchFamily="2" charset="-122"/>
                </a:rPr>
                <a:t>IGMPv1</a:t>
              </a:r>
            </a:p>
          </p:txBody>
        </p:sp>
        <p:sp>
          <p:nvSpPr>
            <p:cNvPr id="47" name="燕尾形 25">
              <a:extLst>
                <a:ext uri="{FF2B5EF4-FFF2-40B4-BE49-F238E27FC236}">
                  <a16:creationId xmlns:a16="http://schemas.microsoft.com/office/drawing/2014/main" id="{22B66DBA-2B04-43C8-B767-39B16C30930B}"/>
                </a:ext>
              </a:extLst>
            </p:cNvPr>
            <p:cNvSpPr/>
            <p:nvPr/>
          </p:nvSpPr>
          <p:spPr bwMode="gray">
            <a:xfrm>
              <a:off x="9253201" y="106136"/>
              <a:ext cx="1538223" cy="211431"/>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spcBef>
                  <a:spcPts val="0"/>
                </a:spcBef>
              </a:pPr>
              <a:r>
                <a:rPr lang="en-US" sz="1200">
                  <a:latin typeface="Huawei Sans" panose="020C0503030203020204" pitchFamily="34" charset="0"/>
                  <a:ea typeface="方正兰亭黑简体" panose="02000000000000000000" pitchFamily="2" charset="-122"/>
                </a:rPr>
                <a:t>IGMPv2</a:t>
              </a:r>
            </a:p>
          </p:txBody>
        </p:sp>
        <p:sp>
          <p:nvSpPr>
            <p:cNvPr id="48" name="燕尾形 25">
              <a:extLst>
                <a:ext uri="{FF2B5EF4-FFF2-40B4-BE49-F238E27FC236}">
                  <a16:creationId xmlns:a16="http://schemas.microsoft.com/office/drawing/2014/main" id="{34420F13-2647-4C44-8AD0-734E676795A0}"/>
                </a:ext>
              </a:extLst>
            </p:cNvPr>
            <p:cNvSpPr/>
            <p:nvPr/>
          </p:nvSpPr>
          <p:spPr bwMode="gray">
            <a:xfrm>
              <a:off x="10722914" y="106136"/>
              <a:ext cx="1538223" cy="211431"/>
            </a:xfrm>
            <a:prstGeom prst="chevron">
              <a:avLst/>
            </a:prstGeom>
            <a:solidFill>
              <a:srgbClr val="00B0F0"/>
            </a:solidFill>
            <a:ln w="9525" cap="flat" cmpd="sng" algn="ctr">
              <a:solidFill>
                <a:srgbClr val="00B0F0"/>
              </a:solid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spcBef>
                  <a:spcPts val="0"/>
                </a:spcBef>
              </a:pPr>
              <a:r>
                <a:rPr lang="en-US" sz="1200" b="1">
                  <a:solidFill>
                    <a:schemeClr val="bg1"/>
                  </a:solidFill>
                  <a:latin typeface="Huawei Sans" panose="020C0503030203020204" pitchFamily="34" charset="0"/>
                  <a:ea typeface="方正兰亭黑简体" panose="02000000000000000000" pitchFamily="2" charset="-122"/>
                </a:rPr>
                <a:t>IGMPv3</a:t>
              </a:r>
            </a:p>
          </p:txBody>
        </p:sp>
      </p:grpSp>
      <p:sp>
        <p:nvSpPr>
          <p:cNvPr id="49" name="Freeform 159">
            <a:extLst>
              <a:ext uri="{FF2B5EF4-FFF2-40B4-BE49-F238E27FC236}">
                <a16:creationId xmlns:a16="http://schemas.microsoft.com/office/drawing/2014/main" id="{6AFDA8C1-F40E-4BB9-9A48-C047A7B5CD15}"/>
              </a:ext>
            </a:extLst>
          </p:cNvPr>
          <p:cNvSpPr/>
          <p:nvPr/>
        </p:nvSpPr>
        <p:spPr bwMode="gray">
          <a:xfrm flipH="1">
            <a:off x="6306002" y="4174120"/>
            <a:ext cx="1578984" cy="825381"/>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schemeClr val="tx1"/>
                </a:solidFill>
                <a:latin typeface="Huawei Sans" panose="020C0503030203020204" pitchFamily="34" charset="0"/>
              </a:rPr>
              <a:t>Multicast network (SSM)</a:t>
            </a:r>
          </a:p>
          <a:p>
            <a:pPr algn="ctr" fontAlgn="ctr"/>
            <a:endParaRPr lang="en-US" sz="600" dirty="0">
              <a:solidFill>
                <a:schemeClr val="tx1"/>
              </a:solidFill>
              <a:latin typeface="Huawei Sans" panose="020C0503030203020204" pitchFamily="34" charset="0"/>
            </a:endParaRPr>
          </a:p>
        </p:txBody>
      </p:sp>
      <p:cxnSp>
        <p:nvCxnSpPr>
          <p:cNvPr id="50" name="直接连接符 12">
            <a:extLst>
              <a:ext uri="{FF2B5EF4-FFF2-40B4-BE49-F238E27FC236}">
                <a16:creationId xmlns:a16="http://schemas.microsoft.com/office/drawing/2014/main" id="{F6E97BB7-8233-4B6E-97C1-9D14F3C2CAB2}"/>
              </a:ext>
            </a:extLst>
          </p:cNvPr>
          <p:cNvCxnSpPr>
            <a:cxnSpLocks/>
            <a:stCxn id="55" idx="3"/>
            <a:endCxn id="54" idx="1"/>
          </p:cNvCxnSpPr>
          <p:nvPr/>
        </p:nvCxnSpPr>
        <p:spPr bwMode="gray">
          <a:xfrm>
            <a:off x="6129536" y="4084301"/>
            <a:ext cx="758253"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51" name="直接连接符 12">
            <a:extLst>
              <a:ext uri="{FF2B5EF4-FFF2-40B4-BE49-F238E27FC236}">
                <a16:creationId xmlns:a16="http://schemas.microsoft.com/office/drawing/2014/main" id="{667E9AC7-3729-4FF0-9992-0BAF6C0237EB}"/>
              </a:ext>
            </a:extLst>
          </p:cNvPr>
          <p:cNvCxnSpPr>
            <a:cxnSpLocks/>
            <a:stCxn id="56" idx="2"/>
            <a:endCxn id="53" idx="0"/>
          </p:cNvCxnSpPr>
          <p:nvPr/>
        </p:nvCxnSpPr>
        <p:spPr bwMode="gray">
          <a:xfrm>
            <a:off x="7152903" y="5286034"/>
            <a:ext cx="0" cy="687171"/>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52" name="文本框 27">
            <a:extLst>
              <a:ext uri="{FF2B5EF4-FFF2-40B4-BE49-F238E27FC236}">
                <a16:creationId xmlns:a16="http://schemas.microsoft.com/office/drawing/2014/main" id="{C496A9C4-856E-4D99-AD21-50C1F4A2A39C}"/>
              </a:ext>
            </a:extLst>
          </p:cNvPr>
          <p:cNvSpPr txBox="1"/>
          <p:nvPr/>
        </p:nvSpPr>
        <p:spPr bwMode="gray">
          <a:xfrm>
            <a:off x="5378739" y="3416282"/>
            <a:ext cx="956164" cy="285614"/>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200" dirty="0">
                <a:solidFill>
                  <a:srgbClr val="000000"/>
                </a:solidFill>
                <a:latin typeface="Huawei Sans" panose="020C0503030203020204" pitchFamily="34" charset="0"/>
                <a:ea typeface="+mn-ea"/>
                <a:cs typeface="Arial" pitchFamily="34" charset="0"/>
              </a:rPr>
              <a:t>Multicast source 1</a:t>
            </a:r>
          </a:p>
        </p:txBody>
      </p:sp>
      <p:pic>
        <p:nvPicPr>
          <p:cNvPr id="53" name="图片 38" descr="PC.png">
            <a:extLst>
              <a:ext uri="{FF2B5EF4-FFF2-40B4-BE49-F238E27FC236}">
                <a16:creationId xmlns:a16="http://schemas.microsoft.com/office/drawing/2014/main" id="{4D21B4C9-E8D7-4970-A5A2-ED5D01F50830}"/>
              </a:ext>
            </a:extLst>
          </p:cNvPr>
          <p:cNvPicPr>
            <a:picLocks noChangeAspect="1"/>
          </p:cNvPicPr>
          <p:nvPr/>
        </p:nvPicPr>
        <p:blipFill>
          <a:blip r:embed="rId3" cstate="print"/>
          <a:stretch>
            <a:fillRect/>
          </a:stretch>
        </p:blipFill>
        <p:spPr bwMode="gray">
          <a:xfrm>
            <a:off x="6880851" y="5973205"/>
            <a:ext cx="544104" cy="385259"/>
          </a:xfrm>
          <a:prstGeom prst="rect">
            <a:avLst/>
          </a:prstGeom>
        </p:spPr>
      </p:pic>
      <p:pic>
        <p:nvPicPr>
          <p:cNvPr id="54" name="Picture 12" descr="E:\2016.01\1.12 扁平化图标\蓝色\AR-蓝色最新-40.png">
            <a:extLst>
              <a:ext uri="{FF2B5EF4-FFF2-40B4-BE49-F238E27FC236}">
                <a16:creationId xmlns:a16="http://schemas.microsoft.com/office/drawing/2014/main" id="{010141C0-1249-4ED9-9493-8341407500CB}"/>
              </a:ext>
            </a:extLst>
          </p:cNvPr>
          <p:cNvPicPr>
            <a:picLocks noChangeAspect="1" noChangeArrowheads="1"/>
          </p:cNvPicPr>
          <p:nvPr/>
        </p:nvPicPr>
        <p:blipFill>
          <a:blip r:embed="rId4" cstate="print"/>
          <a:srcRect/>
          <a:stretch>
            <a:fillRect/>
          </a:stretch>
        </p:blipFill>
        <p:spPr bwMode="gray">
          <a:xfrm>
            <a:off x="6887789" y="3863392"/>
            <a:ext cx="540000" cy="441818"/>
          </a:xfrm>
          <a:prstGeom prst="rect">
            <a:avLst/>
          </a:prstGeom>
          <a:noFill/>
        </p:spPr>
      </p:pic>
      <p:pic>
        <p:nvPicPr>
          <p:cNvPr id="55" name="图片 66" descr="交换机.png">
            <a:extLst>
              <a:ext uri="{FF2B5EF4-FFF2-40B4-BE49-F238E27FC236}">
                <a16:creationId xmlns:a16="http://schemas.microsoft.com/office/drawing/2014/main" id="{2E52CB4F-6624-447B-ABB4-848BAE9E3DFC}"/>
              </a:ext>
            </a:extLst>
          </p:cNvPr>
          <p:cNvPicPr>
            <a:picLocks noChangeAspect="1"/>
          </p:cNvPicPr>
          <p:nvPr/>
        </p:nvPicPr>
        <p:blipFill>
          <a:blip r:embed="rId5" cstate="print"/>
          <a:stretch>
            <a:fillRect/>
          </a:stretch>
        </p:blipFill>
        <p:spPr bwMode="gray">
          <a:xfrm>
            <a:off x="5589536" y="3863392"/>
            <a:ext cx="540000" cy="441817"/>
          </a:xfrm>
          <a:prstGeom prst="rect">
            <a:avLst/>
          </a:prstGeom>
        </p:spPr>
      </p:pic>
      <p:pic>
        <p:nvPicPr>
          <p:cNvPr id="56" name="Picture 12" descr="E:\2016.01\1.12 扁平化图标\蓝色\AR-蓝色最新-40.png">
            <a:extLst>
              <a:ext uri="{FF2B5EF4-FFF2-40B4-BE49-F238E27FC236}">
                <a16:creationId xmlns:a16="http://schemas.microsoft.com/office/drawing/2014/main" id="{96E67A7E-F065-41C9-9961-E34B58BCA667}"/>
              </a:ext>
            </a:extLst>
          </p:cNvPr>
          <p:cNvPicPr>
            <a:picLocks noChangeAspect="1" noChangeArrowheads="1"/>
          </p:cNvPicPr>
          <p:nvPr/>
        </p:nvPicPr>
        <p:blipFill>
          <a:blip r:embed="rId4" cstate="print"/>
          <a:srcRect/>
          <a:stretch>
            <a:fillRect/>
          </a:stretch>
        </p:blipFill>
        <p:spPr bwMode="gray">
          <a:xfrm>
            <a:off x="6882903" y="4844216"/>
            <a:ext cx="540000" cy="441818"/>
          </a:xfrm>
          <a:prstGeom prst="rect">
            <a:avLst/>
          </a:prstGeom>
          <a:noFill/>
        </p:spPr>
      </p:pic>
      <p:cxnSp>
        <p:nvCxnSpPr>
          <p:cNvPr id="57" name="直接连接符 12">
            <a:extLst>
              <a:ext uri="{FF2B5EF4-FFF2-40B4-BE49-F238E27FC236}">
                <a16:creationId xmlns:a16="http://schemas.microsoft.com/office/drawing/2014/main" id="{563F5B90-1221-4055-A4F5-657388B38BC0}"/>
              </a:ext>
            </a:extLst>
          </p:cNvPr>
          <p:cNvCxnSpPr>
            <a:cxnSpLocks/>
            <a:stCxn id="54" idx="3"/>
            <a:endCxn id="58" idx="1"/>
          </p:cNvCxnSpPr>
          <p:nvPr/>
        </p:nvCxnSpPr>
        <p:spPr bwMode="gray">
          <a:xfrm flipV="1">
            <a:off x="7427789" y="4084300"/>
            <a:ext cx="758253" cy="1"/>
          </a:xfrm>
          <a:prstGeom prst="line">
            <a:avLst/>
          </a:prstGeom>
          <a:solidFill>
            <a:schemeClr val="accent1"/>
          </a:solidFill>
          <a:ln w="19050" cap="flat" cmpd="sng" algn="ctr">
            <a:solidFill>
              <a:schemeClr val="tx1"/>
            </a:solidFill>
            <a:prstDash val="solid"/>
            <a:round/>
            <a:headEnd type="none" w="med" len="med"/>
            <a:tailEnd type="none" w="med" len="med"/>
          </a:ln>
          <a:effectLst/>
        </p:spPr>
      </p:cxnSp>
      <p:pic>
        <p:nvPicPr>
          <p:cNvPr id="58" name="图片 66" descr="交换机.png">
            <a:extLst>
              <a:ext uri="{FF2B5EF4-FFF2-40B4-BE49-F238E27FC236}">
                <a16:creationId xmlns:a16="http://schemas.microsoft.com/office/drawing/2014/main" id="{4185CD30-EF63-43F5-8B3F-61A6D523F9DD}"/>
              </a:ext>
            </a:extLst>
          </p:cNvPr>
          <p:cNvPicPr>
            <a:picLocks noChangeAspect="1"/>
          </p:cNvPicPr>
          <p:nvPr/>
        </p:nvPicPr>
        <p:blipFill>
          <a:blip r:embed="rId5" cstate="print">
            <a:duotone>
              <a:schemeClr val="accent1">
                <a:shade val="45000"/>
                <a:satMod val="135000"/>
              </a:schemeClr>
              <a:prstClr val="white"/>
            </a:duotone>
          </a:blip>
          <a:stretch>
            <a:fillRect/>
          </a:stretch>
        </p:blipFill>
        <p:spPr bwMode="gray">
          <a:xfrm>
            <a:off x="8186042" y="3863391"/>
            <a:ext cx="540000" cy="441817"/>
          </a:xfrm>
          <a:prstGeom prst="rect">
            <a:avLst/>
          </a:prstGeom>
        </p:spPr>
      </p:pic>
      <p:sp>
        <p:nvSpPr>
          <p:cNvPr id="59" name="文本框 27">
            <a:extLst>
              <a:ext uri="{FF2B5EF4-FFF2-40B4-BE49-F238E27FC236}">
                <a16:creationId xmlns:a16="http://schemas.microsoft.com/office/drawing/2014/main" id="{06F4915E-EE5D-4015-89B0-59B7BE92C8B3}"/>
              </a:ext>
            </a:extLst>
          </p:cNvPr>
          <p:cNvSpPr txBox="1"/>
          <p:nvPr/>
        </p:nvSpPr>
        <p:spPr bwMode="gray">
          <a:xfrm>
            <a:off x="7968629" y="3411517"/>
            <a:ext cx="956164" cy="285614"/>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200" dirty="0">
                <a:solidFill>
                  <a:srgbClr val="000000"/>
                </a:solidFill>
                <a:latin typeface="Huawei Sans" panose="020C0503030203020204" pitchFamily="34" charset="0"/>
                <a:ea typeface="+mn-ea"/>
                <a:cs typeface="Arial" pitchFamily="34" charset="0"/>
              </a:rPr>
              <a:t>Multicast source 2</a:t>
            </a:r>
          </a:p>
        </p:txBody>
      </p:sp>
      <p:sp>
        <p:nvSpPr>
          <p:cNvPr id="60" name="文本框 27">
            <a:extLst>
              <a:ext uri="{FF2B5EF4-FFF2-40B4-BE49-F238E27FC236}">
                <a16:creationId xmlns:a16="http://schemas.microsoft.com/office/drawing/2014/main" id="{350AF3A6-AFB0-4245-96F6-261CD6428112}"/>
              </a:ext>
            </a:extLst>
          </p:cNvPr>
          <p:cNvSpPr txBox="1"/>
          <p:nvPr/>
        </p:nvSpPr>
        <p:spPr bwMode="gray">
          <a:xfrm>
            <a:off x="7386054" y="6023027"/>
            <a:ext cx="1972550" cy="285614"/>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200" dirty="0">
                <a:solidFill>
                  <a:srgbClr val="000000"/>
                </a:solidFill>
                <a:latin typeface="Huawei Sans" panose="020C0503030203020204" pitchFamily="34" charset="0"/>
                <a:ea typeface="+mn-ea"/>
                <a:cs typeface="Arial" pitchFamily="34" charset="0"/>
              </a:rPr>
              <a:t>Multicast group member</a:t>
            </a:r>
          </a:p>
        </p:txBody>
      </p:sp>
      <p:sp>
        <p:nvSpPr>
          <p:cNvPr id="61" name="Freeform: Shape 60">
            <a:extLst>
              <a:ext uri="{FF2B5EF4-FFF2-40B4-BE49-F238E27FC236}">
                <a16:creationId xmlns:a16="http://schemas.microsoft.com/office/drawing/2014/main" id="{6A8CB9BB-E50B-47A8-80D9-5B237956993C}"/>
              </a:ext>
            </a:extLst>
          </p:cNvPr>
          <p:cNvSpPr/>
          <p:nvPr/>
        </p:nvSpPr>
        <p:spPr bwMode="gray">
          <a:xfrm>
            <a:off x="6217449" y="3893054"/>
            <a:ext cx="848338" cy="2025445"/>
          </a:xfrm>
          <a:custGeom>
            <a:avLst/>
            <a:gdLst>
              <a:gd name="connsiteX0" fmla="*/ 0 w 848338"/>
              <a:gd name="connsiteY0" fmla="*/ 0 h 2025445"/>
              <a:gd name="connsiteX1" fmla="*/ 717755 w 848338"/>
              <a:gd name="connsiteY1" fmla="*/ 462116 h 2025445"/>
              <a:gd name="connsiteX2" fmla="*/ 845575 w 848338"/>
              <a:gd name="connsiteY2" fmla="*/ 2025445 h 2025445"/>
            </a:gdLst>
            <a:ahLst/>
            <a:cxnLst>
              <a:cxn ang="0">
                <a:pos x="connsiteX0" y="connsiteY0"/>
              </a:cxn>
              <a:cxn ang="0">
                <a:pos x="connsiteX1" y="connsiteY1"/>
              </a:cxn>
              <a:cxn ang="0">
                <a:pos x="connsiteX2" y="connsiteY2"/>
              </a:cxn>
            </a:cxnLst>
            <a:rect l="l" t="t" r="r" b="b"/>
            <a:pathLst>
              <a:path w="848338" h="2025445">
                <a:moveTo>
                  <a:pt x="0" y="0"/>
                </a:moveTo>
                <a:cubicBezTo>
                  <a:pt x="288413" y="62271"/>
                  <a:pt x="576826" y="124542"/>
                  <a:pt x="717755" y="462116"/>
                </a:cubicBezTo>
                <a:cubicBezTo>
                  <a:pt x="858684" y="799690"/>
                  <a:pt x="852129" y="1412567"/>
                  <a:pt x="845575" y="2025445"/>
                </a:cubicBezTo>
              </a:path>
            </a:pathLst>
          </a:custGeom>
          <a:noFill/>
          <a:ln w="19050">
            <a:solidFill>
              <a:srgbClr val="EC7061"/>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atin typeface="Huawei Sans" panose="020C0503030203020204" pitchFamily="34" charset="0"/>
            </a:endParaRPr>
          </a:p>
        </p:txBody>
      </p:sp>
      <p:sp>
        <p:nvSpPr>
          <p:cNvPr id="62" name="Freeform: Shape 61">
            <a:extLst>
              <a:ext uri="{FF2B5EF4-FFF2-40B4-BE49-F238E27FC236}">
                <a16:creationId xmlns:a16="http://schemas.microsoft.com/office/drawing/2014/main" id="{FB19FEB9-8AA9-495F-AB9F-3E1014255D0F}"/>
              </a:ext>
            </a:extLst>
          </p:cNvPr>
          <p:cNvSpPr/>
          <p:nvPr/>
        </p:nvSpPr>
        <p:spPr bwMode="gray">
          <a:xfrm flipH="1">
            <a:off x="7286808" y="3893078"/>
            <a:ext cx="848338" cy="1219178"/>
          </a:xfrm>
          <a:custGeom>
            <a:avLst/>
            <a:gdLst>
              <a:gd name="connsiteX0" fmla="*/ 0 w 848338"/>
              <a:gd name="connsiteY0" fmla="*/ 0 h 2025445"/>
              <a:gd name="connsiteX1" fmla="*/ 717755 w 848338"/>
              <a:gd name="connsiteY1" fmla="*/ 462116 h 2025445"/>
              <a:gd name="connsiteX2" fmla="*/ 845575 w 848338"/>
              <a:gd name="connsiteY2" fmla="*/ 2025445 h 2025445"/>
            </a:gdLst>
            <a:ahLst/>
            <a:cxnLst>
              <a:cxn ang="0">
                <a:pos x="connsiteX0" y="connsiteY0"/>
              </a:cxn>
              <a:cxn ang="0">
                <a:pos x="connsiteX1" y="connsiteY1"/>
              </a:cxn>
              <a:cxn ang="0">
                <a:pos x="connsiteX2" y="connsiteY2"/>
              </a:cxn>
            </a:cxnLst>
            <a:rect l="l" t="t" r="r" b="b"/>
            <a:pathLst>
              <a:path w="848338" h="2025445">
                <a:moveTo>
                  <a:pt x="0" y="0"/>
                </a:moveTo>
                <a:cubicBezTo>
                  <a:pt x="288413" y="62271"/>
                  <a:pt x="576826" y="124542"/>
                  <a:pt x="717755" y="462116"/>
                </a:cubicBezTo>
                <a:cubicBezTo>
                  <a:pt x="858684" y="799690"/>
                  <a:pt x="852129" y="1412567"/>
                  <a:pt x="845575" y="2025445"/>
                </a:cubicBezTo>
              </a:path>
            </a:pathLst>
          </a:custGeom>
          <a:noFill/>
          <a:ln w="19050">
            <a:solidFill>
              <a:srgbClr val="8BC9A0"/>
            </a:solidFill>
            <a:prstDash val="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atin typeface="Huawei Sans" panose="020C0503030203020204" pitchFamily="34" charset="0"/>
            </a:endParaRPr>
          </a:p>
        </p:txBody>
      </p:sp>
      <p:sp>
        <p:nvSpPr>
          <p:cNvPr id="63" name="Rectangular Callout 75">
            <a:extLst>
              <a:ext uri="{FF2B5EF4-FFF2-40B4-BE49-F238E27FC236}">
                <a16:creationId xmlns:a16="http://schemas.microsoft.com/office/drawing/2014/main" id="{9E1714E8-7180-4D80-9886-F5AD5ED2EFAB}"/>
              </a:ext>
            </a:extLst>
          </p:cNvPr>
          <p:cNvSpPr/>
          <p:nvPr/>
        </p:nvSpPr>
        <p:spPr bwMode="gray">
          <a:xfrm>
            <a:off x="5175223" y="4904561"/>
            <a:ext cx="1445902" cy="577815"/>
          </a:xfrm>
          <a:prstGeom prst="wedgeRectCallout">
            <a:avLst>
              <a:gd name="adj1" fmla="val 67073"/>
              <a:gd name="adj2" fmla="val 13546"/>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19050" tIns="19050" rIns="19050" bIns="19050" rtlCol="0" anchor="ctr">
            <a:noAutofit/>
          </a:bodyPr>
          <a:lstStyle/>
          <a:p>
            <a:pPr algn="ctr" fontAlgn="ctr"/>
            <a:r>
              <a:rPr lang="en-US" sz="1200" dirty="0">
                <a:solidFill>
                  <a:schemeClr val="tx1"/>
                </a:solidFill>
                <a:latin typeface="Huawei Sans" panose="020C0503030203020204" pitchFamily="34" charset="0"/>
                <a:ea typeface="方正兰亭黑简体" panose="02000000000000000000" pitchFamily="2" charset="-122"/>
              </a:rPr>
              <a:t>Receives only the multicast data from the </a:t>
            </a:r>
            <a:r>
              <a:rPr lang="en-US" sz="1200" b="1" dirty="0">
                <a:solidFill>
                  <a:srgbClr val="EC7061"/>
                </a:solidFill>
                <a:latin typeface="Huawei Sans" panose="020C0503030203020204" pitchFamily="34" charset="0"/>
                <a:ea typeface="方正兰亭黑简体" panose="02000000000000000000" pitchFamily="2" charset="-122"/>
              </a:rPr>
              <a:t>specific source</a:t>
            </a:r>
            <a:r>
              <a:rPr lang="en-US" sz="1200" dirty="0">
                <a:solidFill>
                  <a:schemeClr val="tx1"/>
                </a:solidFill>
                <a:latin typeface="Huawei Sans" panose="020C0503030203020204" pitchFamily="34" charset="0"/>
                <a:ea typeface="方正兰亭黑简体" panose="02000000000000000000" pitchFamily="2" charset="-122"/>
              </a:rPr>
              <a:t>.</a:t>
            </a:r>
          </a:p>
        </p:txBody>
      </p:sp>
      <p:grpSp>
        <p:nvGrpSpPr>
          <p:cNvPr id="64" name="组合 7">
            <a:extLst>
              <a:ext uri="{FF2B5EF4-FFF2-40B4-BE49-F238E27FC236}">
                <a16:creationId xmlns:a16="http://schemas.microsoft.com/office/drawing/2014/main" id="{CC9D1E5A-88A3-415F-931F-C0649A7B9EA1}"/>
              </a:ext>
            </a:extLst>
          </p:cNvPr>
          <p:cNvGrpSpPr/>
          <p:nvPr/>
        </p:nvGrpSpPr>
        <p:grpSpPr bwMode="gray">
          <a:xfrm>
            <a:off x="7152903" y="4699762"/>
            <a:ext cx="275544" cy="275544"/>
            <a:chOff x="856677" y="2615810"/>
            <a:chExt cx="288000" cy="288000"/>
          </a:xfrm>
        </p:grpSpPr>
        <p:sp>
          <p:nvSpPr>
            <p:cNvPr id="65" name="椭圆 84">
              <a:extLst>
                <a:ext uri="{FF2B5EF4-FFF2-40B4-BE49-F238E27FC236}">
                  <a16:creationId xmlns:a16="http://schemas.microsoft.com/office/drawing/2014/main" id="{A08537C9-327F-4B6F-B754-72D563CF01EF}"/>
                </a:ext>
              </a:extLst>
            </p:cNvPr>
            <p:cNvSpPr/>
            <p:nvPr/>
          </p:nvSpPr>
          <p:spPr bwMode="gray">
            <a:xfrm>
              <a:off x="856677" y="2615810"/>
              <a:ext cx="288000" cy="288000"/>
            </a:xfrm>
            <a:prstGeom prst="ellipse">
              <a:avLst/>
            </a:prstGeom>
            <a:solidFill>
              <a:srgbClr val="EC7061"/>
            </a:soli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66" name="组合 5">
              <a:extLst>
                <a:ext uri="{FF2B5EF4-FFF2-40B4-BE49-F238E27FC236}">
                  <a16:creationId xmlns:a16="http://schemas.microsoft.com/office/drawing/2014/main" id="{F993CB55-FF9A-430A-8C11-9C0F96A48FF2}"/>
                </a:ext>
              </a:extLst>
            </p:cNvPr>
            <p:cNvGrpSpPr/>
            <p:nvPr/>
          </p:nvGrpSpPr>
          <p:grpSpPr bwMode="gray">
            <a:xfrm>
              <a:off x="923444" y="2692169"/>
              <a:ext cx="144001" cy="144002"/>
              <a:chOff x="898853" y="2657982"/>
              <a:chExt cx="203649" cy="203652"/>
            </a:xfrm>
          </p:grpSpPr>
          <p:cxnSp>
            <p:nvCxnSpPr>
              <p:cNvPr id="67" name="直接连接符 85">
                <a:extLst>
                  <a:ext uri="{FF2B5EF4-FFF2-40B4-BE49-F238E27FC236}">
                    <a16:creationId xmlns:a16="http://schemas.microsoft.com/office/drawing/2014/main" id="{B1BFECEC-62FE-43C8-8C24-F3E1161206EB}"/>
                  </a:ext>
                </a:extLst>
              </p:cNvPr>
              <p:cNvCxnSpPr>
                <a:stCxn id="65" idx="3"/>
                <a:endCxn id="65" idx="7"/>
              </p:cNvCxnSpPr>
              <p:nvPr/>
            </p:nvCxnSpPr>
            <p:spPr bwMode="gray">
              <a:xfrm flipV="1">
                <a:off x="898853" y="2657986"/>
                <a:ext cx="203648" cy="203648"/>
              </a:xfrm>
              <a:prstGeom prst="line">
                <a:avLst/>
              </a:prstGeom>
              <a:solidFill>
                <a:srgbClr val="EC7061"/>
              </a:solidFill>
              <a:ln w="38100" cap="rnd">
                <a:solidFill>
                  <a:schemeClr val="bg1"/>
                </a:solidFill>
                <a:round/>
              </a:ln>
              <a:effectLst/>
            </p:spPr>
            <p:style>
              <a:lnRef idx="2">
                <a:schemeClr val="accent1"/>
              </a:lnRef>
              <a:fillRef idx="0">
                <a:schemeClr val="accent1"/>
              </a:fillRef>
              <a:effectRef idx="1">
                <a:schemeClr val="accent1"/>
              </a:effectRef>
              <a:fontRef idx="minor">
                <a:schemeClr val="tx1"/>
              </a:fontRef>
            </p:style>
          </p:cxnSp>
          <p:cxnSp>
            <p:nvCxnSpPr>
              <p:cNvPr id="68" name="直接连接符 86">
                <a:extLst>
                  <a:ext uri="{FF2B5EF4-FFF2-40B4-BE49-F238E27FC236}">
                    <a16:creationId xmlns:a16="http://schemas.microsoft.com/office/drawing/2014/main" id="{651B87F0-349B-4CDC-BFD0-A81F5CDC5DCD}"/>
                  </a:ext>
                </a:extLst>
              </p:cNvPr>
              <p:cNvCxnSpPr>
                <a:stCxn id="65" idx="1"/>
                <a:endCxn id="65" idx="5"/>
              </p:cNvCxnSpPr>
              <p:nvPr/>
            </p:nvCxnSpPr>
            <p:spPr bwMode="gray">
              <a:xfrm>
                <a:off x="898853" y="2657986"/>
                <a:ext cx="203648" cy="203648"/>
              </a:xfrm>
              <a:prstGeom prst="line">
                <a:avLst/>
              </a:prstGeom>
              <a:solidFill>
                <a:srgbClr val="EC7061"/>
              </a:solidFill>
              <a:ln w="38100" cap="rnd">
                <a:solidFill>
                  <a:schemeClr val="bg1"/>
                </a:solidFill>
                <a:round/>
              </a:ln>
              <a:effectLst/>
            </p:spPr>
            <p:style>
              <a:lnRef idx="2">
                <a:schemeClr val="accent1"/>
              </a:lnRef>
              <a:fillRef idx="0">
                <a:schemeClr val="accent1"/>
              </a:fillRef>
              <a:effectRef idx="1">
                <a:schemeClr val="accent1"/>
              </a:effectRef>
              <a:fontRef idx="minor">
                <a:schemeClr val="tx1"/>
              </a:fontRef>
            </p:style>
          </p:cxnSp>
        </p:grpSp>
      </p:grpSp>
      <p:cxnSp>
        <p:nvCxnSpPr>
          <p:cNvPr id="69" name="Straight Arrow Connector 68">
            <a:extLst>
              <a:ext uri="{FF2B5EF4-FFF2-40B4-BE49-F238E27FC236}">
                <a16:creationId xmlns:a16="http://schemas.microsoft.com/office/drawing/2014/main" id="{5A55FE2A-8FBA-4C02-B383-7F90F1F90BC8}"/>
              </a:ext>
            </a:extLst>
          </p:cNvPr>
          <p:cNvCxnSpPr>
            <a:cxnSpLocks/>
          </p:cNvCxnSpPr>
          <p:nvPr/>
        </p:nvCxnSpPr>
        <p:spPr bwMode="gray">
          <a:xfrm flipV="1">
            <a:off x="7274628" y="5326265"/>
            <a:ext cx="0" cy="577662"/>
          </a:xfrm>
          <a:prstGeom prst="straightConnector1">
            <a:avLst/>
          </a:prstGeom>
          <a:ln w="19050">
            <a:solidFill>
              <a:srgbClr val="00B0F0"/>
            </a:solidFill>
            <a:prstDash val="sysDot"/>
            <a:tailEnd type="triangle"/>
          </a:ln>
        </p:spPr>
        <p:style>
          <a:lnRef idx="1">
            <a:schemeClr val="accent1"/>
          </a:lnRef>
          <a:fillRef idx="0">
            <a:schemeClr val="accent1"/>
          </a:fillRef>
          <a:effectRef idx="0">
            <a:schemeClr val="accent1"/>
          </a:effectRef>
          <a:fontRef idx="minor">
            <a:schemeClr val="tx1"/>
          </a:fontRef>
        </p:style>
      </p:cxnSp>
      <p:sp>
        <p:nvSpPr>
          <p:cNvPr id="70" name="TextBox 120">
            <a:extLst>
              <a:ext uri="{FF2B5EF4-FFF2-40B4-BE49-F238E27FC236}">
                <a16:creationId xmlns:a16="http://schemas.microsoft.com/office/drawing/2014/main" id="{ABB3ED28-DD35-43D7-AA0B-5795C8435CB6}"/>
              </a:ext>
            </a:extLst>
          </p:cNvPr>
          <p:cNvSpPr txBox="1"/>
          <p:nvPr/>
        </p:nvSpPr>
        <p:spPr bwMode="gray">
          <a:xfrm>
            <a:off x="7352150" y="5482376"/>
            <a:ext cx="783061" cy="287715"/>
          </a:xfrm>
          <a:prstGeom prst="roundRect">
            <a:avLst>
              <a:gd name="adj" fmla="val 6721"/>
            </a:avLst>
          </a:prstGeom>
          <a:solidFill>
            <a:srgbClr val="00B0F0"/>
          </a:solidFill>
          <a:ln w="12700">
            <a:solidFill>
              <a:srgbClr val="00B0F0"/>
            </a:solidFill>
          </a:ln>
        </p:spPr>
        <p:txBody>
          <a:bodyPr wrap="square" rtlCol="0" anchor="ctr">
            <a:noAutofit/>
          </a:bodyPr>
          <a:lstStyle/>
          <a:p>
            <a:pPr algn="ctr" fontAlgn="ctr"/>
            <a:r>
              <a:rPr lang="en-US" sz="1200" b="1">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Report</a:t>
            </a:r>
          </a:p>
        </p:txBody>
      </p:sp>
      <p:sp>
        <p:nvSpPr>
          <p:cNvPr id="71" name="Rectangular Callout 75">
            <a:extLst>
              <a:ext uri="{FF2B5EF4-FFF2-40B4-BE49-F238E27FC236}">
                <a16:creationId xmlns:a16="http://schemas.microsoft.com/office/drawing/2014/main" id="{B27AD41E-AB55-43A4-AA18-65B81EAF8AED}"/>
              </a:ext>
            </a:extLst>
          </p:cNvPr>
          <p:cNvSpPr/>
          <p:nvPr/>
        </p:nvSpPr>
        <p:spPr bwMode="gray">
          <a:xfrm>
            <a:off x="8316854" y="5146439"/>
            <a:ext cx="2046017" cy="828000"/>
          </a:xfrm>
          <a:prstGeom prst="wedgeRectCallout">
            <a:avLst>
              <a:gd name="adj1" fmla="val -60717"/>
              <a:gd name="adj2" fmla="val 12763"/>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19050" tIns="19050" rIns="19050" bIns="19050" rtlCol="0" anchor="ctr">
            <a:noAutofit/>
          </a:bodyPr>
          <a:lstStyle/>
          <a:p>
            <a:pPr algn="ctr" fontAlgn="ctr"/>
            <a:r>
              <a:rPr lang="en-US" sz="1200" dirty="0">
                <a:solidFill>
                  <a:schemeClr val="tx1"/>
                </a:solidFill>
                <a:latin typeface="Huawei Sans" panose="020C0503030203020204" pitchFamily="34" charset="0"/>
                <a:ea typeface="方正兰亭黑简体" panose="02000000000000000000" pitchFamily="2" charset="-122"/>
              </a:rPr>
              <a:t>Notifies the multicast network that it wants to receive </a:t>
            </a:r>
            <a:r>
              <a:rPr lang="en-US" sz="1200" b="1" dirty="0">
                <a:solidFill>
                  <a:srgbClr val="EC7061"/>
                </a:solidFill>
                <a:latin typeface="Huawei Sans" panose="020C0503030203020204" pitchFamily="34" charset="0"/>
                <a:ea typeface="方正兰亭黑简体" panose="02000000000000000000" pitchFamily="2" charset="-122"/>
              </a:rPr>
              <a:t>only multicast data from multicast source 1</a:t>
            </a:r>
            <a:r>
              <a:rPr lang="en-US" sz="1200" dirty="0">
                <a:solidFill>
                  <a:schemeClr val="tx1"/>
                </a:solidFill>
                <a:latin typeface="Huawei Sans" panose="020C0503030203020204" pitchFamily="34" charset="0"/>
                <a:ea typeface="方正兰亭黑简体" panose="02000000000000000000" pitchFamily="2" charset="-122"/>
              </a:rPr>
              <a:t>.</a:t>
            </a:r>
          </a:p>
        </p:txBody>
      </p:sp>
    </p:spTree>
    <p:extLst>
      <p:ext uri="{BB962C8B-B14F-4D97-AF65-F5344CB8AC3E}">
        <p14:creationId xmlns:p14="http://schemas.microsoft.com/office/powerpoint/2010/main" val="24871362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C1EA858B-4228-4415-BFB7-4F40D136B1A1}"/>
              </a:ext>
            </a:extLst>
          </p:cNvPr>
          <p:cNvSpPr>
            <a:spLocks noGrp="1"/>
          </p:cNvSpPr>
          <p:nvPr>
            <p:ph type="body" sz="quarter" idx="10"/>
          </p:nvPr>
        </p:nvSpPr>
        <p:spPr bwMode="gray"/>
        <p:txBody>
          <a:bodyPr wrap="square">
            <a:noAutofit/>
          </a:bodyPr>
          <a:lstStyle/>
          <a:p>
            <a:pPr fontAlgn="ctr"/>
            <a:r>
              <a:rPr lang="en-US" sz="1600" dirty="0">
                <a:latin typeface="Huawei Sans" panose="020C0503030203020204" pitchFamily="34" charset="0"/>
              </a:rPr>
              <a:t>Most mechanisms of IGMPv3 are similar to those of IGMPv2.</a:t>
            </a:r>
          </a:p>
          <a:p>
            <a:pPr lvl="1" fontAlgn="ctr"/>
            <a:r>
              <a:rPr lang="en-US" sz="1400" dirty="0">
                <a:latin typeface="Huawei Sans" panose="020C0503030203020204" pitchFamily="34" charset="0"/>
              </a:rPr>
              <a:t>Their </a:t>
            </a:r>
            <a:r>
              <a:rPr lang="en-US" sz="1400" dirty="0" err="1">
                <a:latin typeface="Huawei Sans" panose="020C0503030203020204" pitchFamily="34" charset="0"/>
              </a:rPr>
              <a:t>querier</a:t>
            </a:r>
            <a:r>
              <a:rPr lang="en-US" sz="1400" dirty="0">
                <a:latin typeface="Huawei Sans" panose="020C0503030203020204" pitchFamily="34" charset="0"/>
              </a:rPr>
              <a:t> election mechanisms are the same. The multicast router with the lowest IP address is elected as the </a:t>
            </a:r>
            <a:r>
              <a:rPr lang="en-US" sz="1400" dirty="0" err="1">
                <a:latin typeface="Huawei Sans" panose="020C0503030203020204" pitchFamily="34" charset="0"/>
              </a:rPr>
              <a:t>querier</a:t>
            </a:r>
            <a:r>
              <a:rPr lang="en-US" sz="1400" dirty="0">
                <a:latin typeface="Huawei Sans" panose="020C0503030203020204" pitchFamily="34" charset="0"/>
              </a:rPr>
              <a:t>.</a:t>
            </a:r>
          </a:p>
          <a:p>
            <a:pPr lvl="1" fontAlgn="ctr"/>
            <a:r>
              <a:rPr lang="en-US" sz="1400" dirty="0">
                <a:latin typeface="Huawei Sans" panose="020C0503030203020204" pitchFamily="34" charset="0"/>
              </a:rPr>
              <a:t>General Query messages are used to query group memberships.</a:t>
            </a:r>
          </a:p>
          <a:p>
            <a:pPr lvl="1" fontAlgn="ctr"/>
            <a:r>
              <a:rPr lang="en-US" sz="1400" dirty="0">
                <a:latin typeface="Huawei Sans" panose="020C0503030203020204" pitchFamily="34" charset="0"/>
              </a:rPr>
              <a:t>Group-Specific Query messages are used to query group memberships of a specific multicast group.</a:t>
            </a:r>
          </a:p>
          <a:p>
            <a:pPr fontAlgn="ctr"/>
            <a:r>
              <a:rPr lang="en-US" sz="1600" dirty="0">
                <a:latin typeface="Huawei Sans" panose="020C0503030203020204" pitchFamily="34" charset="0"/>
              </a:rPr>
              <a:t>IGMPv3 needs to report multicast source information. Compared with IGMPv2, IGMPv3 has the following changes:</a:t>
            </a:r>
          </a:p>
          <a:p>
            <a:pPr lvl="1" fontAlgn="ctr"/>
            <a:r>
              <a:rPr lang="en-US" sz="1400" dirty="0">
                <a:latin typeface="Huawei Sans" panose="020C0503030203020204" pitchFamily="34" charset="0"/>
              </a:rPr>
              <a:t>In addition to General Query and Group-Specific Query messages, IGMPv3 has a new Query message type: Group-and-Source-Specific Query.</a:t>
            </a:r>
          </a:p>
          <a:p>
            <a:pPr lvl="1" fontAlgn="ctr"/>
            <a:r>
              <a:rPr lang="en-US" sz="1400" dirty="0">
                <a:latin typeface="Huawei Sans" panose="020C0503030203020204" pitchFamily="34" charset="0"/>
              </a:rPr>
              <a:t>Each IGMPv3 Report message contains the group that a host wants to join and the multicast sources from which the host wants to receive data.</a:t>
            </a:r>
          </a:p>
          <a:p>
            <a:pPr lvl="1" fontAlgn="ctr"/>
            <a:r>
              <a:rPr lang="en-US" sz="1400" dirty="0">
                <a:latin typeface="Huawei Sans" panose="020C0503030203020204" pitchFamily="34" charset="0"/>
              </a:rPr>
              <a:t>Different members in the same multicast group may want to receive multicast data from different sources. Therefore, IGMPv3 </a:t>
            </a:r>
            <a:r>
              <a:rPr lang="en-US" sz="1400" b="1" dirty="0">
                <a:solidFill>
                  <a:srgbClr val="EC7061"/>
                </a:solidFill>
                <a:latin typeface="Huawei Sans" panose="020C0503030203020204" pitchFamily="34" charset="0"/>
              </a:rPr>
              <a:t>does not require the Report message suppression mechanism</a:t>
            </a:r>
            <a:r>
              <a:rPr lang="en-US" sz="1400" b="1" dirty="0">
                <a:latin typeface="Huawei Sans" panose="020C0503030203020204" pitchFamily="34" charset="0"/>
              </a:rPr>
              <a:t>.</a:t>
            </a:r>
          </a:p>
          <a:p>
            <a:pPr lvl="1" fontAlgn="ctr"/>
            <a:r>
              <a:rPr lang="en-US" sz="1400" dirty="0">
                <a:latin typeface="Huawei Sans" panose="020C0503030203020204" pitchFamily="34" charset="0"/>
              </a:rPr>
              <a:t>Unlike IGMPv2, </a:t>
            </a:r>
            <a:r>
              <a:rPr lang="en-US" sz="1400" b="1" dirty="0">
                <a:solidFill>
                  <a:srgbClr val="EC7061"/>
                </a:solidFill>
                <a:latin typeface="Huawei Sans" panose="020C0503030203020204" pitchFamily="34" charset="0"/>
              </a:rPr>
              <a:t>IGMPv3 does not define a Leave message</a:t>
            </a:r>
            <a:r>
              <a:rPr lang="en-US" sz="1400" dirty="0">
                <a:latin typeface="Huawei Sans" panose="020C0503030203020204" pitchFamily="34" charset="0"/>
              </a:rPr>
              <a:t>. Group members send Report messages of a specified type to notify multicast routers that they have left a group.</a:t>
            </a:r>
          </a:p>
          <a:p>
            <a:pPr fontAlgn="ctr"/>
            <a:endParaRPr lang="en-US" sz="1600" dirty="0">
              <a:latin typeface="Huawei Sans" panose="020C0503030203020204" pitchFamily="34" charset="0"/>
            </a:endParaRPr>
          </a:p>
        </p:txBody>
      </p:sp>
      <p:sp>
        <p:nvSpPr>
          <p:cNvPr id="2" name="Title 1">
            <a:extLst>
              <a:ext uri="{FF2B5EF4-FFF2-40B4-BE49-F238E27FC236}">
                <a16:creationId xmlns:a16="http://schemas.microsoft.com/office/drawing/2014/main" id="{C618C105-8C45-4327-85ED-DC45D989C10F}"/>
              </a:ext>
            </a:extLst>
          </p:cNvPr>
          <p:cNvSpPr>
            <a:spLocks noGrp="1"/>
          </p:cNvSpPr>
          <p:nvPr>
            <p:ph type="title"/>
          </p:nvPr>
        </p:nvSpPr>
        <p:spPr bwMode="gray"/>
        <p:txBody>
          <a:bodyPr wrap="square">
            <a:noAutofit/>
          </a:bodyPr>
          <a:lstStyle/>
          <a:p>
            <a:pPr fontAlgn="ctr"/>
            <a:r>
              <a:rPr lang="en-US">
                <a:latin typeface="Huawei Sans" panose="020C0503030203020204" pitchFamily="34" charset="0"/>
              </a:rPr>
              <a:t>IGMPv3</a:t>
            </a:r>
          </a:p>
        </p:txBody>
      </p:sp>
      <p:grpSp>
        <p:nvGrpSpPr>
          <p:cNvPr id="4" name="Group 3">
            <a:extLst>
              <a:ext uri="{FF2B5EF4-FFF2-40B4-BE49-F238E27FC236}">
                <a16:creationId xmlns:a16="http://schemas.microsoft.com/office/drawing/2014/main" id="{BBD62792-D305-4C3A-901C-12C5DA79F2DD}"/>
              </a:ext>
            </a:extLst>
          </p:cNvPr>
          <p:cNvGrpSpPr/>
          <p:nvPr/>
        </p:nvGrpSpPr>
        <p:grpSpPr bwMode="gray">
          <a:xfrm>
            <a:off x="7428148" y="71577"/>
            <a:ext cx="4472949" cy="213120"/>
            <a:chOff x="7788188" y="106136"/>
            <a:chExt cx="4472949" cy="213120"/>
          </a:xfrm>
        </p:grpSpPr>
        <p:sp>
          <p:nvSpPr>
            <p:cNvPr id="5" name="五边形 24">
              <a:extLst>
                <a:ext uri="{FF2B5EF4-FFF2-40B4-BE49-F238E27FC236}">
                  <a16:creationId xmlns:a16="http://schemas.microsoft.com/office/drawing/2014/main" id="{82C7A251-07D5-4814-844A-02D41D564B9B}"/>
                </a:ext>
              </a:extLst>
            </p:cNvPr>
            <p:cNvSpPr/>
            <p:nvPr/>
          </p:nvSpPr>
          <p:spPr bwMode="gray">
            <a:xfrm>
              <a:off x="7788188" y="106136"/>
              <a:ext cx="1526032" cy="213120"/>
            </a:xfrm>
            <a:prstGeom prst="homePlate">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spcBef>
                  <a:spcPts val="0"/>
                </a:spcBef>
              </a:pPr>
              <a:r>
                <a:rPr lang="en-US" sz="1200">
                  <a:latin typeface="Huawei Sans" panose="020C0503030203020204" pitchFamily="34" charset="0"/>
                  <a:ea typeface="方正兰亭黑简体" panose="02000000000000000000" pitchFamily="2" charset="-122"/>
                </a:rPr>
                <a:t>IGMPv1</a:t>
              </a:r>
            </a:p>
          </p:txBody>
        </p:sp>
        <p:sp>
          <p:nvSpPr>
            <p:cNvPr id="6" name="燕尾形 25">
              <a:extLst>
                <a:ext uri="{FF2B5EF4-FFF2-40B4-BE49-F238E27FC236}">
                  <a16:creationId xmlns:a16="http://schemas.microsoft.com/office/drawing/2014/main" id="{BA06E53D-0E17-4B31-95CD-8099CC3DEFB4}"/>
                </a:ext>
              </a:extLst>
            </p:cNvPr>
            <p:cNvSpPr/>
            <p:nvPr/>
          </p:nvSpPr>
          <p:spPr bwMode="gray">
            <a:xfrm>
              <a:off x="9253201" y="106136"/>
              <a:ext cx="1538223" cy="211431"/>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spcBef>
                  <a:spcPts val="0"/>
                </a:spcBef>
              </a:pPr>
              <a:r>
                <a:rPr lang="en-US" sz="1200">
                  <a:latin typeface="Huawei Sans" panose="020C0503030203020204" pitchFamily="34" charset="0"/>
                  <a:ea typeface="方正兰亭黑简体" panose="02000000000000000000" pitchFamily="2" charset="-122"/>
                </a:rPr>
                <a:t>IGMPv2</a:t>
              </a:r>
            </a:p>
          </p:txBody>
        </p:sp>
        <p:sp>
          <p:nvSpPr>
            <p:cNvPr id="7" name="燕尾形 25">
              <a:extLst>
                <a:ext uri="{FF2B5EF4-FFF2-40B4-BE49-F238E27FC236}">
                  <a16:creationId xmlns:a16="http://schemas.microsoft.com/office/drawing/2014/main" id="{47B510E6-2B63-4AA2-B8A7-BFAA74F03D14}"/>
                </a:ext>
              </a:extLst>
            </p:cNvPr>
            <p:cNvSpPr/>
            <p:nvPr/>
          </p:nvSpPr>
          <p:spPr bwMode="gray">
            <a:xfrm>
              <a:off x="10722914" y="106136"/>
              <a:ext cx="1538223" cy="211431"/>
            </a:xfrm>
            <a:prstGeom prst="chevron">
              <a:avLst/>
            </a:prstGeom>
            <a:solidFill>
              <a:srgbClr val="00B0F0"/>
            </a:solidFill>
            <a:ln w="9525" cap="flat" cmpd="sng" algn="ctr">
              <a:solidFill>
                <a:srgbClr val="00B0F0"/>
              </a:solid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spcBef>
                  <a:spcPts val="0"/>
                </a:spcBef>
              </a:pPr>
              <a:r>
                <a:rPr lang="en-US" sz="1200" b="1">
                  <a:solidFill>
                    <a:schemeClr val="bg1"/>
                  </a:solidFill>
                  <a:latin typeface="Huawei Sans" panose="020C0503030203020204" pitchFamily="34" charset="0"/>
                  <a:ea typeface="方正兰亭黑简体" panose="02000000000000000000" pitchFamily="2" charset="-122"/>
                </a:rPr>
                <a:t>IGMPv3</a:t>
              </a:r>
            </a:p>
          </p:txBody>
        </p:sp>
      </p:grpSp>
    </p:spTree>
    <p:extLst>
      <p:ext uri="{BB962C8B-B14F-4D97-AF65-F5344CB8AC3E}">
        <p14:creationId xmlns:p14="http://schemas.microsoft.com/office/powerpoint/2010/main" val="30640643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33A4EBCE-DEB0-4A1A-A1DA-A948B74A6E29}"/>
              </a:ext>
            </a:extLst>
          </p:cNvPr>
          <p:cNvSpPr>
            <a:spLocks noGrp="1"/>
          </p:cNvSpPr>
          <p:nvPr>
            <p:ph type="body" sz="quarter" idx="10"/>
          </p:nvPr>
        </p:nvSpPr>
        <p:spPr bwMode="gray"/>
        <p:txBody>
          <a:bodyPr wrap="square">
            <a:noAutofit/>
          </a:bodyPr>
          <a:lstStyle/>
          <a:p>
            <a:pPr fontAlgn="ctr"/>
            <a:r>
              <a:rPr lang="en-US" sz="1600" dirty="0">
                <a:latin typeface="Huawei Sans" panose="020C0503030203020204" pitchFamily="34" charset="0"/>
              </a:rPr>
              <a:t>There are three types of IGMPv3 Query messages:</a:t>
            </a:r>
          </a:p>
          <a:p>
            <a:pPr lvl="1" fontAlgn="ctr"/>
            <a:r>
              <a:rPr lang="en-US" sz="1400" b="1" dirty="0">
                <a:solidFill>
                  <a:srgbClr val="EC7061"/>
                </a:solidFill>
                <a:latin typeface="Huawei Sans" panose="020C0503030203020204" pitchFamily="34" charset="0"/>
              </a:rPr>
              <a:t>General Query message</a:t>
            </a:r>
            <a:r>
              <a:rPr lang="en-US" sz="1400" b="1" dirty="0">
                <a:latin typeface="Huawei Sans" panose="020C0503030203020204" pitchFamily="34" charset="0"/>
              </a:rPr>
              <a:t>. </a:t>
            </a:r>
            <a:r>
              <a:rPr lang="en-US" sz="1400" dirty="0">
                <a:latin typeface="Huawei Sans" panose="020C0503030203020204" pitchFamily="34" charset="0"/>
              </a:rPr>
              <a:t>This type of message has the same function as that in IGMPv1 or IGMPv2.</a:t>
            </a:r>
          </a:p>
          <a:p>
            <a:pPr lvl="1" fontAlgn="ctr"/>
            <a:r>
              <a:rPr lang="en-US" sz="1400" b="1" dirty="0">
                <a:solidFill>
                  <a:srgbClr val="EC7061"/>
                </a:solidFill>
                <a:latin typeface="Huawei Sans" panose="020C0503030203020204" pitchFamily="34" charset="0"/>
              </a:rPr>
              <a:t>Group-Specific Query message</a:t>
            </a:r>
            <a:r>
              <a:rPr lang="en-US" sz="1400" dirty="0">
                <a:latin typeface="Huawei Sans" panose="020C0503030203020204" pitchFamily="34" charset="0"/>
              </a:rPr>
              <a:t>. This type of message has the same function as that in IGMPv2.</a:t>
            </a:r>
          </a:p>
          <a:p>
            <a:pPr lvl="1" fontAlgn="ctr"/>
            <a:r>
              <a:rPr lang="en-US" sz="1400" b="1" dirty="0">
                <a:solidFill>
                  <a:srgbClr val="EC7061"/>
                </a:solidFill>
                <a:latin typeface="Huawei Sans" panose="020C0503030203020204" pitchFamily="34" charset="0"/>
              </a:rPr>
              <a:t>Group-and-Source-Specific Query message</a:t>
            </a:r>
            <a:r>
              <a:rPr lang="en-US" sz="1400" dirty="0">
                <a:latin typeface="Huawei Sans" panose="020C0503030203020204" pitchFamily="34" charset="0"/>
              </a:rPr>
              <a:t>. This type of message is used to query whether a group member wants to receive data from specific sources. Each such a message carries one or more multicast source addresses.</a:t>
            </a:r>
          </a:p>
          <a:p>
            <a:pPr fontAlgn="ctr"/>
            <a:r>
              <a:rPr lang="en-US" sz="1600" dirty="0">
                <a:latin typeface="Huawei Sans" panose="020C0503030203020204" pitchFamily="34" charset="0"/>
              </a:rPr>
              <a:t>The IGMPv3 Query message format is as follows:</a:t>
            </a:r>
          </a:p>
        </p:txBody>
      </p:sp>
      <p:sp>
        <p:nvSpPr>
          <p:cNvPr id="2" name="Title 1">
            <a:extLst>
              <a:ext uri="{FF2B5EF4-FFF2-40B4-BE49-F238E27FC236}">
                <a16:creationId xmlns:a16="http://schemas.microsoft.com/office/drawing/2014/main" id="{AFD19346-0843-4659-A7E7-1F340E446F54}"/>
              </a:ext>
            </a:extLst>
          </p:cNvPr>
          <p:cNvSpPr>
            <a:spLocks noGrp="1"/>
          </p:cNvSpPr>
          <p:nvPr>
            <p:ph type="title"/>
          </p:nvPr>
        </p:nvSpPr>
        <p:spPr bwMode="gray"/>
        <p:txBody>
          <a:bodyPr wrap="square">
            <a:noAutofit/>
          </a:bodyPr>
          <a:lstStyle/>
          <a:p>
            <a:pPr fontAlgn="ctr"/>
            <a:r>
              <a:rPr lang="en-US">
                <a:latin typeface="Huawei Sans" panose="020C0503030203020204" pitchFamily="34" charset="0"/>
              </a:rPr>
              <a:t>IGMPv3 Query Message Format</a:t>
            </a:r>
          </a:p>
        </p:txBody>
      </p:sp>
      <p:graphicFrame>
        <p:nvGraphicFramePr>
          <p:cNvPr id="4" name="表格 3">
            <a:extLst>
              <a:ext uri="{FF2B5EF4-FFF2-40B4-BE49-F238E27FC236}">
                <a16:creationId xmlns:a16="http://schemas.microsoft.com/office/drawing/2014/main" id="{0B9142B6-94EB-4341-B464-94DAB5E8DA4D}"/>
              </a:ext>
            </a:extLst>
          </p:cNvPr>
          <p:cNvGraphicFramePr>
            <a:graphicFrameLocks noGrp="1" noChangeAspect="1"/>
          </p:cNvGraphicFramePr>
          <p:nvPr>
            <p:extLst>
              <p:ext uri="{D42A27DB-BD31-4B8C-83A1-F6EECF244321}">
                <p14:modId xmlns:p14="http://schemas.microsoft.com/office/powerpoint/2010/main" val="865561124"/>
              </p:ext>
            </p:extLst>
          </p:nvPr>
        </p:nvGraphicFramePr>
        <p:xfrm>
          <a:off x="3128515" y="3985621"/>
          <a:ext cx="5934969" cy="2348004"/>
        </p:xfrm>
        <a:graphic>
          <a:graphicData uri="http://schemas.openxmlformats.org/drawingml/2006/table">
            <a:tbl>
              <a:tblPr firstRow="1" bandRow="1">
                <a:tableStyleId>{5940675A-B579-460E-94D1-54222C63F5DA}</a:tableStyleId>
              </a:tblPr>
              <a:tblGrid>
                <a:gridCol w="700760">
                  <a:extLst>
                    <a:ext uri="{9D8B030D-6E8A-4147-A177-3AD203B41FA5}">
                      <a16:colId xmlns:a16="http://schemas.microsoft.com/office/drawing/2014/main" val="20000"/>
                    </a:ext>
                  </a:extLst>
                </a:gridCol>
                <a:gridCol w="231493">
                  <a:extLst>
                    <a:ext uri="{9D8B030D-6E8A-4147-A177-3AD203B41FA5}">
                      <a16:colId xmlns:a16="http://schemas.microsoft.com/office/drawing/2014/main" val="20001"/>
                    </a:ext>
                  </a:extLst>
                </a:gridCol>
                <a:gridCol w="544747">
                  <a:extLst>
                    <a:ext uri="{9D8B030D-6E8A-4147-A177-3AD203B41FA5}">
                      <a16:colId xmlns:a16="http://schemas.microsoft.com/office/drawing/2014/main" val="20002"/>
                    </a:ext>
                  </a:extLst>
                </a:gridCol>
                <a:gridCol w="1477001">
                  <a:extLst>
                    <a:ext uri="{9D8B030D-6E8A-4147-A177-3AD203B41FA5}">
                      <a16:colId xmlns:a16="http://schemas.microsoft.com/office/drawing/2014/main" val="20003"/>
                    </a:ext>
                  </a:extLst>
                </a:gridCol>
                <a:gridCol w="2980968">
                  <a:extLst>
                    <a:ext uri="{9D8B030D-6E8A-4147-A177-3AD203B41FA5}">
                      <a16:colId xmlns:a16="http://schemas.microsoft.com/office/drawing/2014/main" val="20004"/>
                    </a:ext>
                  </a:extLst>
                </a:gridCol>
              </a:tblGrid>
              <a:tr h="412002">
                <a:tc gridSpan="3">
                  <a:txBody>
                    <a:bodyPr/>
                    <a:lstStyle/>
                    <a:p>
                      <a:pPr algn="ctr" fontAlgn="ctr"/>
                      <a:r>
                        <a:rPr lang="en-US" sz="1400" dirty="0">
                          <a:latin typeface="Huawei Sans" panose="020C0503030203020204" pitchFamily="34" charset="0"/>
                        </a:rPr>
                        <a:t>Type</a:t>
                      </a:r>
                    </a:p>
                  </a:txBody>
                  <a:tcPr anchor="ct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solidFill>
                      <a:srgbClr val="99DFF9"/>
                    </a:solidFill>
                  </a:tcPr>
                </a:tc>
                <a:tc hMerge="1">
                  <a:txBody>
                    <a:bodyPr/>
                    <a:lstStyle/>
                    <a:p>
                      <a:endParaRPr lang="zh-CN" altLang="en-US"/>
                    </a:p>
                  </a:txBody>
                  <a:tcPr/>
                </a:tc>
                <a:tc hMerge="1">
                  <a:txBody>
                    <a:bodyPr/>
                    <a:lstStyle/>
                    <a:p>
                      <a:endParaRPr lang="zh-CN" altLang="en-US"/>
                    </a:p>
                  </a:txBody>
                  <a:tcPr/>
                </a:tc>
                <a:tc>
                  <a:txBody>
                    <a:bodyPr/>
                    <a:lstStyle/>
                    <a:p>
                      <a:pPr algn="ctr" fontAlgn="ctr"/>
                      <a:r>
                        <a:rPr lang="en-US" sz="1400">
                          <a:latin typeface="Huawei Sans" panose="020C0503030203020204" pitchFamily="34" charset="0"/>
                        </a:rPr>
                        <a:t>Max</a:t>
                      </a:r>
                      <a:r>
                        <a:rPr lang="en-US" sz="1400" baseline="0">
                          <a:latin typeface="Huawei Sans" panose="020C0503030203020204" pitchFamily="34" charset="0"/>
                        </a:rPr>
                        <a:t> Resp Code</a:t>
                      </a:r>
                    </a:p>
                  </a:txBody>
                  <a:tcPr anchor="ct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solidFill>
                      <a:srgbClr val="99DFF9"/>
                    </a:solidFill>
                  </a:tcPr>
                </a:tc>
                <a:tc>
                  <a:txBody>
                    <a:bodyPr/>
                    <a:lstStyle/>
                    <a:p>
                      <a:pPr algn="ctr" fontAlgn="ctr"/>
                      <a:r>
                        <a:rPr lang="en-US" sz="1400">
                          <a:latin typeface="Huawei Sans" panose="020C0503030203020204" pitchFamily="34" charset="0"/>
                        </a:rPr>
                        <a:t>Checksum</a:t>
                      </a:r>
                    </a:p>
                  </a:txBody>
                  <a:tcPr anchor="ct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solidFill>
                      <a:srgbClr val="F4FBFE"/>
                    </a:solidFill>
                  </a:tcPr>
                </a:tc>
                <a:extLst>
                  <a:ext uri="{0D108BD9-81ED-4DB2-BD59-A6C34878D82A}">
                    <a16:rowId xmlns:a16="http://schemas.microsoft.com/office/drawing/2014/main" val="10000"/>
                  </a:ext>
                </a:extLst>
              </a:tr>
              <a:tr h="412002">
                <a:tc gridSpan="5">
                  <a:txBody>
                    <a:bodyPr/>
                    <a:lstStyle/>
                    <a:p>
                      <a:pPr algn="ctr" fontAlgn="ctr"/>
                      <a:r>
                        <a:rPr lang="en-US" sz="1400">
                          <a:latin typeface="Huawei Sans" panose="020C0503030203020204" pitchFamily="34" charset="0"/>
                        </a:rPr>
                        <a:t>Group Address</a:t>
                      </a:r>
                    </a:p>
                  </a:txBody>
                  <a:tcPr anchor="ct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solidFill>
                      <a:srgbClr val="99DFF9"/>
                    </a:solidFill>
                  </a:tcPr>
                </a:tc>
                <a:tc hMerge="1">
                  <a:txBody>
                    <a:bodyPr/>
                    <a:lstStyle/>
                    <a:p>
                      <a:endParaRPr lang="zh-CN" altLang="en-US"/>
                    </a:p>
                  </a:txBody>
                  <a:tcPr/>
                </a:tc>
                <a:tc hMerge="1">
                  <a:txBody>
                    <a:bodyPr/>
                    <a:lstStyle/>
                    <a:p>
                      <a:endParaRPr lang="zh-CN" altLang="en-US"/>
                    </a:p>
                  </a:txBody>
                  <a:tcPr/>
                </a:tc>
                <a:tc hMerge="1">
                  <a:txBody>
                    <a:bodyPr/>
                    <a:lstStyle/>
                    <a:p>
                      <a:pPr algn="l" rtl="0"/>
                      <a:endParaRPr lang="zh-CN" altLang="en-US" sz="14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hMerge="1">
                  <a:txBody>
                    <a:bodyPr/>
                    <a:lstStyle/>
                    <a:p>
                      <a:pPr algn="l" rtl="0"/>
                      <a:endParaRPr lang="zh-CN" altLang="en-US" sz="1400" dirty="0"/>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0001"/>
                  </a:ext>
                </a:extLst>
              </a:tr>
              <a:tr h="297599">
                <a:tc>
                  <a:txBody>
                    <a:bodyPr/>
                    <a:lstStyle/>
                    <a:p>
                      <a:pPr algn="ctr" fontAlgn="ctr"/>
                      <a:r>
                        <a:rPr lang="en-US" sz="1400">
                          <a:latin typeface="Huawei Sans" panose="020C0503030203020204" pitchFamily="34" charset="0"/>
                        </a:rPr>
                        <a:t>Resv</a:t>
                      </a:r>
                    </a:p>
                  </a:txBody>
                  <a:tcPr anchor="ct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solidFill>
                      <a:srgbClr val="F4FBFE"/>
                    </a:solidFill>
                  </a:tcPr>
                </a:tc>
                <a:tc>
                  <a:txBody>
                    <a:bodyPr/>
                    <a:lstStyle/>
                    <a:p>
                      <a:pPr algn="ctr" fontAlgn="ctr"/>
                      <a:r>
                        <a:rPr lang="en-US" sz="1400">
                          <a:latin typeface="Huawei Sans" panose="020C0503030203020204" pitchFamily="34" charset="0"/>
                        </a:rPr>
                        <a:t>S</a:t>
                      </a:r>
                    </a:p>
                  </a:txBody>
                  <a:tcPr anchor="ct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solidFill>
                      <a:srgbClr val="F4FBFE"/>
                    </a:solidFill>
                  </a:tcPr>
                </a:tc>
                <a:tc>
                  <a:txBody>
                    <a:bodyPr/>
                    <a:lstStyle/>
                    <a:p>
                      <a:pPr algn="ctr" fontAlgn="ctr"/>
                      <a:r>
                        <a:rPr lang="en-US" sz="1400">
                          <a:latin typeface="Huawei Sans" panose="020C0503030203020204" pitchFamily="34" charset="0"/>
                        </a:rPr>
                        <a:t>QRV</a:t>
                      </a:r>
                    </a:p>
                  </a:txBody>
                  <a:tcPr anchor="ct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solidFill>
                      <a:srgbClr val="F4FBFE"/>
                    </a:solidFill>
                  </a:tcPr>
                </a:tc>
                <a:tc>
                  <a:txBody>
                    <a:bodyPr/>
                    <a:lstStyle/>
                    <a:p>
                      <a:pPr algn="ctr" fontAlgn="ctr"/>
                      <a:r>
                        <a:rPr lang="en-US" sz="1400" dirty="0">
                          <a:latin typeface="Huawei Sans" panose="020C0503030203020204" pitchFamily="34" charset="0"/>
                        </a:rPr>
                        <a:t>QQIC</a:t>
                      </a:r>
                    </a:p>
                  </a:txBody>
                  <a:tcPr anchor="ct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solidFill>
                      <a:srgbClr val="F4FBFE"/>
                    </a:solidFill>
                  </a:tcPr>
                </a:tc>
                <a:tc>
                  <a:txBody>
                    <a:bodyPr/>
                    <a:lstStyle/>
                    <a:p>
                      <a:pPr algn="ctr" fontAlgn="ctr"/>
                      <a:r>
                        <a:rPr lang="en-US" sz="1400" dirty="0">
                          <a:latin typeface="Huawei Sans" panose="020C0503030203020204" pitchFamily="34" charset="0"/>
                        </a:rPr>
                        <a:t>Number of Sources(N)</a:t>
                      </a:r>
                    </a:p>
                  </a:txBody>
                  <a:tcPr anchor="ct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solidFill>
                      <a:srgbClr val="99DFF9"/>
                    </a:solidFill>
                  </a:tcPr>
                </a:tc>
                <a:extLst>
                  <a:ext uri="{0D108BD9-81ED-4DB2-BD59-A6C34878D82A}">
                    <a16:rowId xmlns:a16="http://schemas.microsoft.com/office/drawing/2014/main" val="10002"/>
                  </a:ext>
                </a:extLst>
              </a:tr>
              <a:tr h="152400">
                <a:tc gridSpan="5">
                  <a:txBody>
                    <a:bodyPr/>
                    <a:lstStyle/>
                    <a:p>
                      <a:pPr algn="ctr" fontAlgn="ctr"/>
                      <a:r>
                        <a:rPr lang="en-US" sz="1400" dirty="0">
                          <a:latin typeface="Huawei Sans" panose="020C0503030203020204" pitchFamily="34" charset="0"/>
                        </a:rPr>
                        <a:t>Sources </a:t>
                      </a:r>
                      <a:r>
                        <a:rPr lang="en-US" sz="1400">
                          <a:latin typeface="Huawei Sans" panose="020C0503030203020204" pitchFamily="34" charset="0"/>
                        </a:rPr>
                        <a:t>Address [1]</a:t>
                      </a:r>
                      <a:endParaRPr lang="en-US" sz="1400" dirty="0">
                        <a:latin typeface="Huawei Sans" panose="020C0503030203020204" pitchFamily="34" charset="0"/>
                      </a:endParaRPr>
                    </a:p>
                  </a:txBody>
                  <a:tcPr anchor="ct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solidFill>
                      <a:srgbClr val="99DFF9"/>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03"/>
                  </a:ext>
                </a:extLst>
              </a:tr>
              <a:tr h="222329">
                <a:tc gridSpan="5">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400">
                          <a:latin typeface="Huawei Sans" panose="020C0503030203020204" pitchFamily="34" charset="0"/>
                        </a:rPr>
                        <a:t>Sources Address [2]</a:t>
                      </a:r>
                    </a:p>
                  </a:txBody>
                  <a:tcPr anchor="ct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solidFill>
                      <a:srgbClr val="99DFF9"/>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04"/>
                  </a:ext>
                </a:extLst>
              </a:tr>
              <a:tr h="139858">
                <a:tc gridSpan="5">
                  <a:txBody>
                    <a:bodyPr/>
                    <a:lstStyle/>
                    <a:p>
                      <a:pPr algn="ctr" fontAlgn="ctr"/>
                      <a:r>
                        <a:rPr lang="en-US" sz="1400">
                          <a:latin typeface="Huawei Sans" panose="020C0503030203020204" pitchFamily="34" charset="0"/>
                        </a:rPr>
                        <a:t>…</a:t>
                      </a:r>
                    </a:p>
                  </a:txBody>
                  <a:tcPr anchor="ct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solidFill>
                      <a:srgbClr val="99DFF9"/>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05"/>
                  </a:ext>
                </a:extLst>
              </a:tr>
              <a:tr h="0">
                <a:tc gridSpan="5">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400">
                          <a:latin typeface="Huawei Sans" panose="020C0503030203020204" pitchFamily="34" charset="0"/>
                        </a:rPr>
                        <a:t>Sources Address [N]</a:t>
                      </a:r>
                    </a:p>
                  </a:txBody>
                  <a:tcPr anchor="ct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solidFill>
                      <a:srgbClr val="99DFF9"/>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06"/>
                  </a:ext>
                </a:extLst>
              </a:tr>
            </a:tbl>
          </a:graphicData>
        </a:graphic>
      </p:graphicFrame>
      <p:grpSp>
        <p:nvGrpSpPr>
          <p:cNvPr id="5" name="组合 4">
            <a:extLst>
              <a:ext uri="{FF2B5EF4-FFF2-40B4-BE49-F238E27FC236}">
                <a16:creationId xmlns:a16="http://schemas.microsoft.com/office/drawing/2014/main" id="{5768571D-D2D1-4597-AE4B-3666B27F9B0C}"/>
              </a:ext>
            </a:extLst>
          </p:cNvPr>
          <p:cNvGrpSpPr/>
          <p:nvPr/>
        </p:nvGrpSpPr>
        <p:grpSpPr bwMode="gray">
          <a:xfrm>
            <a:off x="2966919" y="3714454"/>
            <a:ext cx="6096565" cy="348167"/>
            <a:chOff x="4007769" y="1844825"/>
            <a:chExt cx="5722347" cy="316268"/>
          </a:xfrm>
        </p:grpSpPr>
        <p:sp>
          <p:nvSpPr>
            <p:cNvPr id="6" name="文本框 5">
              <a:extLst>
                <a:ext uri="{FF2B5EF4-FFF2-40B4-BE49-F238E27FC236}">
                  <a16:creationId xmlns:a16="http://schemas.microsoft.com/office/drawing/2014/main" id="{49DFF506-D58F-4C83-B920-943AF2EC2545}"/>
                </a:ext>
              </a:extLst>
            </p:cNvPr>
            <p:cNvSpPr txBox="1"/>
            <p:nvPr/>
          </p:nvSpPr>
          <p:spPr bwMode="gray">
            <a:xfrm>
              <a:off x="4007769" y="1844826"/>
              <a:ext cx="419615" cy="316267"/>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b="1">
                  <a:solidFill>
                    <a:srgbClr val="000000"/>
                  </a:solidFill>
                  <a:latin typeface="Huawei Sans" panose="020C0503030203020204" pitchFamily="34" charset="0"/>
                  <a:ea typeface="+mn-ea"/>
                  <a:cs typeface="Arial" pitchFamily="34" charset="0"/>
                </a:rPr>
                <a:t>0</a:t>
              </a:r>
            </a:p>
          </p:txBody>
        </p:sp>
        <p:sp>
          <p:nvSpPr>
            <p:cNvPr id="7" name="文本框 6">
              <a:extLst>
                <a:ext uri="{FF2B5EF4-FFF2-40B4-BE49-F238E27FC236}">
                  <a16:creationId xmlns:a16="http://schemas.microsoft.com/office/drawing/2014/main" id="{806B2A25-97FA-47B2-AD43-E23BA8303167}"/>
                </a:ext>
              </a:extLst>
            </p:cNvPr>
            <p:cNvSpPr txBox="1"/>
            <p:nvPr/>
          </p:nvSpPr>
          <p:spPr bwMode="gray">
            <a:xfrm>
              <a:off x="6659135" y="1844825"/>
              <a:ext cx="572660" cy="316267"/>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b="1">
                  <a:solidFill>
                    <a:srgbClr val="000000"/>
                  </a:solidFill>
                  <a:latin typeface="Huawei Sans" panose="020C0503030203020204" pitchFamily="34" charset="0"/>
                  <a:ea typeface="+mn-ea"/>
                  <a:cs typeface="Arial" pitchFamily="34" charset="0"/>
                </a:rPr>
                <a:t>15</a:t>
              </a:r>
            </a:p>
          </p:txBody>
        </p:sp>
        <p:sp>
          <p:nvSpPr>
            <p:cNvPr id="8" name="文本框 7">
              <a:extLst>
                <a:ext uri="{FF2B5EF4-FFF2-40B4-BE49-F238E27FC236}">
                  <a16:creationId xmlns:a16="http://schemas.microsoft.com/office/drawing/2014/main" id="{E642E433-4AEB-4EF2-99BF-0950C4FE8653}"/>
                </a:ext>
              </a:extLst>
            </p:cNvPr>
            <p:cNvSpPr txBox="1"/>
            <p:nvPr/>
          </p:nvSpPr>
          <p:spPr bwMode="gray">
            <a:xfrm>
              <a:off x="9310501" y="1844826"/>
              <a:ext cx="419615" cy="316267"/>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b="1">
                  <a:solidFill>
                    <a:srgbClr val="000000"/>
                  </a:solidFill>
                  <a:latin typeface="Huawei Sans" panose="020C0503030203020204" pitchFamily="34" charset="0"/>
                  <a:ea typeface="+mn-ea"/>
                  <a:cs typeface="Arial" pitchFamily="34" charset="0"/>
                </a:rPr>
                <a:t>31</a:t>
              </a:r>
            </a:p>
          </p:txBody>
        </p:sp>
        <p:sp>
          <p:nvSpPr>
            <p:cNvPr id="9" name="文本框 8">
              <a:extLst>
                <a:ext uri="{FF2B5EF4-FFF2-40B4-BE49-F238E27FC236}">
                  <a16:creationId xmlns:a16="http://schemas.microsoft.com/office/drawing/2014/main" id="{A17BC957-55E0-495E-BCC6-19B2D0230173}"/>
                </a:ext>
              </a:extLst>
            </p:cNvPr>
            <p:cNvSpPr txBox="1"/>
            <p:nvPr/>
          </p:nvSpPr>
          <p:spPr bwMode="gray">
            <a:xfrm>
              <a:off x="5348877" y="1844826"/>
              <a:ext cx="419615" cy="316267"/>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b="1">
                  <a:solidFill>
                    <a:srgbClr val="000000"/>
                  </a:solidFill>
                  <a:latin typeface="Huawei Sans" panose="020C0503030203020204" pitchFamily="34" charset="0"/>
                  <a:ea typeface="+mn-ea"/>
                  <a:cs typeface="Arial" pitchFamily="34" charset="0"/>
                </a:rPr>
                <a:t>7</a:t>
              </a:r>
            </a:p>
          </p:txBody>
        </p:sp>
      </p:grpSp>
      <p:grpSp>
        <p:nvGrpSpPr>
          <p:cNvPr id="10" name="Group 9">
            <a:extLst>
              <a:ext uri="{FF2B5EF4-FFF2-40B4-BE49-F238E27FC236}">
                <a16:creationId xmlns:a16="http://schemas.microsoft.com/office/drawing/2014/main" id="{0E4725A5-F9BE-42E4-BD9B-B547C2A103FF}"/>
              </a:ext>
            </a:extLst>
          </p:cNvPr>
          <p:cNvGrpSpPr/>
          <p:nvPr/>
        </p:nvGrpSpPr>
        <p:grpSpPr bwMode="gray">
          <a:xfrm>
            <a:off x="7428148" y="71577"/>
            <a:ext cx="4472949" cy="213120"/>
            <a:chOff x="7788188" y="106136"/>
            <a:chExt cx="4472949" cy="213120"/>
          </a:xfrm>
        </p:grpSpPr>
        <p:sp>
          <p:nvSpPr>
            <p:cNvPr id="11" name="五边形 24">
              <a:extLst>
                <a:ext uri="{FF2B5EF4-FFF2-40B4-BE49-F238E27FC236}">
                  <a16:creationId xmlns:a16="http://schemas.microsoft.com/office/drawing/2014/main" id="{CAD81DA9-7B9B-4693-9DDE-947E93228183}"/>
                </a:ext>
              </a:extLst>
            </p:cNvPr>
            <p:cNvSpPr/>
            <p:nvPr/>
          </p:nvSpPr>
          <p:spPr bwMode="gray">
            <a:xfrm>
              <a:off x="7788188" y="106136"/>
              <a:ext cx="1526032" cy="213120"/>
            </a:xfrm>
            <a:prstGeom prst="homePlate">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spcBef>
                  <a:spcPts val="0"/>
                </a:spcBef>
              </a:pPr>
              <a:r>
                <a:rPr lang="en-US" sz="1200">
                  <a:latin typeface="Huawei Sans" panose="020C0503030203020204" pitchFamily="34" charset="0"/>
                  <a:ea typeface="方正兰亭黑简体" panose="02000000000000000000" pitchFamily="2" charset="-122"/>
                </a:rPr>
                <a:t>IGMPv1</a:t>
              </a:r>
            </a:p>
          </p:txBody>
        </p:sp>
        <p:sp>
          <p:nvSpPr>
            <p:cNvPr id="12" name="燕尾形 25">
              <a:extLst>
                <a:ext uri="{FF2B5EF4-FFF2-40B4-BE49-F238E27FC236}">
                  <a16:creationId xmlns:a16="http://schemas.microsoft.com/office/drawing/2014/main" id="{80C77D7F-9992-4614-9CC4-2D4187915434}"/>
                </a:ext>
              </a:extLst>
            </p:cNvPr>
            <p:cNvSpPr/>
            <p:nvPr/>
          </p:nvSpPr>
          <p:spPr bwMode="gray">
            <a:xfrm>
              <a:off x="9253201" y="106136"/>
              <a:ext cx="1538223" cy="211431"/>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spcBef>
                  <a:spcPts val="0"/>
                </a:spcBef>
              </a:pPr>
              <a:r>
                <a:rPr lang="en-US" sz="1200">
                  <a:latin typeface="Huawei Sans" panose="020C0503030203020204" pitchFamily="34" charset="0"/>
                  <a:ea typeface="方正兰亭黑简体" panose="02000000000000000000" pitchFamily="2" charset="-122"/>
                </a:rPr>
                <a:t>IGMPv2</a:t>
              </a:r>
            </a:p>
          </p:txBody>
        </p:sp>
        <p:sp>
          <p:nvSpPr>
            <p:cNvPr id="13" name="燕尾形 25">
              <a:extLst>
                <a:ext uri="{FF2B5EF4-FFF2-40B4-BE49-F238E27FC236}">
                  <a16:creationId xmlns:a16="http://schemas.microsoft.com/office/drawing/2014/main" id="{6A8A98CB-3A1F-4391-8E30-CAFD00D0D76D}"/>
                </a:ext>
              </a:extLst>
            </p:cNvPr>
            <p:cNvSpPr/>
            <p:nvPr/>
          </p:nvSpPr>
          <p:spPr bwMode="gray">
            <a:xfrm>
              <a:off x="10722914" y="106136"/>
              <a:ext cx="1538223" cy="211431"/>
            </a:xfrm>
            <a:prstGeom prst="chevron">
              <a:avLst/>
            </a:prstGeom>
            <a:solidFill>
              <a:srgbClr val="00B0F0"/>
            </a:solidFill>
            <a:ln w="9525" cap="flat" cmpd="sng" algn="ctr">
              <a:solidFill>
                <a:srgbClr val="00B0F0"/>
              </a:solid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spcBef>
                  <a:spcPts val="0"/>
                </a:spcBef>
              </a:pPr>
              <a:r>
                <a:rPr lang="en-US" sz="1200" b="1">
                  <a:solidFill>
                    <a:schemeClr val="bg1"/>
                  </a:solidFill>
                  <a:latin typeface="Huawei Sans" panose="020C0503030203020204" pitchFamily="34" charset="0"/>
                  <a:ea typeface="方正兰亭黑简体" panose="02000000000000000000" pitchFamily="2" charset="-122"/>
                </a:rPr>
                <a:t>IGMPv3</a:t>
              </a:r>
            </a:p>
          </p:txBody>
        </p:sp>
      </p:grpSp>
    </p:spTree>
    <p:extLst>
      <p:ext uri="{BB962C8B-B14F-4D97-AF65-F5344CB8AC3E}">
        <p14:creationId xmlns:p14="http://schemas.microsoft.com/office/powerpoint/2010/main" val="107826409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9319EC84-622A-4C8B-8564-027A7F2B8D14}"/>
              </a:ext>
            </a:extLst>
          </p:cNvPr>
          <p:cNvSpPr>
            <a:spLocks noGrp="1"/>
          </p:cNvSpPr>
          <p:nvPr>
            <p:ph type="body" sz="quarter" idx="10"/>
          </p:nvPr>
        </p:nvSpPr>
        <p:spPr bwMode="gray"/>
        <p:txBody>
          <a:bodyPr wrap="square">
            <a:noAutofit/>
          </a:bodyPr>
          <a:lstStyle/>
          <a:p>
            <a:pPr fontAlgn="ctr">
              <a:lnSpc>
                <a:spcPct val="120000"/>
              </a:lnSpc>
            </a:pPr>
            <a:r>
              <a:rPr lang="en-US" sz="1600" dirty="0">
                <a:latin typeface="Huawei Sans" panose="020C0503030203020204" pitchFamily="34" charset="0"/>
              </a:rPr>
              <a:t>IGMPv3 Report messages are used to notify the </a:t>
            </a:r>
            <a:r>
              <a:rPr lang="en-US" sz="1600" dirty="0" err="1">
                <a:latin typeface="Huawei Sans" panose="020C0503030203020204" pitchFamily="34" charset="0"/>
              </a:rPr>
              <a:t>querier</a:t>
            </a:r>
            <a:r>
              <a:rPr lang="en-US" sz="1600" dirty="0">
                <a:latin typeface="Huawei Sans" panose="020C0503030203020204" pitchFamily="34" charset="0"/>
              </a:rPr>
              <a:t> of group memberships and the multicast sources from which the members want to receive multicast data. Multicast source information can be notified in either of the following modes:</a:t>
            </a:r>
          </a:p>
          <a:p>
            <a:pPr lvl="1" fontAlgn="ctr">
              <a:lnSpc>
                <a:spcPct val="120000"/>
              </a:lnSpc>
            </a:pPr>
            <a:r>
              <a:rPr lang="en-US" sz="1400" dirty="0">
                <a:latin typeface="Huawei Sans" panose="020C0503030203020204" pitchFamily="34" charset="0"/>
              </a:rPr>
              <a:t>INCLUDE: The members want to </a:t>
            </a:r>
            <a:r>
              <a:rPr lang="en-US" sz="1400" b="1" dirty="0">
                <a:solidFill>
                  <a:srgbClr val="EC7061"/>
                </a:solidFill>
                <a:latin typeface="Huawei Sans" panose="020C0503030203020204" pitchFamily="34" charset="0"/>
              </a:rPr>
              <a:t>receive</a:t>
            </a:r>
            <a:r>
              <a:rPr lang="en-US" sz="1400" dirty="0">
                <a:latin typeface="Huawei Sans" panose="020C0503030203020204" pitchFamily="34" charset="0"/>
              </a:rPr>
              <a:t> multicast data from specified multicast sources.</a:t>
            </a:r>
          </a:p>
          <a:p>
            <a:pPr lvl="1" fontAlgn="ctr">
              <a:lnSpc>
                <a:spcPct val="120000"/>
              </a:lnSpc>
            </a:pPr>
            <a:r>
              <a:rPr lang="en-US" sz="1400" dirty="0">
                <a:latin typeface="Huawei Sans" panose="020C0503030203020204" pitchFamily="34" charset="0"/>
              </a:rPr>
              <a:t>EXCLUDE: The members want to have multicast data from specified multicast sources </a:t>
            </a:r>
            <a:r>
              <a:rPr lang="en-US" sz="1400" b="1" dirty="0">
                <a:solidFill>
                  <a:srgbClr val="EC7061"/>
                </a:solidFill>
                <a:latin typeface="Huawei Sans" panose="020C0503030203020204" pitchFamily="34" charset="0"/>
              </a:rPr>
              <a:t>filtered out</a:t>
            </a:r>
            <a:r>
              <a:rPr lang="en-US" sz="1400" dirty="0">
                <a:latin typeface="Huawei Sans" panose="020C0503030203020204" pitchFamily="34" charset="0"/>
              </a:rPr>
              <a:t>.</a:t>
            </a:r>
          </a:p>
          <a:p>
            <a:pPr fontAlgn="ctr">
              <a:lnSpc>
                <a:spcPct val="120000"/>
              </a:lnSpc>
            </a:pPr>
            <a:r>
              <a:rPr lang="en-US" sz="1600" dirty="0">
                <a:latin typeface="Huawei Sans" panose="020C0503030203020204" pitchFamily="34" charset="0"/>
              </a:rPr>
              <a:t>The relationship between multicast group information and multicast source information in the Report message is recorded in the Group Record field and sent to the IGMP </a:t>
            </a:r>
            <a:r>
              <a:rPr lang="en-US" sz="1600" dirty="0" err="1">
                <a:latin typeface="Huawei Sans" panose="020C0503030203020204" pitchFamily="34" charset="0"/>
              </a:rPr>
              <a:t>querier</a:t>
            </a:r>
            <a:r>
              <a:rPr lang="en-US" sz="1600" dirty="0">
                <a:latin typeface="Huawei Sans" panose="020C0503030203020204" pitchFamily="34" charset="0"/>
              </a:rPr>
              <a:t>. The </a:t>
            </a:r>
            <a:r>
              <a:rPr lang="en-US" sz="1600" b="1" dirty="0">
                <a:solidFill>
                  <a:srgbClr val="EC7061"/>
                </a:solidFill>
                <a:latin typeface="Huawei Sans" panose="020C0503030203020204" pitchFamily="34" charset="0"/>
              </a:rPr>
              <a:t>destination address</a:t>
            </a:r>
            <a:r>
              <a:rPr lang="en-US" sz="1600" b="1" dirty="0">
                <a:latin typeface="Huawei Sans" panose="020C0503030203020204" pitchFamily="34" charset="0"/>
              </a:rPr>
              <a:t> </a:t>
            </a:r>
            <a:r>
              <a:rPr lang="en-US" sz="1600" dirty="0">
                <a:latin typeface="Huawei Sans" panose="020C0503030203020204" pitchFamily="34" charset="0"/>
              </a:rPr>
              <a:t>of each IGMPv3 Report message is </a:t>
            </a:r>
            <a:r>
              <a:rPr lang="en-US" sz="1600" b="1" dirty="0">
                <a:solidFill>
                  <a:srgbClr val="EC7061"/>
                </a:solidFill>
                <a:latin typeface="Huawei Sans" panose="020C0503030203020204" pitchFamily="34" charset="0"/>
              </a:rPr>
              <a:t>224.0.0.22</a:t>
            </a:r>
            <a:r>
              <a:rPr lang="en-US" sz="1600" dirty="0">
                <a:latin typeface="Huawei Sans" panose="020C0503030203020204" pitchFamily="34" charset="0"/>
              </a:rPr>
              <a:t>. The format of the message is as follows:</a:t>
            </a:r>
          </a:p>
        </p:txBody>
      </p:sp>
      <p:sp>
        <p:nvSpPr>
          <p:cNvPr id="2" name="Title 1">
            <a:extLst>
              <a:ext uri="{FF2B5EF4-FFF2-40B4-BE49-F238E27FC236}">
                <a16:creationId xmlns:a16="http://schemas.microsoft.com/office/drawing/2014/main" id="{54AAB964-5452-4686-AC87-E97FCCAF8094}"/>
              </a:ext>
            </a:extLst>
          </p:cNvPr>
          <p:cNvSpPr>
            <a:spLocks noGrp="1"/>
          </p:cNvSpPr>
          <p:nvPr>
            <p:ph type="title"/>
          </p:nvPr>
        </p:nvSpPr>
        <p:spPr bwMode="gray"/>
        <p:txBody>
          <a:bodyPr wrap="square">
            <a:noAutofit/>
          </a:bodyPr>
          <a:lstStyle/>
          <a:p>
            <a:pPr fontAlgn="ctr"/>
            <a:r>
              <a:rPr lang="en-US">
                <a:latin typeface="Huawei Sans" panose="020C0503030203020204" pitchFamily="34" charset="0"/>
              </a:rPr>
              <a:t>IGMPv3 Report Message Format</a:t>
            </a:r>
          </a:p>
        </p:txBody>
      </p:sp>
      <p:graphicFrame>
        <p:nvGraphicFramePr>
          <p:cNvPr id="5" name="表格 3">
            <a:extLst>
              <a:ext uri="{FF2B5EF4-FFF2-40B4-BE49-F238E27FC236}">
                <a16:creationId xmlns:a16="http://schemas.microsoft.com/office/drawing/2014/main" id="{7256490C-87EB-4F3C-A7EC-2F4EC48A0662}"/>
              </a:ext>
            </a:extLst>
          </p:cNvPr>
          <p:cNvGraphicFramePr>
            <a:graphicFrameLocks noGrp="1" noChangeAspect="1"/>
          </p:cNvGraphicFramePr>
          <p:nvPr>
            <p:extLst>
              <p:ext uri="{D42A27DB-BD31-4B8C-83A1-F6EECF244321}">
                <p14:modId xmlns:p14="http://schemas.microsoft.com/office/powerpoint/2010/main" val="3786772966"/>
              </p:ext>
            </p:extLst>
          </p:nvPr>
        </p:nvGraphicFramePr>
        <p:xfrm>
          <a:off x="685582" y="4240922"/>
          <a:ext cx="5192905" cy="1969400"/>
        </p:xfrm>
        <a:graphic>
          <a:graphicData uri="http://schemas.openxmlformats.org/drawingml/2006/table">
            <a:tbl>
              <a:tblPr firstRow="1" bandRow="1">
                <a:tableStyleId>{5940675A-B579-460E-94D1-54222C63F5DA}</a:tableStyleId>
              </a:tblPr>
              <a:tblGrid>
                <a:gridCol w="1270206">
                  <a:extLst>
                    <a:ext uri="{9D8B030D-6E8A-4147-A177-3AD203B41FA5}">
                      <a16:colId xmlns:a16="http://schemas.microsoft.com/office/drawing/2014/main" val="20000"/>
                    </a:ext>
                  </a:extLst>
                </a:gridCol>
                <a:gridCol w="1270207">
                  <a:extLst>
                    <a:ext uri="{9D8B030D-6E8A-4147-A177-3AD203B41FA5}">
                      <a16:colId xmlns:a16="http://schemas.microsoft.com/office/drawing/2014/main" val="20001"/>
                    </a:ext>
                  </a:extLst>
                </a:gridCol>
                <a:gridCol w="2652492">
                  <a:extLst>
                    <a:ext uri="{9D8B030D-6E8A-4147-A177-3AD203B41FA5}">
                      <a16:colId xmlns:a16="http://schemas.microsoft.com/office/drawing/2014/main" val="20002"/>
                    </a:ext>
                  </a:extLst>
                </a:gridCol>
              </a:tblGrid>
              <a:tr h="375100">
                <a:tc>
                  <a:txBody>
                    <a:bodyPr/>
                    <a:lstStyle/>
                    <a:p>
                      <a:pPr algn="ctr" fontAlgn="ctr"/>
                      <a:r>
                        <a:rPr lang="en-US" sz="1400">
                          <a:latin typeface="Huawei Sans" panose="020C0503030203020204" pitchFamily="34" charset="0"/>
                        </a:rPr>
                        <a:t>Type</a:t>
                      </a:r>
                    </a:p>
                  </a:txBody>
                  <a:tcPr anchor="ct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solidFill>
                      <a:srgbClr val="99DFF9"/>
                    </a:solidFill>
                  </a:tcPr>
                </a:tc>
                <a:tc>
                  <a:txBody>
                    <a:bodyPr/>
                    <a:lstStyle/>
                    <a:p>
                      <a:pPr algn="ctr" fontAlgn="ctr"/>
                      <a:r>
                        <a:rPr lang="en-US" sz="1400">
                          <a:latin typeface="Huawei Sans" panose="020C0503030203020204" pitchFamily="34" charset="0"/>
                        </a:rPr>
                        <a:t>Reserved</a:t>
                      </a:r>
                    </a:p>
                  </a:txBody>
                  <a:tcPr anchor="ct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solidFill>
                      <a:srgbClr val="F4FBFE"/>
                    </a:solidFill>
                  </a:tcPr>
                </a:tc>
                <a:tc>
                  <a:txBody>
                    <a:bodyPr/>
                    <a:lstStyle/>
                    <a:p>
                      <a:pPr algn="ctr" fontAlgn="ctr"/>
                      <a:r>
                        <a:rPr lang="en-US" sz="1400">
                          <a:latin typeface="Huawei Sans" panose="020C0503030203020204" pitchFamily="34" charset="0"/>
                        </a:rPr>
                        <a:t>Checksum</a:t>
                      </a:r>
                    </a:p>
                  </a:txBody>
                  <a:tcPr anchor="ct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solidFill>
                      <a:srgbClr val="F4FBFE"/>
                    </a:solidFill>
                  </a:tcPr>
                </a:tc>
                <a:extLst>
                  <a:ext uri="{0D108BD9-81ED-4DB2-BD59-A6C34878D82A}">
                    <a16:rowId xmlns:a16="http://schemas.microsoft.com/office/drawing/2014/main" val="10000"/>
                  </a:ext>
                </a:extLst>
              </a:tr>
              <a:tr h="375100">
                <a:tc gridSpan="2">
                  <a:txBody>
                    <a:bodyPr/>
                    <a:lstStyle/>
                    <a:p>
                      <a:pPr algn="ctr" fontAlgn="ctr"/>
                      <a:r>
                        <a:rPr lang="en-US" sz="1400">
                          <a:latin typeface="Huawei Sans" panose="020C0503030203020204" pitchFamily="34" charset="0"/>
                        </a:rPr>
                        <a:t>Reserved</a:t>
                      </a:r>
                    </a:p>
                  </a:txBody>
                  <a:tcPr anchor="ct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28575" cap="flat" cmpd="sng" algn="ctr">
                      <a:solidFill>
                        <a:srgbClr val="EC7061"/>
                      </a:solidFill>
                      <a:prstDash val="solid"/>
                      <a:round/>
                      <a:headEnd type="none" w="med" len="med"/>
                      <a:tailEnd type="none" w="med" len="med"/>
                    </a:lnB>
                    <a:solidFill>
                      <a:srgbClr val="F4FBFE"/>
                    </a:solidFill>
                  </a:tcPr>
                </a:tc>
                <a:tc hMerge="1">
                  <a:txBody>
                    <a:bodyPr/>
                    <a:lstStyle/>
                    <a:p>
                      <a:pPr algn="l" rtl="0"/>
                      <a:endParaRPr lang="zh-CN" altLang="en-US" sz="14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400">
                          <a:latin typeface="Huawei Sans" panose="020C0503030203020204" pitchFamily="34" charset="0"/>
                        </a:rPr>
                        <a:t>Number of Group Records(M)</a:t>
                      </a:r>
                    </a:p>
                  </a:txBody>
                  <a:tcPr anchor="ct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28575" cap="flat" cmpd="sng" algn="ctr">
                      <a:solidFill>
                        <a:srgbClr val="EC7061"/>
                      </a:solidFill>
                      <a:prstDash val="solid"/>
                      <a:round/>
                      <a:headEnd type="none" w="med" len="med"/>
                      <a:tailEnd type="none" w="med" len="med"/>
                    </a:lnB>
                    <a:solidFill>
                      <a:srgbClr val="99DFF9"/>
                    </a:solidFill>
                  </a:tcPr>
                </a:tc>
                <a:extLst>
                  <a:ext uri="{0D108BD9-81ED-4DB2-BD59-A6C34878D82A}">
                    <a16:rowId xmlns:a16="http://schemas.microsoft.com/office/drawing/2014/main" val="10001"/>
                  </a:ext>
                </a:extLst>
              </a:tr>
              <a:tr h="277499">
                <a:tc gridSpan="3">
                  <a:txBody>
                    <a:bodyPr/>
                    <a:lstStyle/>
                    <a:p>
                      <a:pPr algn="ctr" fontAlgn="ctr"/>
                      <a:r>
                        <a:rPr lang="en-US" sz="1400">
                          <a:latin typeface="Huawei Sans" panose="020C0503030203020204" pitchFamily="34" charset="0"/>
                        </a:rPr>
                        <a:t>Group Record [1]</a:t>
                      </a:r>
                    </a:p>
                  </a:txBody>
                  <a:tcPr anchor="ctr">
                    <a:lnL w="28575" cap="flat" cmpd="sng" algn="ctr">
                      <a:solidFill>
                        <a:srgbClr val="EC7061"/>
                      </a:solidFill>
                      <a:prstDash val="solid"/>
                      <a:round/>
                      <a:headEnd type="none" w="med" len="med"/>
                      <a:tailEnd type="none" w="med" len="med"/>
                    </a:lnL>
                    <a:lnR w="28575" cap="flat" cmpd="sng" algn="ctr">
                      <a:solidFill>
                        <a:srgbClr val="EC7061"/>
                      </a:solidFill>
                      <a:prstDash val="solid"/>
                      <a:round/>
                      <a:headEnd type="none" w="med" len="med"/>
                      <a:tailEnd type="none" w="med" len="med"/>
                    </a:lnR>
                    <a:lnT w="28575" cap="flat" cmpd="sng" algn="ctr">
                      <a:solidFill>
                        <a:srgbClr val="EC7061"/>
                      </a:solidFill>
                      <a:prstDash val="solid"/>
                      <a:round/>
                      <a:headEnd type="none" w="med" len="med"/>
                      <a:tailEnd type="none" w="med" len="med"/>
                    </a:lnT>
                    <a:lnB w="28575" cap="flat" cmpd="sng" algn="ctr">
                      <a:solidFill>
                        <a:srgbClr val="EC7061"/>
                      </a:solidFill>
                      <a:prstDash val="solid"/>
                      <a:round/>
                      <a:headEnd type="none" w="med" len="med"/>
                      <a:tailEnd type="none" w="med" len="med"/>
                    </a:lnB>
                    <a:solidFill>
                      <a:srgbClr val="99DFF9"/>
                    </a:solidFill>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02"/>
                  </a:ext>
                </a:extLst>
              </a:tr>
              <a:tr h="277499">
                <a:tc gridSpan="3">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400">
                          <a:latin typeface="Huawei Sans" panose="020C0503030203020204" pitchFamily="34" charset="0"/>
                        </a:rPr>
                        <a:t>Group Record </a:t>
                      </a:r>
                      <a:r>
                        <a:rPr lang="en-US" altLang="zh-CN" sz="1400">
                          <a:latin typeface="Huawei Sans" panose="020C0503030203020204" pitchFamily="34" charset="0"/>
                        </a:rPr>
                        <a:t>[2]</a:t>
                      </a:r>
                      <a:endParaRPr lang="en-US" sz="1400">
                        <a:latin typeface="Huawei Sans" panose="020C0503030203020204" pitchFamily="34" charset="0"/>
                      </a:endParaRPr>
                    </a:p>
                  </a:txBody>
                  <a:tcPr anchor="ct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28575" cap="flat" cmpd="sng" algn="ctr">
                      <a:solidFill>
                        <a:srgbClr val="EC7061"/>
                      </a:solidFill>
                      <a:prstDash val="solid"/>
                      <a:round/>
                      <a:headEnd type="none" w="med" len="med"/>
                      <a:tailEnd type="none" w="med" len="med"/>
                    </a:lnT>
                    <a:lnB w="12700" cap="flat" cmpd="sng" algn="ctr">
                      <a:solidFill>
                        <a:srgbClr val="00B0F0"/>
                      </a:solidFill>
                      <a:prstDash val="solid"/>
                      <a:round/>
                      <a:headEnd type="none" w="med" len="med"/>
                      <a:tailEnd type="none" w="med" len="med"/>
                    </a:lnB>
                    <a:solidFill>
                      <a:srgbClr val="99DFF9"/>
                    </a:solidFill>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03"/>
                  </a:ext>
                </a:extLst>
              </a:tr>
              <a:tr h="277499">
                <a:tc gridSpan="3">
                  <a:txBody>
                    <a:bodyPr/>
                    <a:lstStyle/>
                    <a:p>
                      <a:pPr algn="ctr" fontAlgn="ctr"/>
                      <a:r>
                        <a:rPr lang="en-US" sz="1400">
                          <a:latin typeface="Huawei Sans" panose="020C0503030203020204" pitchFamily="34" charset="0"/>
                        </a:rPr>
                        <a:t>…</a:t>
                      </a:r>
                    </a:p>
                  </a:txBody>
                  <a:tcPr anchor="ct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solidFill>
                      <a:srgbClr val="99DFF9"/>
                    </a:solidFill>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04"/>
                  </a:ext>
                </a:extLst>
              </a:tr>
              <a:tr h="277499">
                <a:tc gridSpan="3">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400">
                          <a:latin typeface="Huawei Sans" panose="020C0503030203020204" pitchFamily="34" charset="0"/>
                        </a:rPr>
                        <a:t>Group Record </a:t>
                      </a:r>
                      <a:r>
                        <a:rPr lang="en-US" altLang="zh-CN" sz="1400">
                          <a:latin typeface="Huawei Sans" panose="020C0503030203020204" pitchFamily="34" charset="0"/>
                        </a:rPr>
                        <a:t>[N]</a:t>
                      </a:r>
                      <a:endParaRPr lang="en-US" sz="1400">
                        <a:latin typeface="Huawei Sans" panose="020C0503030203020204" pitchFamily="34" charset="0"/>
                      </a:endParaRPr>
                    </a:p>
                  </a:txBody>
                  <a:tcPr anchor="ct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solidFill>
                      <a:srgbClr val="99DFF9"/>
                    </a:solidFill>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05"/>
                  </a:ext>
                </a:extLst>
              </a:tr>
            </a:tbl>
          </a:graphicData>
        </a:graphic>
      </p:graphicFrame>
      <p:grpSp>
        <p:nvGrpSpPr>
          <p:cNvPr id="6" name="组合 16">
            <a:extLst>
              <a:ext uri="{FF2B5EF4-FFF2-40B4-BE49-F238E27FC236}">
                <a16:creationId xmlns:a16="http://schemas.microsoft.com/office/drawing/2014/main" id="{9FDADB87-2829-4A70-B573-527B4A98AAF1}"/>
              </a:ext>
            </a:extLst>
          </p:cNvPr>
          <p:cNvGrpSpPr>
            <a:grpSpLocks noChangeAspect="1"/>
          </p:cNvGrpSpPr>
          <p:nvPr/>
        </p:nvGrpSpPr>
        <p:grpSpPr bwMode="gray">
          <a:xfrm>
            <a:off x="570200" y="3919291"/>
            <a:ext cx="5520671" cy="354742"/>
            <a:chOff x="341407" y="1897343"/>
            <a:chExt cx="6517255" cy="370736"/>
          </a:xfrm>
        </p:grpSpPr>
        <p:sp>
          <p:nvSpPr>
            <p:cNvPr id="7" name="文本框 5">
              <a:extLst>
                <a:ext uri="{FF2B5EF4-FFF2-40B4-BE49-F238E27FC236}">
                  <a16:creationId xmlns:a16="http://schemas.microsoft.com/office/drawing/2014/main" id="{CE3287AB-7C3A-41D8-A286-0EACDF45D70E}"/>
                </a:ext>
              </a:extLst>
            </p:cNvPr>
            <p:cNvSpPr txBox="1"/>
            <p:nvPr/>
          </p:nvSpPr>
          <p:spPr bwMode="gray">
            <a:xfrm>
              <a:off x="341407" y="1919912"/>
              <a:ext cx="447056" cy="348166"/>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b="1">
                  <a:solidFill>
                    <a:srgbClr val="000000"/>
                  </a:solidFill>
                  <a:latin typeface="Huawei Sans" panose="020C0503030203020204" pitchFamily="34" charset="0"/>
                  <a:ea typeface="+mn-ea"/>
                  <a:cs typeface="Arial" pitchFamily="34" charset="0"/>
                </a:rPr>
                <a:t>0</a:t>
              </a:r>
            </a:p>
          </p:txBody>
        </p:sp>
        <p:sp>
          <p:nvSpPr>
            <p:cNvPr id="8" name="文本框 6">
              <a:extLst>
                <a:ext uri="{FF2B5EF4-FFF2-40B4-BE49-F238E27FC236}">
                  <a16:creationId xmlns:a16="http://schemas.microsoft.com/office/drawing/2014/main" id="{112E56D0-4924-4E4F-A895-B3AA0AB079A7}"/>
                </a:ext>
              </a:extLst>
            </p:cNvPr>
            <p:cNvSpPr txBox="1"/>
            <p:nvPr/>
          </p:nvSpPr>
          <p:spPr bwMode="gray">
            <a:xfrm>
              <a:off x="3166161" y="1919912"/>
              <a:ext cx="610110" cy="348166"/>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b="1">
                  <a:solidFill>
                    <a:srgbClr val="000000"/>
                  </a:solidFill>
                  <a:latin typeface="Huawei Sans" panose="020C0503030203020204" pitchFamily="34" charset="0"/>
                  <a:ea typeface="+mn-ea"/>
                  <a:cs typeface="Arial" pitchFamily="34" charset="0"/>
                </a:rPr>
                <a:t>15</a:t>
              </a:r>
            </a:p>
          </p:txBody>
        </p:sp>
        <p:sp>
          <p:nvSpPr>
            <p:cNvPr id="9" name="文本框 7">
              <a:extLst>
                <a:ext uri="{FF2B5EF4-FFF2-40B4-BE49-F238E27FC236}">
                  <a16:creationId xmlns:a16="http://schemas.microsoft.com/office/drawing/2014/main" id="{0230FA2C-1899-45EB-8F92-3E1851E5AB32}"/>
                </a:ext>
              </a:extLst>
            </p:cNvPr>
            <p:cNvSpPr txBox="1"/>
            <p:nvPr/>
          </p:nvSpPr>
          <p:spPr bwMode="gray">
            <a:xfrm>
              <a:off x="6167532" y="1897343"/>
              <a:ext cx="691130" cy="370735"/>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b="1">
                  <a:solidFill>
                    <a:srgbClr val="000000"/>
                  </a:solidFill>
                  <a:latin typeface="Huawei Sans" panose="020C0503030203020204" pitchFamily="34" charset="0"/>
                  <a:ea typeface="+mn-ea"/>
                  <a:cs typeface="Arial" pitchFamily="34" charset="0"/>
                </a:rPr>
                <a:t>31</a:t>
              </a:r>
            </a:p>
          </p:txBody>
        </p:sp>
        <p:sp>
          <p:nvSpPr>
            <p:cNvPr id="10" name="文本框 8">
              <a:extLst>
                <a:ext uri="{FF2B5EF4-FFF2-40B4-BE49-F238E27FC236}">
                  <a16:creationId xmlns:a16="http://schemas.microsoft.com/office/drawing/2014/main" id="{A8523047-2012-4A4F-8980-0957F9AC90CA}"/>
                </a:ext>
              </a:extLst>
            </p:cNvPr>
            <p:cNvSpPr txBox="1"/>
            <p:nvPr/>
          </p:nvSpPr>
          <p:spPr bwMode="gray">
            <a:xfrm>
              <a:off x="1753783" y="1919912"/>
              <a:ext cx="447056" cy="348167"/>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b="1">
                  <a:solidFill>
                    <a:srgbClr val="000000"/>
                  </a:solidFill>
                  <a:latin typeface="Huawei Sans" panose="020C0503030203020204" pitchFamily="34" charset="0"/>
                  <a:ea typeface="+mn-ea"/>
                  <a:cs typeface="Arial" pitchFamily="34" charset="0"/>
                </a:rPr>
                <a:t>7</a:t>
              </a:r>
            </a:p>
          </p:txBody>
        </p:sp>
      </p:grpSp>
      <p:graphicFrame>
        <p:nvGraphicFramePr>
          <p:cNvPr id="11" name="表格 17">
            <a:extLst>
              <a:ext uri="{FF2B5EF4-FFF2-40B4-BE49-F238E27FC236}">
                <a16:creationId xmlns:a16="http://schemas.microsoft.com/office/drawing/2014/main" id="{78913D81-683D-44A1-B6AD-4173C52B86CC}"/>
              </a:ext>
            </a:extLst>
          </p:cNvPr>
          <p:cNvGraphicFramePr>
            <a:graphicFrameLocks noGrp="1" noChangeAspect="1"/>
          </p:cNvGraphicFramePr>
          <p:nvPr>
            <p:extLst>
              <p:ext uri="{D42A27DB-BD31-4B8C-83A1-F6EECF244321}">
                <p14:modId xmlns:p14="http://schemas.microsoft.com/office/powerpoint/2010/main" val="597970426"/>
              </p:ext>
            </p:extLst>
          </p:nvPr>
        </p:nvGraphicFramePr>
        <p:xfrm>
          <a:off x="6637734" y="4240922"/>
          <a:ext cx="4887941" cy="1835909"/>
        </p:xfrm>
        <a:graphic>
          <a:graphicData uri="http://schemas.openxmlformats.org/drawingml/2006/table">
            <a:tbl>
              <a:tblPr firstRow="1" bandRow="1">
                <a:tableStyleId>{5940675A-B579-460E-94D1-54222C63F5DA}</a:tableStyleId>
              </a:tblPr>
              <a:tblGrid>
                <a:gridCol w="1195611">
                  <a:extLst>
                    <a:ext uri="{9D8B030D-6E8A-4147-A177-3AD203B41FA5}">
                      <a16:colId xmlns:a16="http://schemas.microsoft.com/office/drawing/2014/main" val="20000"/>
                    </a:ext>
                  </a:extLst>
                </a:gridCol>
                <a:gridCol w="1409360">
                  <a:extLst>
                    <a:ext uri="{9D8B030D-6E8A-4147-A177-3AD203B41FA5}">
                      <a16:colId xmlns:a16="http://schemas.microsoft.com/office/drawing/2014/main" val="20001"/>
                    </a:ext>
                  </a:extLst>
                </a:gridCol>
                <a:gridCol w="2282970">
                  <a:extLst>
                    <a:ext uri="{9D8B030D-6E8A-4147-A177-3AD203B41FA5}">
                      <a16:colId xmlns:a16="http://schemas.microsoft.com/office/drawing/2014/main" val="20002"/>
                    </a:ext>
                  </a:extLst>
                </a:gridCol>
              </a:tblGrid>
              <a:tr h="311909">
                <a:tc>
                  <a:txBody>
                    <a:bodyPr/>
                    <a:lstStyle/>
                    <a:p>
                      <a:pPr algn="ctr" fontAlgn="ctr"/>
                      <a:r>
                        <a:rPr lang="en-US" sz="1400">
                          <a:latin typeface="Huawei Sans" panose="020C0503030203020204" pitchFamily="34" charset="0"/>
                        </a:rPr>
                        <a:t>Record</a:t>
                      </a:r>
                      <a:r>
                        <a:rPr lang="en-US" sz="1400" baseline="0">
                          <a:latin typeface="Huawei Sans" panose="020C0503030203020204" pitchFamily="34" charset="0"/>
                        </a:rPr>
                        <a:t> Type</a:t>
                      </a:r>
                    </a:p>
                  </a:txBody>
                  <a:tcPr anchor="ct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solidFill>
                      <a:srgbClr val="99DFF9"/>
                    </a:solidFill>
                  </a:tcPr>
                </a:tc>
                <a:tc>
                  <a:txBody>
                    <a:bodyPr/>
                    <a:lstStyle/>
                    <a:p>
                      <a:pPr algn="ctr" fontAlgn="ctr"/>
                      <a:r>
                        <a:rPr lang="en-US" sz="1400">
                          <a:latin typeface="Huawei Sans" panose="020C0503030203020204" pitchFamily="34" charset="0"/>
                        </a:rPr>
                        <a:t>Aux</a:t>
                      </a:r>
                      <a:r>
                        <a:rPr lang="en-US" sz="1400" baseline="0">
                          <a:latin typeface="Huawei Sans" panose="020C0503030203020204" pitchFamily="34" charset="0"/>
                        </a:rPr>
                        <a:t> Data Len</a:t>
                      </a:r>
                    </a:p>
                  </a:txBody>
                  <a:tcPr anchor="ct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solidFill>
                      <a:srgbClr val="F4FBFE"/>
                    </a:solidFill>
                  </a:tcPr>
                </a:tc>
                <a:tc>
                  <a:txBody>
                    <a:bodyPr/>
                    <a:lstStyle/>
                    <a:p>
                      <a:pPr algn="ctr" fontAlgn="ctr"/>
                      <a:r>
                        <a:rPr lang="en-US" sz="1400">
                          <a:latin typeface="Huawei Sans" panose="020C0503030203020204" pitchFamily="34" charset="0"/>
                        </a:rPr>
                        <a:t>Number of Sources (N)</a:t>
                      </a:r>
                    </a:p>
                  </a:txBody>
                  <a:tcPr anchor="ct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solidFill>
                      <a:srgbClr val="99DFF9"/>
                    </a:solidFill>
                  </a:tcPr>
                </a:tc>
                <a:extLst>
                  <a:ext uri="{0D108BD9-81ED-4DB2-BD59-A6C34878D82A}">
                    <a16:rowId xmlns:a16="http://schemas.microsoft.com/office/drawing/2014/main" val="10000"/>
                  </a:ext>
                </a:extLst>
              </a:tr>
              <a:tr h="261569">
                <a:tc gridSpan="3">
                  <a:txBody>
                    <a:bodyPr/>
                    <a:lstStyle/>
                    <a:p>
                      <a:pPr algn="ctr" fontAlgn="ctr"/>
                      <a:r>
                        <a:rPr lang="en-US" sz="1400">
                          <a:latin typeface="Huawei Sans" panose="020C0503030203020204" pitchFamily="34" charset="0"/>
                        </a:rPr>
                        <a:t>Multicast Address</a:t>
                      </a:r>
                    </a:p>
                  </a:txBody>
                  <a:tcPr anchor="ct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solidFill>
                      <a:srgbClr val="99DFF9"/>
                    </a:solidFill>
                  </a:tcPr>
                </a:tc>
                <a:tc hMerge="1">
                  <a:txBody>
                    <a:bodyPr/>
                    <a:lstStyle/>
                    <a:p>
                      <a:pPr algn="l" rtl="0"/>
                      <a:endParaRPr lang="zh-CN" altLang="en-US" sz="14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hMerge="1">
                  <a:txBody>
                    <a:bodyPr/>
                    <a:lstStyle/>
                    <a:p>
                      <a:pPr algn="l" rtl="0"/>
                      <a:endParaRPr lang="zh-CN" altLang="en-US" sz="14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0001"/>
                  </a:ext>
                </a:extLst>
              </a:tr>
              <a:tr h="261569">
                <a:tc gridSpan="3">
                  <a:txBody>
                    <a:bodyPr/>
                    <a:lstStyle/>
                    <a:p>
                      <a:pPr algn="ctr" fontAlgn="ctr"/>
                      <a:r>
                        <a:rPr lang="en-US" sz="1400">
                          <a:latin typeface="Huawei Sans" panose="020C0503030203020204" pitchFamily="34" charset="0"/>
                        </a:rPr>
                        <a:t>Source Address </a:t>
                      </a:r>
                      <a:r>
                        <a:rPr lang="en-US" altLang="zh-CN" sz="1400">
                          <a:latin typeface="Huawei Sans" panose="020C0503030203020204" pitchFamily="34" charset="0"/>
                        </a:rPr>
                        <a:t>[1]</a:t>
                      </a:r>
                      <a:endParaRPr lang="en-US" sz="1400">
                        <a:latin typeface="Huawei Sans" panose="020C0503030203020204" pitchFamily="34" charset="0"/>
                      </a:endParaRPr>
                    </a:p>
                  </a:txBody>
                  <a:tcPr anchor="ct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solidFill>
                      <a:srgbClr val="99DFF9"/>
                    </a:solidFill>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02"/>
                  </a:ext>
                </a:extLst>
              </a:tr>
              <a:tr h="230751">
                <a:tc gridSpan="3">
                  <a:txBody>
                    <a:bodyPr/>
                    <a:lstStyle/>
                    <a:p>
                      <a:pPr algn="ctr" fontAlgn="ctr"/>
                      <a:r>
                        <a:rPr lang="en-US" sz="1400">
                          <a:latin typeface="Huawei Sans" panose="020C0503030203020204" pitchFamily="34" charset="0"/>
                        </a:rPr>
                        <a:t>Source Address </a:t>
                      </a:r>
                      <a:r>
                        <a:rPr lang="en-US" altLang="zh-CN" sz="1400">
                          <a:latin typeface="Huawei Sans" panose="020C0503030203020204" pitchFamily="34" charset="0"/>
                        </a:rPr>
                        <a:t>[2]</a:t>
                      </a:r>
                      <a:endParaRPr lang="en-US" sz="1400">
                        <a:latin typeface="Huawei Sans" panose="020C0503030203020204" pitchFamily="34" charset="0"/>
                      </a:endParaRPr>
                    </a:p>
                  </a:txBody>
                  <a:tcPr anchor="ct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solidFill>
                      <a:srgbClr val="99DFF9"/>
                    </a:solidFill>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03"/>
                  </a:ext>
                </a:extLst>
              </a:tr>
              <a:tr h="230751">
                <a:tc gridSpan="3">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400">
                          <a:latin typeface="Huawei Sans" panose="020C0503030203020204" pitchFamily="34" charset="0"/>
                        </a:rPr>
                        <a:t>…</a:t>
                      </a:r>
                    </a:p>
                  </a:txBody>
                  <a:tcPr anchor="ct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solidFill>
                      <a:srgbClr val="99DFF9"/>
                    </a:solidFill>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04"/>
                  </a:ext>
                </a:extLst>
              </a:tr>
              <a:tr h="231610">
                <a:tc gridSpan="3">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400">
                          <a:latin typeface="Huawei Sans" panose="020C0503030203020204" pitchFamily="34" charset="0"/>
                        </a:rPr>
                        <a:t>Auxiliary Data</a:t>
                      </a:r>
                    </a:p>
                  </a:txBody>
                  <a:tcPr anchor="ct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solidFill>
                      <a:srgbClr val="F4FBFE"/>
                    </a:solidFill>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06"/>
                  </a:ext>
                </a:extLst>
              </a:tr>
            </a:tbl>
          </a:graphicData>
        </a:graphic>
      </p:graphicFrame>
      <p:grpSp>
        <p:nvGrpSpPr>
          <p:cNvPr id="12" name="组合 18">
            <a:extLst>
              <a:ext uri="{FF2B5EF4-FFF2-40B4-BE49-F238E27FC236}">
                <a16:creationId xmlns:a16="http://schemas.microsoft.com/office/drawing/2014/main" id="{B4FCA954-687F-4185-90CD-B257F48D8458}"/>
              </a:ext>
            </a:extLst>
          </p:cNvPr>
          <p:cNvGrpSpPr>
            <a:grpSpLocks noChangeAspect="1"/>
          </p:cNvGrpSpPr>
          <p:nvPr/>
        </p:nvGrpSpPr>
        <p:grpSpPr bwMode="gray">
          <a:xfrm>
            <a:off x="6520682" y="3909089"/>
            <a:ext cx="5225231" cy="342192"/>
            <a:chOff x="341407" y="1897343"/>
            <a:chExt cx="6517255" cy="370736"/>
          </a:xfrm>
        </p:grpSpPr>
        <p:sp>
          <p:nvSpPr>
            <p:cNvPr id="13" name="文本框 19">
              <a:extLst>
                <a:ext uri="{FF2B5EF4-FFF2-40B4-BE49-F238E27FC236}">
                  <a16:creationId xmlns:a16="http://schemas.microsoft.com/office/drawing/2014/main" id="{C6AECE17-92D8-48AB-9B4F-A30386C4F0BA}"/>
                </a:ext>
              </a:extLst>
            </p:cNvPr>
            <p:cNvSpPr txBox="1"/>
            <p:nvPr/>
          </p:nvSpPr>
          <p:spPr bwMode="gray">
            <a:xfrm>
              <a:off x="341407" y="1919912"/>
              <a:ext cx="447056" cy="348166"/>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b="1">
                  <a:solidFill>
                    <a:srgbClr val="000000"/>
                  </a:solidFill>
                  <a:latin typeface="Huawei Sans" panose="020C0503030203020204" pitchFamily="34" charset="0"/>
                  <a:ea typeface="+mn-ea"/>
                  <a:cs typeface="Arial" pitchFamily="34" charset="0"/>
                </a:rPr>
                <a:t>0</a:t>
              </a:r>
            </a:p>
          </p:txBody>
        </p:sp>
        <p:sp>
          <p:nvSpPr>
            <p:cNvPr id="14" name="文本框 20">
              <a:extLst>
                <a:ext uri="{FF2B5EF4-FFF2-40B4-BE49-F238E27FC236}">
                  <a16:creationId xmlns:a16="http://schemas.microsoft.com/office/drawing/2014/main" id="{50F76E3D-A336-4C6F-9BEF-E5E229F900B5}"/>
                </a:ext>
              </a:extLst>
            </p:cNvPr>
            <p:cNvSpPr txBox="1"/>
            <p:nvPr/>
          </p:nvSpPr>
          <p:spPr bwMode="gray">
            <a:xfrm>
              <a:off x="3412159" y="1919912"/>
              <a:ext cx="610110" cy="348166"/>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b="1">
                  <a:solidFill>
                    <a:srgbClr val="000000"/>
                  </a:solidFill>
                  <a:latin typeface="Huawei Sans" panose="020C0503030203020204" pitchFamily="34" charset="0"/>
                  <a:ea typeface="+mn-ea"/>
                  <a:cs typeface="Arial" pitchFamily="34" charset="0"/>
                </a:rPr>
                <a:t>15</a:t>
              </a:r>
            </a:p>
          </p:txBody>
        </p:sp>
        <p:sp>
          <p:nvSpPr>
            <p:cNvPr id="15" name="文本框 21">
              <a:extLst>
                <a:ext uri="{FF2B5EF4-FFF2-40B4-BE49-F238E27FC236}">
                  <a16:creationId xmlns:a16="http://schemas.microsoft.com/office/drawing/2014/main" id="{F0309976-39AA-448A-A5EA-1EF8677A1220}"/>
                </a:ext>
              </a:extLst>
            </p:cNvPr>
            <p:cNvSpPr txBox="1"/>
            <p:nvPr/>
          </p:nvSpPr>
          <p:spPr bwMode="gray">
            <a:xfrm>
              <a:off x="6167532" y="1897343"/>
              <a:ext cx="691130" cy="370735"/>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b="1">
                  <a:solidFill>
                    <a:srgbClr val="000000"/>
                  </a:solidFill>
                  <a:latin typeface="Huawei Sans" panose="020C0503030203020204" pitchFamily="34" charset="0"/>
                  <a:ea typeface="+mn-ea"/>
                  <a:cs typeface="Arial" pitchFamily="34" charset="0"/>
                </a:rPr>
                <a:t>31</a:t>
              </a:r>
            </a:p>
          </p:txBody>
        </p:sp>
        <p:sp>
          <p:nvSpPr>
            <p:cNvPr id="16" name="文本框 22">
              <a:extLst>
                <a:ext uri="{FF2B5EF4-FFF2-40B4-BE49-F238E27FC236}">
                  <a16:creationId xmlns:a16="http://schemas.microsoft.com/office/drawing/2014/main" id="{976F6F10-2D0F-458A-A205-9405A14204BC}"/>
                </a:ext>
              </a:extLst>
            </p:cNvPr>
            <p:cNvSpPr txBox="1"/>
            <p:nvPr/>
          </p:nvSpPr>
          <p:spPr bwMode="gray">
            <a:xfrm>
              <a:off x="1753783" y="1919912"/>
              <a:ext cx="447056" cy="348167"/>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b="1">
                  <a:solidFill>
                    <a:srgbClr val="000000"/>
                  </a:solidFill>
                  <a:latin typeface="Huawei Sans" panose="020C0503030203020204" pitchFamily="34" charset="0"/>
                  <a:ea typeface="+mn-ea"/>
                  <a:cs typeface="Arial" pitchFamily="34" charset="0"/>
                </a:rPr>
                <a:t>7</a:t>
              </a:r>
            </a:p>
          </p:txBody>
        </p:sp>
      </p:grpSp>
      <p:sp>
        <p:nvSpPr>
          <p:cNvPr id="17" name="Trapezoid 16">
            <a:extLst>
              <a:ext uri="{FF2B5EF4-FFF2-40B4-BE49-F238E27FC236}">
                <a16:creationId xmlns:a16="http://schemas.microsoft.com/office/drawing/2014/main" id="{6A5E484F-434E-4A73-AF38-47BDC00BA5AE}"/>
              </a:ext>
            </a:extLst>
          </p:cNvPr>
          <p:cNvSpPr/>
          <p:nvPr/>
        </p:nvSpPr>
        <p:spPr bwMode="gray">
          <a:xfrm rot="16200000">
            <a:off x="5331356" y="4786922"/>
            <a:ext cx="1839565" cy="745300"/>
          </a:xfrm>
          <a:custGeom>
            <a:avLst/>
            <a:gdLst>
              <a:gd name="connsiteX0" fmla="*/ 0 w 2139602"/>
              <a:gd name="connsiteY0" fmla="*/ 744501 h 744501"/>
              <a:gd name="connsiteX1" fmla="*/ 924983 w 2139602"/>
              <a:gd name="connsiteY1" fmla="*/ 0 h 744501"/>
              <a:gd name="connsiteX2" fmla="*/ 1214619 w 2139602"/>
              <a:gd name="connsiteY2" fmla="*/ 0 h 744501"/>
              <a:gd name="connsiteX3" fmla="*/ 2139602 w 2139602"/>
              <a:gd name="connsiteY3" fmla="*/ 744501 h 744501"/>
              <a:gd name="connsiteX4" fmla="*/ 0 w 2139602"/>
              <a:gd name="connsiteY4" fmla="*/ 744501 h 744501"/>
              <a:gd name="connsiteX0" fmla="*/ 0 w 2313434"/>
              <a:gd name="connsiteY0" fmla="*/ 742122 h 744501"/>
              <a:gd name="connsiteX1" fmla="*/ 1098815 w 2313434"/>
              <a:gd name="connsiteY1" fmla="*/ 0 h 744501"/>
              <a:gd name="connsiteX2" fmla="*/ 1388451 w 2313434"/>
              <a:gd name="connsiteY2" fmla="*/ 0 h 744501"/>
              <a:gd name="connsiteX3" fmla="*/ 2313434 w 2313434"/>
              <a:gd name="connsiteY3" fmla="*/ 744501 h 744501"/>
              <a:gd name="connsiteX4" fmla="*/ 0 w 2313434"/>
              <a:gd name="connsiteY4" fmla="*/ 742122 h 744501"/>
              <a:gd name="connsiteX0" fmla="*/ 0 w 2144365"/>
              <a:gd name="connsiteY0" fmla="*/ 742122 h 744504"/>
              <a:gd name="connsiteX1" fmla="*/ 1098815 w 2144365"/>
              <a:gd name="connsiteY1" fmla="*/ 0 h 744504"/>
              <a:gd name="connsiteX2" fmla="*/ 1388451 w 2144365"/>
              <a:gd name="connsiteY2" fmla="*/ 0 h 744504"/>
              <a:gd name="connsiteX3" fmla="*/ 2144365 w 2144365"/>
              <a:gd name="connsiteY3" fmla="*/ 744504 h 744504"/>
              <a:gd name="connsiteX4" fmla="*/ 0 w 2144365"/>
              <a:gd name="connsiteY4" fmla="*/ 742122 h 744504"/>
              <a:gd name="connsiteX0" fmla="*/ 0 w 1839565"/>
              <a:gd name="connsiteY0" fmla="*/ 745300 h 745300"/>
              <a:gd name="connsiteX1" fmla="*/ 794015 w 1839565"/>
              <a:gd name="connsiteY1" fmla="*/ 0 h 745300"/>
              <a:gd name="connsiteX2" fmla="*/ 1083651 w 1839565"/>
              <a:gd name="connsiteY2" fmla="*/ 0 h 745300"/>
              <a:gd name="connsiteX3" fmla="*/ 1839565 w 1839565"/>
              <a:gd name="connsiteY3" fmla="*/ 744504 h 745300"/>
              <a:gd name="connsiteX4" fmla="*/ 0 w 1839565"/>
              <a:gd name="connsiteY4" fmla="*/ 745300 h 745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39565" h="745300">
                <a:moveTo>
                  <a:pt x="0" y="745300"/>
                </a:moveTo>
                <a:lnTo>
                  <a:pt x="794015" y="0"/>
                </a:lnTo>
                <a:lnTo>
                  <a:pt x="1083651" y="0"/>
                </a:lnTo>
                <a:lnTo>
                  <a:pt x="1839565" y="744504"/>
                </a:lnTo>
                <a:lnTo>
                  <a:pt x="0" y="745300"/>
                </a:lnTo>
                <a:close/>
              </a:path>
            </a:pathLst>
          </a:custGeom>
          <a:gradFill>
            <a:gsLst>
              <a:gs pos="0">
                <a:schemeClr val="accent1">
                  <a:lumMod val="5000"/>
                  <a:lumOff val="95000"/>
                </a:schemeClr>
              </a:gs>
              <a:gs pos="100000">
                <a:schemeClr val="accent1">
                  <a:lumMod val="30000"/>
                  <a:lumOff val="7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grpSp>
        <p:nvGrpSpPr>
          <p:cNvPr id="18" name="Group 17">
            <a:extLst>
              <a:ext uri="{FF2B5EF4-FFF2-40B4-BE49-F238E27FC236}">
                <a16:creationId xmlns:a16="http://schemas.microsoft.com/office/drawing/2014/main" id="{E580CC98-1541-4B61-A6EC-F08E1922F7D9}"/>
              </a:ext>
            </a:extLst>
          </p:cNvPr>
          <p:cNvGrpSpPr/>
          <p:nvPr/>
        </p:nvGrpSpPr>
        <p:grpSpPr bwMode="gray">
          <a:xfrm>
            <a:off x="7428148" y="71577"/>
            <a:ext cx="4472949" cy="213120"/>
            <a:chOff x="7788188" y="106136"/>
            <a:chExt cx="4472949" cy="213120"/>
          </a:xfrm>
        </p:grpSpPr>
        <p:sp>
          <p:nvSpPr>
            <p:cNvPr id="19" name="五边形 24">
              <a:extLst>
                <a:ext uri="{FF2B5EF4-FFF2-40B4-BE49-F238E27FC236}">
                  <a16:creationId xmlns:a16="http://schemas.microsoft.com/office/drawing/2014/main" id="{0F0F7114-C062-4490-81D4-083C8EE5E0CD}"/>
                </a:ext>
              </a:extLst>
            </p:cNvPr>
            <p:cNvSpPr/>
            <p:nvPr/>
          </p:nvSpPr>
          <p:spPr bwMode="gray">
            <a:xfrm>
              <a:off x="7788188" y="106136"/>
              <a:ext cx="1526032" cy="213120"/>
            </a:xfrm>
            <a:prstGeom prst="homePlate">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spcBef>
                  <a:spcPts val="0"/>
                </a:spcBef>
              </a:pPr>
              <a:r>
                <a:rPr lang="en-US" sz="1200">
                  <a:latin typeface="Huawei Sans" panose="020C0503030203020204" pitchFamily="34" charset="0"/>
                  <a:ea typeface="方正兰亭黑简体" panose="02000000000000000000" pitchFamily="2" charset="-122"/>
                </a:rPr>
                <a:t>IGMPv1</a:t>
              </a:r>
            </a:p>
          </p:txBody>
        </p:sp>
        <p:sp>
          <p:nvSpPr>
            <p:cNvPr id="20" name="燕尾形 25">
              <a:extLst>
                <a:ext uri="{FF2B5EF4-FFF2-40B4-BE49-F238E27FC236}">
                  <a16:creationId xmlns:a16="http://schemas.microsoft.com/office/drawing/2014/main" id="{382B5F73-7024-4B01-A7FE-A169D3AF8EBE}"/>
                </a:ext>
              </a:extLst>
            </p:cNvPr>
            <p:cNvSpPr/>
            <p:nvPr/>
          </p:nvSpPr>
          <p:spPr bwMode="gray">
            <a:xfrm>
              <a:off x="9253201" y="106136"/>
              <a:ext cx="1538223" cy="211431"/>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spcBef>
                  <a:spcPts val="0"/>
                </a:spcBef>
              </a:pPr>
              <a:r>
                <a:rPr lang="en-US" sz="1200">
                  <a:latin typeface="Huawei Sans" panose="020C0503030203020204" pitchFamily="34" charset="0"/>
                  <a:ea typeface="方正兰亭黑简体" panose="02000000000000000000" pitchFamily="2" charset="-122"/>
                </a:rPr>
                <a:t>IGMPv2</a:t>
              </a:r>
            </a:p>
          </p:txBody>
        </p:sp>
        <p:sp>
          <p:nvSpPr>
            <p:cNvPr id="21" name="燕尾形 25">
              <a:extLst>
                <a:ext uri="{FF2B5EF4-FFF2-40B4-BE49-F238E27FC236}">
                  <a16:creationId xmlns:a16="http://schemas.microsoft.com/office/drawing/2014/main" id="{C28896FC-9A1C-47DA-9345-2F68E5E0546E}"/>
                </a:ext>
              </a:extLst>
            </p:cNvPr>
            <p:cNvSpPr/>
            <p:nvPr/>
          </p:nvSpPr>
          <p:spPr bwMode="gray">
            <a:xfrm>
              <a:off x="10722914" y="106136"/>
              <a:ext cx="1538223" cy="211431"/>
            </a:xfrm>
            <a:prstGeom prst="chevron">
              <a:avLst/>
            </a:prstGeom>
            <a:solidFill>
              <a:srgbClr val="00B0F0"/>
            </a:solidFill>
            <a:ln w="9525" cap="flat" cmpd="sng" algn="ctr">
              <a:solidFill>
                <a:srgbClr val="00B0F0"/>
              </a:solid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spcBef>
                  <a:spcPts val="0"/>
                </a:spcBef>
              </a:pPr>
              <a:r>
                <a:rPr lang="en-US" sz="1200" b="1">
                  <a:solidFill>
                    <a:schemeClr val="bg1"/>
                  </a:solidFill>
                  <a:latin typeface="Huawei Sans" panose="020C0503030203020204" pitchFamily="34" charset="0"/>
                  <a:ea typeface="方正兰亭黑简体" panose="02000000000000000000" pitchFamily="2" charset="-122"/>
                </a:rPr>
                <a:t>IGMPv3</a:t>
              </a:r>
            </a:p>
          </p:txBody>
        </p:sp>
      </p:grpSp>
    </p:spTree>
    <p:extLst>
      <p:ext uri="{BB962C8B-B14F-4D97-AF65-F5344CB8AC3E}">
        <p14:creationId xmlns:p14="http://schemas.microsoft.com/office/powerpoint/2010/main" val="131471056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9319EC84-622A-4C8B-8564-027A7F2B8D14}"/>
              </a:ext>
            </a:extLst>
          </p:cNvPr>
          <p:cNvSpPr>
            <a:spLocks noGrp="1"/>
          </p:cNvSpPr>
          <p:nvPr>
            <p:ph type="body" sz="quarter" idx="10"/>
          </p:nvPr>
        </p:nvSpPr>
        <p:spPr bwMode="gray"/>
        <p:txBody>
          <a:bodyPr wrap="square">
            <a:noAutofit/>
          </a:bodyPr>
          <a:lstStyle/>
          <a:p>
            <a:pPr fontAlgn="ctr">
              <a:lnSpc>
                <a:spcPct val="115000"/>
              </a:lnSpc>
            </a:pPr>
            <a:r>
              <a:rPr lang="en-US" sz="1600" dirty="0">
                <a:latin typeface="Huawei Sans" panose="020C0503030203020204" pitchFamily="34" charset="0"/>
              </a:rPr>
              <a:t>IGMPv3 Report messages are used to notify the </a:t>
            </a:r>
            <a:r>
              <a:rPr lang="en-US" sz="1600" dirty="0" err="1">
                <a:latin typeface="Huawei Sans" panose="020C0503030203020204" pitchFamily="34" charset="0"/>
              </a:rPr>
              <a:t>querier</a:t>
            </a:r>
            <a:r>
              <a:rPr lang="en-US" sz="1600" dirty="0">
                <a:latin typeface="Huawei Sans" panose="020C0503030203020204" pitchFamily="34" charset="0"/>
              </a:rPr>
              <a:t> of group memberships and the multicast sources from which the members want to receive multicast data. Multicast source information can be notified in either of the following modes:</a:t>
            </a:r>
          </a:p>
          <a:p>
            <a:pPr lvl="1" fontAlgn="ctr">
              <a:lnSpc>
                <a:spcPct val="115000"/>
              </a:lnSpc>
            </a:pPr>
            <a:r>
              <a:rPr lang="en-US" sz="1400" dirty="0">
                <a:latin typeface="Huawei Sans" panose="020C0503030203020204" pitchFamily="34" charset="0"/>
              </a:rPr>
              <a:t>INCLUDE: The members want to </a:t>
            </a:r>
            <a:r>
              <a:rPr lang="en-US" sz="1400" b="1" dirty="0">
                <a:solidFill>
                  <a:srgbClr val="EC7061"/>
                </a:solidFill>
                <a:latin typeface="Huawei Sans" panose="020C0503030203020204" pitchFamily="34" charset="0"/>
              </a:rPr>
              <a:t>receive</a:t>
            </a:r>
            <a:r>
              <a:rPr lang="en-US" sz="1400" dirty="0">
                <a:latin typeface="Huawei Sans" panose="020C0503030203020204" pitchFamily="34" charset="0"/>
              </a:rPr>
              <a:t> multicast data from specified multicast sources.</a:t>
            </a:r>
          </a:p>
          <a:p>
            <a:pPr lvl="1" fontAlgn="ctr">
              <a:lnSpc>
                <a:spcPct val="115000"/>
              </a:lnSpc>
            </a:pPr>
            <a:r>
              <a:rPr lang="en-US" sz="1400" dirty="0">
                <a:latin typeface="Huawei Sans" panose="020C0503030203020204" pitchFamily="34" charset="0"/>
              </a:rPr>
              <a:t>EXCLUDE: The members want to have multicast data from specified multicast sources </a:t>
            </a:r>
            <a:r>
              <a:rPr lang="en-US" sz="1400" b="1" dirty="0">
                <a:solidFill>
                  <a:srgbClr val="EC7061"/>
                </a:solidFill>
                <a:latin typeface="Huawei Sans" panose="020C0503030203020204" pitchFamily="34" charset="0"/>
              </a:rPr>
              <a:t>filtered out</a:t>
            </a:r>
            <a:r>
              <a:rPr lang="en-US" sz="1400" dirty="0">
                <a:latin typeface="Huawei Sans" panose="020C0503030203020204" pitchFamily="34" charset="0"/>
              </a:rPr>
              <a:t>.</a:t>
            </a:r>
          </a:p>
          <a:p>
            <a:pPr fontAlgn="ctr">
              <a:lnSpc>
                <a:spcPct val="115000"/>
              </a:lnSpc>
            </a:pPr>
            <a:r>
              <a:rPr lang="en-US" sz="1600" dirty="0">
                <a:latin typeface="Huawei Sans" panose="020C0503030203020204" pitchFamily="34" charset="0"/>
              </a:rPr>
              <a:t>The relationship between multicast group information and multicast source information is recorded in the Group Record field and sent to the IGMP </a:t>
            </a:r>
            <a:r>
              <a:rPr lang="en-US" sz="1600" dirty="0" err="1">
                <a:latin typeface="Huawei Sans" panose="020C0503030203020204" pitchFamily="34" charset="0"/>
              </a:rPr>
              <a:t>querier</a:t>
            </a:r>
            <a:r>
              <a:rPr lang="en-US" sz="1600" dirty="0">
                <a:latin typeface="Huawei Sans" panose="020C0503030203020204" pitchFamily="34" charset="0"/>
              </a:rPr>
              <a:t>.</a:t>
            </a:r>
          </a:p>
          <a:p>
            <a:pPr fontAlgn="ctr">
              <a:lnSpc>
                <a:spcPct val="115000"/>
              </a:lnSpc>
            </a:pPr>
            <a:r>
              <a:rPr lang="en-US" sz="1600" dirty="0">
                <a:latin typeface="Huawei Sans" panose="020C0503030203020204" pitchFamily="34" charset="0"/>
              </a:rPr>
              <a:t>The format of an IGMPv3 Report message is as follows:</a:t>
            </a:r>
          </a:p>
        </p:txBody>
      </p:sp>
      <p:sp>
        <p:nvSpPr>
          <p:cNvPr id="2" name="Title 1">
            <a:extLst>
              <a:ext uri="{FF2B5EF4-FFF2-40B4-BE49-F238E27FC236}">
                <a16:creationId xmlns:a16="http://schemas.microsoft.com/office/drawing/2014/main" id="{54AAB964-5452-4686-AC87-E97FCCAF8094}"/>
              </a:ext>
            </a:extLst>
          </p:cNvPr>
          <p:cNvSpPr>
            <a:spLocks noGrp="1"/>
          </p:cNvSpPr>
          <p:nvPr>
            <p:ph type="title"/>
          </p:nvPr>
        </p:nvSpPr>
        <p:spPr bwMode="gray"/>
        <p:txBody>
          <a:bodyPr wrap="square">
            <a:noAutofit/>
          </a:bodyPr>
          <a:lstStyle/>
          <a:p>
            <a:pPr fontAlgn="ctr"/>
            <a:r>
              <a:rPr lang="en-US">
                <a:latin typeface="Huawei Sans" panose="020C0503030203020204" pitchFamily="34" charset="0"/>
              </a:rPr>
              <a:t>IGMPv3 Report Message Format</a:t>
            </a:r>
          </a:p>
        </p:txBody>
      </p:sp>
      <p:graphicFrame>
        <p:nvGraphicFramePr>
          <p:cNvPr id="5" name="表格 3">
            <a:extLst>
              <a:ext uri="{FF2B5EF4-FFF2-40B4-BE49-F238E27FC236}">
                <a16:creationId xmlns:a16="http://schemas.microsoft.com/office/drawing/2014/main" id="{7256490C-87EB-4F3C-A7EC-2F4EC48A0662}"/>
              </a:ext>
            </a:extLst>
          </p:cNvPr>
          <p:cNvGraphicFramePr>
            <a:graphicFrameLocks noGrp="1" noChangeAspect="1"/>
          </p:cNvGraphicFramePr>
          <p:nvPr>
            <p:extLst>
              <p:ext uri="{D42A27DB-BD31-4B8C-83A1-F6EECF244321}">
                <p14:modId xmlns:p14="http://schemas.microsoft.com/office/powerpoint/2010/main" val="1687831269"/>
              </p:ext>
            </p:extLst>
          </p:nvPr>
        </p:nvGraphicFramePr>
        <p:xfrm>
          <a:off x="685582" y="4231591"/>
          <a:ext cx="5192905" cy="1969400"/>
        </p:xfrm>
        <a:graphic>
          <a:graphicData uri="http://schemas.openxmlformats.org/drawingml/2006/table">
            <a:tbl>
              <a:tblPr firstRow="1" bandRow="1">
                <a:tableStyleId>{5940675A-B579-460E-94D1-54222C63F5DA}</a:tableStyleId>
              </a:tblPr>
              <a:tblGrid>
                <a:gridCol w="1270206">
                  <a:extLst>
                    <a:ext uri="{9D8B030D-6E8A-4147-A177-3AD203B41FA5}">
                      <a16:colId xmlns:a16="http://schemas.microsoft.com/office/drawing/2014/main" val="20000"/>
                    </a:ext>
                  </a:extLst>
                </a:gridCol>
                <a:gridCol w="1270207">
                  <a:extLst>
                    <a:ext uri="{9D8B030D-6E8A-4147-A177-3AD203B41FA5}">
                      <a16:colId xmlns:a16="http://schemas.microsoft.com/office/drawing/2014/main" val="20001"/>
                    </a:ext>
                  </a:extLst>
                </a:gridCol>
                <a:gridCol w="2652492">
                  <a:extLst>
                    <a:ext uri="{9D8B030D-6E8A-4147-A177-3AD203B41FA5}">
                      <a16:colId xmlns:a16="http://schemas.microsoft.com/office/drawing/2014/main" val="20002"/>
                    </a:ext>
                  </a:extLst>
                </a:gridCol>
              </a:tblGrid>
              <a:tr h="375100">
                <a:tc>
                  <a:txBody>
                    <a:bodyPr/>
                    <a:lstStyle/>
                    <a:p>
                      <a:pPr algn="ctr" fontAlgn="ctr"/>
                      <a:r>
                        <a:rPr lang="en-US" sz="1400">
                          <a:latin typeface="Huawei Sans" panose="020C0503030203020204" pitchFamily="34" charset="0"/>
                        </a:rPr>
                        <a:t>Type</a:t>
                      </a:r>
                    </a:p>
                  </a:txBody>
                  <a:tcPr anchor="ct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solidFill>
                      <a:srgbClr val="99DFF9"/>
                    </a:solidFill>
                  </a:tcPr>
                </a:tc>
                <a:tc>
                  <a:txBody>
                    <a:bodyPr/>
                    <a:lstStyle/>
                    <a:p>
                      <a:pPr algn="ctr" fontAlgn="ctr"/>
                      <a:r>
                        <a:rPr lang="en-US" sz="1400">
                          <a:latin typeface="Huawei Sans" panose="020C0503030203020204" pitchFamily="34" charset="0"/>
                        </a:rPr>
                        <a:t>Reserved</a:t>
                      </a:r>
                    </a:p>
                  </a:txBody>
                  <a:tcPr anchor="ct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solidFill>
                      <a:srgbClr val="F4FBFE"/>
                    </a:solidFill>
                  </a:tcPr>
                </a:tc>
                <a:tc>
                  <a:txBody>
                    <a:bodyPr/>
                    <a:lstStyle/>
                    <a:p>
                      <a:pPr algn="ctr" fontAlgn="ctr"/>
                      <a:r>
                        <a:rPr lang="en-US" sz="1400">
                          <a:latin typeface="Huawei Sans" panose="020C0503030203020204" pitchFamily="34" charset="0"/>
                        </a:rPr>
                        <a:t>Checksum</a:t>
                      </a:r>
                    </a:p>
                  </a:txBody>
                  <a:tcPr anchor="ct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solidFill>
                      <a:srgbClr val="F4FBFE"/>
                    </a:solidFill>
                  </a:tcPr>
                </a:tc>
                <a:extLst>
                  <a:ext uri="{0D108BD9-81ED-4DB2-BD59-A6C34878D82A}">
                    <a16:rowId xmlns:a16="http://schemas.microsoft.com/office/drawing/2014/main" val="10000"/>
                  </a:ext>
                </a:extLst>
              </a:tr>
              <a:tr h="375100">
                <a:tc gridSpan="2">
                  <a:txBody>
                    <a:bodyPr/>
                    <a:lstStyle/>
                    <a:p>
                      <a:pPr algn="ctr" fontAlgn="ctr"/>
                      <a:r>
                        <a:rPr lang="en-US" sz="1400">
                          <a:latin typeface="Huawei Sans" panose="020C0503030203020204" pitchFamily="34" charset="0"/>
                        </a:rPr>
                        <a:t>Reserved</a:t>
                      </a:r>
                    </a:p>
                  </a:txBody>
                  <a:tcPr anchor="ct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solidFill>
                      <a:srgbClr val="F4FBFE"/>
                    </a:solidFill>
                  </a:tcPr>
                </a:tc>
                <a:tc hMerge="1">
                  <a:txBody>
                    <a:bodyPr/>
                    <a:lstStyle/>
                    <a:p>
                      <a:pPr algn="l" rtl="0"/>
                      <a:endParaRPr lang="zh-CN" altLang="en-US" sz="14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400">
                          <a:latin typeface="Huawei Sans" panose="020C0503030203020204" pitchFamily="34" charset="0"/>
                        </a:rPr>
                        <a:t>Number of Group Records(M)</a:t>
                      </a:r>
                    </a:p>
                  </a:txBody>
                  <a:tcPr anchor="ct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solidFill>
                      <a:srgbClr val="99DFF9"/>
                    </a:solidFill>
                  </a:tcPr>
                </a:tc>
                <a:extLst>
                  <a:ext uri="{0D108BD9-81ED-4DB2-BD59-A6C34878D82A}">
                    <a16:rowId xmlns:a16="http://schemas.microsoft.com/office/drawing/2014/main" val="10001"/>
                  </a:ext>
                </a:extLst>
              </a:tr>
              <a:tr h="277499">
                <a:tc gridSpan="3">
                  <a:txBody>
                    <a:bodyPr/>
                    <a:lstStyle/>
                    <a:p>
                      <a:pPr algn="ctr" fontAlgn="ctr"/>
                      <a:r>
                        <a:rPr lang="en-US" sz="1400">
                          <a:latin typeface="Huawei Sans" panose="020C0503030203020204" pitchFamily="34" charset="0"/>
                        </a:rPr>
                        <a:t>Group Record [1]</a:t>
                      </a:r>
                    </a:p>
                  </a:txBody>
                  <a:tcPr anchor="ct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solidFill>
                      <a:srgbClr val="99DFF9"/>
                    </a:solidFill>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02"/>
                  </a:ext>
                </a:extLst>
              </a:tr>
              <a:tr h="277499">
                <a:tc gridSpan="3">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400">
                          <a:latin typeface="Huawei Sans" panose="020C0503030203020204" pitchFamily="34" charset="0"/>
                        </a:rPr>
                        <a:t>Group Record </a:t>
                      </a:r>
                      <a:r>
                        <a:rPr lang="en-US" altLang="zh-CN" sz="1400">
                          <a:latin typeface="Huawei Sans" panose="020C0503030203020204" pitchFamily="34" charset="0"/>
                        </a:rPr>
                        <a:t>[2]</a:t>
                      </a:r>
                      <a:endParaRPr lang="en-US" sz="1400">
                        <a:latin typeface="Huawei Sans" panose="020C0503030203020204" pitchFamily="34" charset="0"/>
                      </a:endParaRPr>
                    </a:p>
                  </a:txBody>
                  <a:tcPr anchor="ct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solidFill>
                      <a:srgbClr val="99DFF9"/>
                    </a:solidFill>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03"/>
                  </a:ext>
                </a:extLst>
              </a:tr>
              <a:tr h="277499">
                <a:tc gridSpan="3">
                  <a:txBody>
                    <a:bodyPr/>
                    <a:lstStyle/>
                    <a:p>
                      <a:pPr algn="ctr" fontAlgn="ctr"/>
                      <a:r>
                        <a:rPr lang="en-US" sz="1400">
                          <a:latin typeface="Huawei Sans" panose="020C0503030203020204" pitchFamily="34" charset="0"/>
                        </a:rPr>
                        <a:t>…</a:t>
                      </a:r>
                    </a:p>
                  </a:txBody>
                  <a:tcPr anchor="ct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solidFill>
                      <a:srgbClr val="99DFF9"/>
                    </a:solidFill>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04"/>
                  </a:ext>
                </a:extLst>
              </a:tr>
              <a:tr h="277499">
                <a:tc gridSpan="3">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400">
                          <a:latin typeface="Huawei Sans" panose="020C0503030203020204" pitchFamily="34" charset="0"/>
                        </a:rPr>
                        <a:t>Group Record </a:t>
                      </a:r>
                      <a:r>
                        <a:rPr lang="en-US" altLang="zh-CN" sz="1400">
                          <a:latin typeface="Huawei Sans" panose="020C0503030203020204" pitchFamily="34" charset="0"/>
                        </a:rPr>
                        <a:t>[N]</a:t>
                      </a:r>
                      <a:endParaRPr lang="en-US" sz="1400">
                        <a:latin typeface="Huawei Sans" panose="020C0503030203020204" pitchFamily="34" charset="0"/>
                      </a:endParaRPr>
                    </a:p>
                  </a:txBody>
                  <a:tcPr anchor="ct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solidFill>
                      <a:srgbClr val="99DFF9"/>
                    </a:solidFill>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05"/>
                  </a:ext>
                </a:extLst>
              </a:tr>
            </a:tbl>
          </a:graphicData>
        </a:graphic>
      </p:graphicFrame>
      <p:grpSp>
        <p:nvGrpSpPr>
          <p:cNvPr id="6" name="组合 16">
            <a:extLst>
              <a:ext uri="{FF2B5EF4-FFF2-40B4-BE49-F238E27FC236}">
                <a16:creationId xmlns:a16="http://schemas.microsoft.com/office/drawing/2014/main" id="{9FDADB87-2829-4A70-B573-527B4A98AAF1}"/>
              </a:ext>
            </a:extLst>
          </p:cNvPr>
          <p:cNvGrpSpPr>
            <a:grpSpLocks noChangeAspect="1"/>
          </p:cNvGrpSpPr>
          <p:nvPr/>
        </p:nvGrpSpPr>
        <p:grpSpPr bwMode="gray">
          <a:xfrm>
            <a:off x="570200" y="3909960"/>
            <a:ext cx="5520671" cy="354742"/>
            <a:chOff x="341407" y="1897343"/>
            <a:chExt cx="6517255" cy="370736"/>
          </a:xfrm>
        </p:grpSpPr>
        <p:sp>
          <p:nvSpPr>
            <p:cNvPr id="7" name="文本框 5">
              <a:extLst>
                <a:ext uri="{FF2B5EF4-FFF2-40B4-BE49-F238E27FC236}">
                  <a16:creationId xmlns:a16="http://schemas.microsoft.com/office/drawing/2014/main" id="{CE3287AB-7C3A-41D8-A286-0EACDF45D70E}"/>
                </a:ext>
              </a:extLst>
            </p:cNvPr>
            <p:cNvSpPr txBox="1"/>
            <p:nvPr/>
          </p:nvSpPr>
          <p:spPr bwMode="gray">
            <a:xfrm>
              <a:off x="341407" y="1919912"/>
              <a:ext cx="447056" cy="348166"/>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b="1">
                  <a:solidFill>
                    <a:srgbClr val="000000"/>
                  </a:solidFill>
                  <a:latin typeface="Huawei Sans" panose="020C0503030203020204" pitchFamily="34" charset="0"/>
                  <a:ea typeface="+mn-ea"/>
                  <a:cs typeface="Arial" pitchFamily="34" charset="0"/>
                </a:rPr>
                <a:t>0</a:t>
              </a:r>
            </a:p>
          </p:txBody>
        </p:sp>
        <p:sp>
          <p:nvSpPr>
            <p:cNvPr id="8" name="文本框 6">
              <a:extLst>
                <a:ext uri="{FF2B5EF4-FFF2-40B4-BE49-F238E27FC236}">
                  <a16:creationId xmlns:a16="http://schemas.microsoft.com/office/drawing/2014/main" id="{112E56D0-4924-4E4F-A895-B3AA0AB079A7}"/>
                </a:ext>
              </a:extLst>
            </p:cNvPr>
            <p:cNvSpPr txBox="1"/>
            <p:nvPr/>
          </p:nvSpPr>
          <p:spPr bwMode="gray">
            <a:xfrm>
              <a:off x="3166161" y="1919912"/>
              <a:ext cx="610110" cy="348166"/>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b="1">
                  <a:solidFill>
                    <a:srgbClr val="000000"/>
                  </a:solidFill>
                  <a:latin typeface="Huawei Sans" panose="020C0503030203020204" pitchFamily="34" charset="0"/>
                  <a:ea typeface="+mn-ea"/>
                  <a:cs typeface="Arial" pitchFamily="34" charset="0"/>
                </a:rPr>
                <a:t>15</a:t>
              </a:r>
            </a:p>
          </p:txBody>
        </p:sp>
        <p:sp>
          <p:nvSpPr>
            <p:cNvPr id="9" name="文本框 7">
              <a:extLst>
                <a:ext uri="{FF2B5EF4-FFF2-40B4-BE49-F238E27FC236}">
                  <a16:creationId xmlns:a16="http://schemas.microsoft.com/office/drawing/2014/main" id="{0230FA2C-1899-45EB-8F92-3E1851E5AB32}"/>
                </a:ext>
              </a:extLst>
            </p:cNvPr>
            <p:cNvSpPr txBox="1"/>
            <p:nvPr/>
          </p:nvSpPr>
          <p:spPr bwMode="gray">
            <a:xfrm>
              <a:off x="6167532" y="1897343"/>
              <a:ext cx="691130" cy="370735"/>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b="1">
                  <a:solidFill>
                    <a:srgbClr val="000000"/>
                  </a:solidFill>
                  <a:latin typeface="Huawei Sans" panose="020C0503030203020204" pitchFamily="34" charset="0"/>
                  <a:ea typeface="+mn-ea"/>
                  <a:cs typeface="Arial" pitchFamily="34" charset="0"/>
                </a:rPr>
                <a:t>31</a:t>
              </a:r>
            </a:p>
          </p:txBody>
        </p:sp>
        <p:sp>
          <p:nvSpPr>
            <p:cNvPr id="10" name="文本框 8">
              <a:extLst>
                <a:ext uri="{FF2B5EF4-FFF2-40B4-BE49-F238E27FC236}">
                  <a16:creationId xmlns:a16="http://schemas.microsoft.com/office/drawing/2014/main" id="{A8523047-2012-4A4F-8980-0957F9AC90CA}"/>
                </a:ext>
              </a:extLst>
            </p:cNvPr>
            <p:cNvSpPr txBox="1"/>
            <p:nvPr/>
          </p:nvSpPr>
          <p:spPr bwMode="gray">
            <a:xfrm>
              <a:off x="1753783" y="1919912"/>
              <a:ext cx="447056" cy="348167"/>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b="1">
                  <a:solidFill>
                    <a:srgbClr val="000000"/>
                  </a:solidFill>
                  <a:latin typeface="Huawei Sans" panose="020C0503030203020204" pitchFamily="34" charset="0"/>
                  <a:ea typeface="+mn-ea"/>
                  <a:cs typeface="Arial" pitchFamily="34" charset="0"/>
                </a:rPr>
                <a:t>7</a:t>
              </a:r>
            </a:p>
          </p:txBody>
        </p:sp>
      </p:grpSp>
      <p:graphicFrame>
        <p:nvGraphicFramePr>
          <p:cNvPr id="11" name="表格 17">
            <a:extLst>
              <a:ext uri="{FF2B5EF4-FFF2-40B4-BE49-F238E27FC236}">
                <a16:creationId xmlns:a16="http://schemas.microsoft.com/office/drawing/2014/main" id="{78913D81-683D-44A1-B6AD-4173C52B86CC}"/>
              </a:ext>
            </a:extLst>
          </p:cNvPr>
          <p:cNvGraphicFramePr>
            <a:graphicFrameLocks noGrp="1" noChangeAspect="1"/>
          </p:cNvGraphicFramePr>
          <p:nvPr>
            <p:extLst>
              <p:ext uri="{D42A27DB-BD31-4B8C-83A1-F6EECF244321}">
                <p14:modId xmlns:p14="http://schemas.microsoft.com/office/powerpoint/2010/main" val="957939316"/>
              </p:ext>
            </p:extLst>
          </p:nvPr>
        </p:nvGraphicFramePr>
        <p:xfrm>
          <a:off x="6637734" y="4231591"/>
          <a:ext cx="4887941" cy="2140709"/>
        </p:xfrm>
        <a:graphic>
          <a:graphicData uri="http://schemas.openxmlformats.org/drawingml/2006/table">
            <a:tbl>
              <a:tblPr firstRow="1" bandRow="1">
                <a:tableStyleId>{5940675A-B579-460E-94D1-54222C63F5DA}</a:tableStyleId>
              </a:tblPr>
              <a:tblGrid>
                <a:gridCol w="1195611">
                  <a:extLst>
                    <a:ext uri="{9D8B030D-6E8A-4147-A177-3AD203B41FA5}">
                      <a16:colId xmlns:a16="http://schemas.microsoft.com/office/drawing/2014/main" val="20000"/>
                    </a:ext>
                  </a:extLst>
                </a:gridCol>
                <a:gridCol w="1409360">
                  <a:extLst>
                    <a:ext uri="{9D8B030D-6E8A-4147-A177-3AD203B41FA5}">
                      <a16:colId xmlns:a16="http://schemas.microsoft.com/office/drawing/2014/main" val="20001"/>
                    </a:ext>
                  </a:extLst>
                </a:gridCol>
                <a:gridCol w="2282970">
                  <a:extLst>
                    <a:ext uri="{9D8B030D-6E8A-4147-A177-3AD203B41FA5}">
                      <a16:colId xmlns:a16="http://schemas.microsoft.com/office/drawing/2014/main" val="20002"/>
                    </a:ext>
                  </a:extLst>
                </a:gridCol>
              </a:tblGrid>
              <a:tr h="311909">
                <a:tc>
                  <a:txBody>
                    <a:bodyPr/>
                    <a:lstStyle/>
                    <a:p>
                      <a:pPr algn="ctr" fontAlgn="ctr"/>
                      <a:r>
                        <a:rPr lang="en-US" sz="1400">
                          <a:latin typeface="Huawei Sans" panose="020C0503030203020204" pitchFamily="34" charset="0"/>
                        </a:rPr>
                        <a:t>Record</a:t>
                      </a:r>
                      <a:r>
                        <a:rPr lang="en-US" sz="1400" baseline="0">
                          <a:latin typeface="Huawei Sans" panose="020C0503030203020204" pitchFamily="34" charset="0"/>
                        </a:rPr>
                        <a:t> Type</a:t>
                      </a:r>
                    </a:p>
                  </a:txBody>
                  <a:tcPr anchor="ct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solidFill>
                      <a:srgbClr val="99DFF9"/>
                    </a:solidFill>
                  </a:tcPr>
                </a:tc>
                <a:tc>
                  <a:txBody>
                    <a:bodyPr/>
                    <a:lstStyle/>
                    <a:p>
                      <a:pPr algn="ctr" fontAlgn="ctr"/>
                      <a:r>
                        <a:rPr lang="en-US" sz="1400">
                          <a:latin typeface="Huawei Sans" panose="020C0503030203020204" pitchFamily="34" charset="0"/>
                        </a:rPr>
                        <a:t>Aux</a:t>
                      </a:r>
                      <a:r>
                        <a:rPr lang="en-US" sz="1400" baseline="0">
                          <a:latin typeface="Huawei Sans" panose="020C0503030203020204" pitchFamily="34" charset="0"/>
                        </a:rPr>
                        <a:t> Data Len</a:t>
                      </a:r>
                    </a:p>
                  </a:txBody>
                  <a:tcPr anchor="ct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solidFill>
                      <a:srgbClr val="F4FBFE"/>
                    </a:solidFill>
                  </a:tcPr>
                </a:tc>
                <a:tc>
                  <a:txBody>
                    <a:bodyPr/>
                    <a:lstStyle/>
                    <a:p>
                      <a:pPr algn="ctr" fontAlgn="ctr"/>
                      <a:r>
                        <a:rPr lang="en-US" sz="1400">
                          <a:latin typeface="Huawei Sans" panose="020C0503030203020204" pitchFamily="34" charset="0"/>
                        </a:rPr>
                        <a:t>Number of Sources (N)</a:t>
                      </a:r>
                    </a:p>
                  </a:txBody>
                  <a:tcPr anchor="ct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solidFill>
                      <a:srgbClr val="99DFF9"/>
                    </a:solidFill>
                  </a:tcPr>
                </a:tc>
                <a:extLst>
                  <a:ext uri="{0D108BD9-81ED-4DB2-BD59-A6C34878D82A}">
                    <a16:rowId xmlns:a16="http://schemas.microsoft.com/office/drawing/2014/main" val="10000"/>
                  </a:ext>
                </a:extLst>
              </a:tr>
              <a:tr h="261569">
                <a:tc gridSpan="3">
                  <a:txBody>
                    <a:bodyPr/>
                    <a:lstStyle/>
                    <a:p>
                      <a:pPr algn="ctr" fontAlgn="ctr"/>
                      <a:r>
                        <a:rPr lang="en-US" sz="1400">
                          <a:latin typeface="Huawei Sans" panose="020C0503030203020204" pitchFamily="34" charset="0"/>
                        </a:rPr>
                        <a:t>Multicast Address</a:t>
                      </a:r>
                    </a:p>
                  </a:txBody>
                  <a:tcPr anchor="ct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solidFill>
                      <a:srgbClr val="99DFF9"/>
                    </a:solidFill>
                  </a:tcPr>
                </a:tc>
                <a:tc hMerge="1">
                  <a:txBody>
                    <a:bodyPr/>
                    <a:lstStyle/>
                    <a:p>
                      <a:pPr algn="l" rtl="0"/>
                      <a:endParaRPr lang="zh-CN" altLang="en-US" sz="14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hMerge="1">
                  <a:txBody>
                    <a:bodyPr/>
                    <a:lstStyle/>
                    <a:p>
                      <a:pPr algn="l" rtl="0"/>
                      <a:endParaRPr lang="zh-CN" altLang="en-US" sz="14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0001"/>
                  </a:ext>
                </a:extLst>
              </a:tr>
              <a:tr h="261569">
                <a:tc gridSpan="3">
                  <a:txBody>
                    <a:bodyPr/>
                    <a:lstStyle/>
                    <a:p>
                      <a:pPr algn="ctr" fontAlgn="ctr"/>
                      <a:r>
                        <a:rPr lang="en-US" sz="1400">
                          <a:latin typeface="Huawei Sans" panose="020C0503030203020204" pitchFamily="34" charset="0"/>
                        </a:rPr>
                        <a:t>Source Address </a:t>
                      </a:r>
                      <a:r>
                        <a:rPr lang="en-US" altLang="zh-CN" sz="1400">
                          <a:latin typeface="Huawei Sans" panose="020C0503030203020204" pitchFamily="34" charset="0"/>
                        </a:rPr>
                        <a:t>[1]</a:t>
                      </a:r>
                      <a:endParaRPr lang="en-US" sz="1400">
                        <a:latin typeface="Huawei Sans" panose="020C0503030203020204" pitchFamily="34" charset="0"/>
                      </a:endParaRPr>
                    </a:p>
                  </a:txBody>
                  <a:tcPr anchor="ct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solidFill>
                      <a:srgbClr val="99DFF9"/>
                    </a:solidFill>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02"/>
                  </a:ext>
                </a:extLst>
              </a:tr>
              <a:tr h="230751">
                <a:tc gridSpan="3">
                  <a:txBody>
                    <a:bodyPr/>
                    <a:lstStyle/>
                    <a:p>
                      <a:pPr algn="ctr" fontAlgn="ctr"/>
                      <a:r>
                        <a:rPr lang="en-US" sz="1400">
                          <a:latin typeface="Huawei Sans" panose="020C0503030203020204" pitchFamily="34" charset="0"/>
                        </a:rPr>
                        <a:t>Source Address </a:t>
                      </a:r>
                      <a:r>
                        <a:rPr lang="en-US" altLang="zh-CN" sz="1400">
                          <a:latin typeface="Huawei Sans" panose="020C0503030203020204" pitchFamily="34" charset="0"/>
                        </a:rPr>
                        <a:t>[2]</a:t>
                      </a:r>
                      <a:endParaRPr lang="en-US" sz="1400">
                        <a:latin typeface="Huawei Sans" panose="020C0503030203020204" pitchFamily="34" charset="0"/>
                      </a:endParaRPr>
                    </a:p>
                  </a:txBody>
                  <a:tcPr anchor="ct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solidFill>
                      <a:srgbClr val="99DFF9"/>
                    </a:solidFill>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03"/>
                  </a:ext>
                </a:extLst>
              </a:tr>
              <a:tr h="230751">
                <a:tc gridSpan="3">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400">
                          <a:latin typeface="Huawei Sans" panose="020C0503030203020204" pitchFamily="34" charset="0"/>
                        </a:rPr>
                        <a:t>…</a:t>
                      </a:r>
                    </a:p>
                  </a:txBody>
                  <a:tcPr anchor="ct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solidFill>
                      <a:srgbClr val="99DFF9"/>
                    </a:solidFill>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04"/>
                  </a:ext>
                </a:extLst>
              </a:tr>
              <a:tr h="230751">
                <a:tc gridSpan="3">
                  <a:txBody>
                    <a:bodyPr/>
                    <a:lstStyle/>
                    <a:p>
                      <a:pPr algn="ctr" fontAlgn="ctr"/>
                      <a:r>
                        <a:rPr lang="en-US" sz="1400">
                          <a:latin typeface="Huawei Sans" panose="020C0503030203020204" pitchFamily="34" charset="0"/>
                        </a:rPr>
                        <a:t>flg_dc_fd_igmp_100803</a:t>
                      </a:r>
                    </a:p>
                  </a:txBody>
                  <a:tcPr anchor="ct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solidFill>
                      <a:srgbClr val="99DFF9"/>
                    </a:solidFill>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05"/>
                  </a:ext>
                </a:extLst>
              </a:tr>
              <a:tr h="231610">
                <a:tc gridSpan="3">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400">
                          <a:latin typeface="Huawei Sans" panose="020C0503030203020204" pitchFamily="34" charset="0"/>
                        </a:rPr>
                        <a:t>Auxiliary Data</a:t>
                      </a:r>
                    </a:p>
                  </a:txBody>
                  <a:tcPr anchor="ct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solidFill>
                      <a:srgbClr val="F4FBFE"/>
                    </a:solidFill>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06"/>
                  </a:ext>
                </a:extLst>
              </a:tr>
            </a:tbl>
          </a:graphicData>
        </a:graphic>
      </p:graphicFrame>
      <p:grpSp>
        <p:nvGrpSpPr>
          <p:cNvPr id="12" name="组合 18">
            <a:extLst>
              <a:ext uri="{FF2B5EF4-FFF2-40B4-BE49-F238E27FC236}">
                <a16:creationId xmlns:a16="http://schemas.microsoft.com/office/drawing/2014/main" id="{B4FCA954-687F-4185-90CD-B257F48D8458}"/>
              </a:ext>
            </a:extLst>
          </p:cNvPr>
          <p:cNvGrpSpPr>
            <a:grpSpLocks noChangeAspect="1"/>
          </p:cNvGrpSpPr>
          <p:nvPr/>
        </p:nvGrpSpPr>
        <p:grpSpPr bwMode="gray">
          <a:xfrm>
            <a:off x="6520682" y="3899758"/>
            <a:ext cx="5225231" cy="342192"/>
            <a:chOff x="341407" y="1897343"/>
            <a:chExt cx="6517255" cy="370736"/>
          </a:xfrm>
        </p:grpSpPr>
        <p:sp>
          <p:nvSpPr>
            <p:cNvPr id="13" name="文本框 19">
              <a:extLst>
                <a:ext uri="{FF2B5EF4-FFF2-40B4-BE49-F238E27FC236}">
                  <a16:creationId xmlns:a16="http://schemas.microsoft.com/office/drawing/2014/main" id="{C6AECE17-92D8-48AB-9B4F-A30386C4F0BA}"/>
                </a:ext>
              </a:extLst>
            </p:cNvPr>
            <p:cNvSpPr txBox="1"/>
            <p:nvPr/>
          </p:nvSpPr>
          <p:spPr bwMode="gray">
            <a:xfrm>
              <a:off x="341407" y="1919912"/>
              <a:ext cx="447056" cy="348166"/>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b="1">
                  <a:solidFill>
                    <a:srgbClr val="000000"/>
                  </a:solidFill>
                  <a:latin typeface="Huawei Sans" panose="020C0503030203020204" pitchFamily="34" charset="0"/>
                  <a:ea typeface="+mn-ea"/>
                  <a:cs typeface="Arial" pitchFamily="34" charset="0"/>
                </a:rPr>
                <a:t>0</a:t>
              </a:r>
            </a:p>
          </p:txBody>
        </p:sp>
        <p:sp>
          <p:nvSpPr>
            <p:cNvPr id="14" name="文本框 20">
              <a:extLst>
                <a:ext uri="{FF2B5EF4-FFF2-40B4-BE49-F238E27FC236}">
                  <a16:creationId xmlns:a16="http://schemas.microsoft.com/office/drawing/2014/main" id="{50F76E3D-A336-4C6F-9BEF-E5E229F900B5}"/>
                </a:ext>
              </a:extLst>
            </p:cNvPr>
            <p:cNvSpPr txBox="1"/>
            <p:nvPr/>
          </p:nvSpPr>
          <p:spPr bwMode="gray">
            <a:xfrm>
              <a:off x="3412159" y="1919912"/>
              <a:ext cx="610110" cy="348166"/>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b="1">
                  <a:solidFill>
                    <a:srgbClr val="000000"/>
                  </a:solidFill>
                  <a:latin typeface="Huawei Sans" panose="020C0503030203020204" pitchFamily="34" charset="0"/>
                  <a:ea typeface="+mn-ea"/>
                  <a:cs typeface="Arial" pitchFamily="34" charset="0"/>
                </a:rPr>
                <a:t>15</a:t>
              </a:r>
            </a:p>
          </p:txBody>
        </p:sp>
        <p:sp>
          <p:nvSpPr>
            <p:cNvPr id="15" name="文本框 21">
              <a:extLst>
                <a:ext uri="{FF2B5EF4-FFF2-40B4-BE49-F238E27FC236}">
                  <a16:creationId xmlns:a16="http://schemas.microsoft.com/office/drawing/2014/main" id="{F0309976-39AA-448A-A5EA-1EF8677A1220}"/>
                </a:ext>
              </a:extLst>
            </p:cNvPr>
            <p:cNvSpPr txBox="1"/>
            <p:nvPr/>
          </p:nvSpPr>
          <p:spPr bwMode="gray">
            <a:xfrm>
              <a:off x="6167532" y="1897343"/>
              <a:ext cx="691130" cy="370735"/>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b="1">
                  <a:solidFill>
                    <a:srgbClr val="000000"/>
                  </a:solidFill>
                  <a:latin typeface="Huawei Sans" panose="020C0503030203020204" pitchFamily="34" charset="0"/>
                  <a:ea typeface="+mn-ea"/>
                  <a:cs typeface="Arial" pitchFamily="34" charset="0"/>
                </a:rPr>
                <a:t>31</a:t>
              </a:r>
            </a:p>
          </p:txBody>
        </p:sp>
        <p:sp>
          <p:nvSpPr>
            <p:cNvPr id="16" name="文本框 22">
              <a:extLst>
                <a:ext uri="{FF2B5EF4-FFF2-40B4-BE49-F238E27FC236}">
                  <a16:creationId xmlns:a16="http://schemas.microsoft.com/office/drawing/2014/main" id="{976F6F10-2D0F-458A-A205-9405A14204BC}"/>
                </a:ext>
              </a:extLst>
            </p:cNvPr>
            <p:cNvSpPr txBox="1"/>
            <p:nvPr/>
          </p:nvSpPr>
          <p:spPr bwMode="gray">
            <a:xfrm>
              <a:off x="1753783" y="1919912"/>
              <a:ext cx="447056" cy="348167"/>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b="1">
                  <a:solidFill>
                    <a:srgbClr val="000000"/>
                  </a:solidFill>
                  <a:latin typeface="Huawei Sans" panose="020C0503030203020204" pitchFamily="34" charset="0"/>
                  <a:ea typeface="+mn-ea"/>
                  <a:cs typeface="Arial" pitchFamily="34" charset="0"/>
                </a:rPr>
                <a:t>7</a:t>
              </a:r>
            </a:p>
          </p:txBody>
        </p:sp>
      </p:grpSp>
      <p:sp>
        <p:nvSpPr>
          <p:cNvPr id="17" name="Trapezoid 16">
            <a:extLst>
              <a:ext uri="{FF2B5EF4-FFF2-40B4-BE49-F238E27FC236}">
                <a16:creationId xmlns:a16="http://schemas.microsoft.com/office/drawing/2014/main" id="{6A5E484F-434E-4A73-AF38-47BDC00BA5AE}"/>
              </a:ext>
            </a:extLst>
          </p:cNvPr>
          <p:cNvSpPr/>
          <p:nvPr/>
        </p:nvSpPr>
        <p:spPr bwMode="gray">
          <a:xfrm rot="16200000">
            <a:off x="5178558" y="4930389"/>
            <a:ext cx="2144365" cy="744504"/>
          </a:xfrm>
          <a:custGeom>
            <a:avLst/>
            <a:gdLst>
              <a:gd name="connsiteX0" fmla="*/ 0 w 2139602"/>
              <a:gd name="connsiteY0" fmla="*/ 744501 h 744501"/>
              <a:gd name="connsiteX1" fmla="*/ 924983 w 2139602"/>
              <a:gd name="connsiteY1" fmla="*/ 0 h 744501"/>
              <a:gd name="connsiteX2" fmla="*/ 1214619 w 2139602"/>
              <a:gd name="connsiteY2" fmla="*/ 0 h 744501"/>
              <a:gd name="connsiteX3" fmla="*/ 2139602 w 2139602"/>
              <a:gd name="connsiteY3" fmla="*/ 744501 h 744501"/>
              <a:gd name="connsiteX4" fmla="*/ 0 w 2139602"/>
              <a:gd name="connsiteY4" fmla="*/ 744501 h 744501"/>
              <a:gd name="connsiteX0" fmla="*/ 0 w 2313434"/>
              <a:gd name="connsiteY0" fmla="*/ 742122 h 744501"/>
              <a:gd name="connsiteX1" fmla="*/ 1098815 w 2313434"/>
              <a:gd name="connsiteY1" fmla="*/ 0 h 744501"/>
              <a:gd name="connsiteX2" fmla="*/ 1388451 w 2313434"/>
              <a:gd name="connsiteY2" fmla="*/ 0 h 744501"/>
              <a:gd name="connsiteX3" fmla="*/ 2313434 w 2313434"/>
              <a:gd name="connsiteY3" fmla="*/ 744501 h 744501"/>
              <a:gd name="connsiteX4" fmla="*/ 0 w 2313434"/>
              <a:gd name="connsiteY4" fmla="*/ 742122 h 744501"/>
              <a:gd name="connsiteX0" fmla="*/ 0 w 2144365"/>
              <a:gd name="connsiteY0" fmla="*/ 742122 h 744504"/>
              <a:gd name="connsiteX1" fmla="*/ 1098815 w 2144365"/>
              <a:gd name="connsiteY1" fmla="*/ 0 h 744504"/>
              <a:gd name="connsiteX2" fmla="*/ 1388451 w 2144365"/>
              <a:gd name="connsiteY2" fmla="*/ 0 h 744504"/>
              <a:gd name="connsiteX3" fmla="*/ 2144365 w 2144365"/>
              <a:gd name="connsiteY3" fmla="*/ 744504 h 744504"/>
              <a:gd name="connsiteX4" fmla="*/ 0 w 2144365"/>
              <a:gd name="connsiteY4" fmla="*/ 742122 h 7445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44365" h="744504">
                <a:moveTo>
                  <a:pt x="0" y="742122"/>
                </a:moveTo>
                <a:lnTo>
                  <a:pt x="1098815" y="0"/>
                </a:lnTo>
                <a:lnTo>
                  <a:pt x="1388451" y="0"/>
                </a:lnTo>
                <a:lnTo>
                  <a:pt x="2144365" y="744504"/>
                </a:lnTo>
                <a:lnTo>
                  <a:pt x="0" y="742122"/>
                </a:lnTo>
                <a:close/>
              </a:path>
            </a:pathLst>
          </a:custGeom>
          <a:gradFill>
            <a:gsLst>
              <a:gs pos="0">
                <a:schemeClr val="accent1">
                  <a:lumMod val="5000"/>
                  <a:lumOff val="95000"/>
                </a:schemeClr>
              </a:gs>
              <a:gs pos="100000">
                <a:schemeClr val="accent1">
                  <a:lumMod val="30000"/>
                  <a:lumOff val="7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atin typeface="Huawei Sans" panose="020C0503030203020204" pitchFamily="34" charset="0"/>
            </a:endParaRPr>
          </a:p>
        </p:txBody>
      </p:sp>
      <p:grpSp>
        <p:nvGrpSpPr>
          <p:cNvPr id="18" name="Group 17">
            <a:extLst>
              <a:ext uri="{FF2B5EF4-FFF2-40B4-BE49-F238E27FC236}">
                <a16:creationId xmlns:a16="http://schemas.microsoft.com/office/drawing/2014/main" id="{C4BCE615-C96B-4A5C-B166-84E48D8A7132}"/>
              </a:ext>
            </a:extLst>
          </p:cNvPr>
          <p:cNvGrpSpPr/>
          <p:nvPr/>
        </p:nvGrpSpPr>
        <p:grpSpPr bwMode="gray">
          <a:xfrm>
            <a:off x="7428148" y="71577"/>
            <a:ext cx="4472949" cy="213120"/>
            <a:chOff x="7788188" y="106136"/>
            <a:chExt cx="4472949" cy="213120"/>
          </a:xfrm>
        </p:grpSpPr>
        <p:sp>
          <p:nvSpPr>
            <p:cNvPr id="19" name="五边形 24">
              <a:extLst>
                <a:ext uri="{FF2B5EF4-FFF2-40B4-BE49-F238E27FC236}">
                  <a16:creationId xmlns:a16="http://schemas.microsoft.com/office/drawing/2014/main" id="{726CA1BB-ED01-43FC-8CD7-BE852BD46527}"/>
                </a:ext>
              </a:extLst>
            </p:cNvPr>
            <p:cNvSpPr/>
            <p:nvPr/>
          </p:nvSpPr>
          <p:spPr bwMode="gray">
            <a:xfrm>
              <a:off x="7788188" y="106136"/>
              <a:ext cx="1526032" cy="213120"/>
            </a:xfrm>
            <a:prstGeom prst="homePlate">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spcBef>
                  <a:spcPts val="0"/>
                </a:spcBef>
              </a:pPr>
              <a:r>
                <a:rPr lang="en-US" sz="1200">
                  <a:latin typeface="Huawei Sans" panose="020C0503030203020204" pitchFamily="34" charset="0"/>
                  <a:ea typeface="方正兰亭黑简体" panose="02000000000000000000" pitchFamily="2" charset="-122"/>
                </a:rPr>
                <a:t>IGMPv1</a:t>
              </a:r>
            </a:p>
          </p:txBody>
        </p:sp>
        <p:sp>
          <p:nvSpPr>
            <p:cNvPr id="20" name="燕尾形 25">
              <a:extLst>
                <a:ext uri="{FF2B5EF4-FFF2-40B4-BE49-F238E27FC236}">
                  <a16:creationId xmlns:a16="http://schemas.microsoft.com/office/drawing/2014/main" id="{658702BB-491F-474F-8541-0CCFC3CF5602}"/>
                </a:ext>
              </a:extLst>
            </p:cNvPr>
            <p:cNvSpPr/>
            <p:nvPr/>
          </p:nvSpPr>
          <p:spPr bwMode="gray">
            <a:xfrm>
              <a:off x="9253201" y="106136"/>
              <a:ext cx="1538223" cy="211431"/>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spcBef>
                  <a:spcPts val="0"/>
                </a:spcBef>
              </a:pPr>
              <a:r>
                <a:rPr lang="en-US" sz="1200">
                  <a:latin typeface="Huawei Sans" panose="020C0503030203020204" pitchFamily="34" charset="0"/>
                  <a:ea typeface="方正兰亭黑简体" panose="02000000000000000000" pitchFamily="2" charset="-122"/>
                </a:rPr>
                <a:t>IGMPv2</a:t>
              </a:r>
            </a:p>
          </p:txBody>
        </p:sp>
        <p:sp>
          <p:nvSpPr>
            <p:cNvPr id="21" name="燕尾形 25">
              <a:extLst>
                <a:ext uri="{FF2B5EF4-FFF2-40B4-BE49-F238E27FC236}">
                  <a16:creationId xmlns:a16="http://schemas.microsoft.com/office/drawing/2014/main" id="{2669A440-0F2B-4198-A778-8BD16411863F}"/>
                </a:ext>
              </a:extLst>
            </p:cNvPr>
            <p:cNvSpPr/>
            <p:nvPr/>
          </p:nvSpPr>
          <p:spPr bwMode="gray">
            <a:xfrm>
              <a:off x="10722914" y="106136"/>
              <a:ext cx="1538223" cy="211431"/>
            </a:xfrm>
            <a:prstGeom prst="chevron">
              <a:avLst/>
            </a:prstGeom>
            <a:solidFill>
              <a:srgbClr val="00B0F0"/>
            </a:solidFill>
            <a:ln w="9525" cap="flat" cmpd="sng" algn="ctr">
              <a:solidFill>
                <a:srgbClr val="00B0F0"/>
              </a:solid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spcBef>
                  <a:spcPts val="0"/>
                </a:spcBef>
              </a:pPr>
              <a:r>
                <a:rPr lang="en-US" sz="1200" b="1">
                  <a:solidFill>
                    <a:schemeClr val="bg1"/>
                  </a:solidFill>
                  <a:latin typeface="Huawei Sans" panose="020C0503030203020204" pitchFamily="34" charset="0"/>
                  <a:ea typeface="方正兰亭黑简体" panose="02000000000000000000" pitchFamily="2" charset="-122"/>
                </a:rPr>
                <a:t>IGMPv3</a:t>
              </a:r>
            </a:p>
          </p:txBody>
        </p:sp>
      </p:grpSp>
    </p:spTree>
    <p:extLst>
      <p:ext uri="{BB962C8B-B14F-4D97-AF65-F5344CB8AC3E}">
        <p14:creationId xmlns:p14="http://schemas.microsoft.com/office/powerpoint/2010/main" val="157185994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6B31C6FB-0A58-4337-BABD-A17414349BFA}"/>
              </a:ext>
            </a:extLst>
          </p:cNvPr>
          <p:cNvSpPr>
            <a:spLocks noGrp="1"/>
          </p:cNvSpPr>
          <p:nvPr>
            <p:ph type="body" sz="quarter" idx="10"/>
          </p:nvPr>
        </p:nvSpPr>
        <p:spPr bwMode="gray"/>
        <p:txBody>
          <a:bodyPr wrap="square">
            <a:noAutofit/>
          </a:bodyPr>
          <a:lstStyle/>
          <a:p>
            <a:pPr fontAlgn="ctr">
              <a:lnSpc>
                <a:spcPct val="100000"/>
              </a:lnSpc>
            </a:pPr>
            <a:r>
              <a:rPr lang="en-US" sz="1600" dirty="0">
                <a:latin typeface="Huawei Sans" panose="020C0503030203020204" pitchFamily="34" charset="0"/>
              </a:rPr>
              <a:t>The group joining mechanism of IGMPv3 is similar to that of IGMPv2 except the following differences:</a:t>
            </a:r>
          </a:p>
          <a:p>
            <a:pPr lvl="1" fontAlgn="ctr">
              <a:lnSpc>
                <a:spcPct val="100000"/>
              </a:lnSpc>
            </a:pPr>
            <a:r>
              <a:rPr lang="en-US" sz="1400" dirty="0">
                <a:latin typeface="Huawei Sans" panose="020C0503030203020204" pitchFamily="34" charset="0"/>
              </a:rPr>
              <a:t>IGMPv3 Report messages carry multicast source information.</a:t>
            </a:r>
          </a:p>
          <a:p>
            <a:pPr lvl="1" fontAlgn="ctr">
              <a:lnSpc>
                <a:spcPct val="100000"/>
              </a:lnSpc>
            </a:pPr>
            <a:r>
              <a:rPr lang="en-US" sz="1400" dirty="0">
                <a:latin typeface="Huawei Sans" panose="020C0503030203020204" pitchFamily="34" charset="0"/>
              </a:rPr>
              <a:t>IGMPv3 </a:t>
            </a:r>
            <a:r>
              <a:rPr lang="en-US" sz="1400" b="1" dirty="0">
                <a:solidFill>
                  <a:srgbClr val="EC7061"/>
                </a:solidFill>
                <a:latin typeface="Huawei Sans" panose="020C0503030203020204" pitchFamily="34" charset="0"/>
              </a:rPr>
              <a:t>does not have a Report message suppression mechanism</a:t>
            </a:r>
            <a:r>
              <a:rPr lang="en-US" sz="1400" dirty="0">
                <a:latin typeface="Huawei Sans" panose="020C0503030203020204" pitchFamily="34" charset="0"/>
              </a:rPr>
              <a:t>.</a:t>
            </a:r>
          </a:p>
          <a:p>
            <a:pPr fontAlgn="ctr">
              <a:lnSpc>
                <a:spcPct val="100000"/>
              </a:lnSpc>
            </a:pPr>
            <a:r>
              <a:rPr lang="en-US" sz="1600" dirty="0">
                <a:latin typeface="Huawei Sans" panose="020C0503030203020204" pitchFamily="34" charset="0"/>
              </a:rPr>
              <a:t>The process of group joining in IGMPv3 is as follows:</a:t>
            </a:r>
          </a:p>
        </p:txBody>
      </p:sp>
      <p:sp>
        <p:nvSpPr>
          <p:cNvPr id="2" name="Title 1">
            <a:extLst>
              <a:ext uri="{FF2B5EF4-FFF2-40B4-BE49-F238E27FC236}">
                <a16:creationId xmlns:a16="http://schemas.microsoft.com/office/drawing/2014/main" id="{4BB85848-3178-4B01-BACF-28DFDAA497BE}"/>
              </a:ext>
            </a:extLst>
          </p:cNvPr>
          <p:cNvSpPr>
            <a:spLocks noGrp="1"/>
          </p:cNvSpPr>
          <p:nvPr>
            <p:ph type="title"/>
          </p:nvPr>
        </p:nvSpPr>
        <p:spPr bwMode="gray"/>
        <p:txBody>
          <a:bodyPr wrap="square">
            <a:noAutofit/>
          </a:bodyPr>
          <a:lstStyle/>
          <a:p>
            <a:pPr fontAlgn="ctr"/>
            <a:r>
              <a:rPr lang="en-US">
                <a:latin typeface="Huawei Sans" panose="020C0503030203020204" pitchFamily="34" charset="0"/>
              </a:rPr>
              <a:t>IGMPv3 Group Joining Mechanism</a:t>
            </a:r>
          </a:p>
        </p:txBody>
      </p:sp>
      <p:sp>
        <p:nvSpPr>
          <p:cNvPr id="4" name="Freeform 159">
            <a:extLst>
              <a:ext uri="{FF2B5EF4-FFF2-40B4-BE49-F238E27FC236}">
                <a16:creationId xmlns:a16="http://schemas.microsoft.com/office/drawing/2014/main" id="{947883D3-9236-4159-8AD0-FA8F533997B7}"/>
              </a:ext>
            </a:extLst>
          </p:cNvPr>
          <p:cNvSpPr/>
          <p:nvPr/>
        </p:nvSpPr>
        <p:spPr bwMode="gray">
          <a:xfrm flipH="1">
            <a:off x="2337186" y="2941569"/>
            <a:ext cx="1392088" cy="727684"/>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100" dirty="0">
                <a:solidFill>
                  <a:schemeClr val="tx1"/>
                </a:solidFill>
                <a:latin typeface="Huawei Sans" panose="020C0503030203020204" pitchFamily="34" charset="0"/>
              </a:rPr>
              <a:t>Multicast </a:t>
            </a:r>
          </a:p>
          <a:p>
            <a:pPr algn="ctr" fontAlgn="ctr"/>
            <a:r>
              <a:rPr lang="en-US" sz="1100" dirty="0">
                <a:solidFill>
                  <a:schemeClr val="tx1"/>
                </a:solidFill>
                <a:latin typeface="Huawei Sans" panose="020C0503030203020204" pitchFamily="34" charset="0"/>
              </a:rPr>
              <a:t>network</a:t>
            </a:r>
          </a:p>
        </p:txBody>
      </p:sp>
      <p:pic>
        <p:nvPicPr>
          <p:cNvPr id="5" name="图片 20" descr="接入交换机.png">
            <a:extLst>
              <a:ext uri="{FF2B5EF4-FFF2-40B4-BE49-F238E27FC236}">
                <a16:creationId xmlns:a16="http://schemas.microsoft.com/office/drawing/2014/main" id="{992DEFE8-AC10-420A-84BC-07A1FE17022A}"/>
              </a:ext>
            </a:extLst>
          </p:cNvPr>
          <p:cNvPicPr>
            <a:picLocks noChangeAspect="1"/>
          </p:cNvPicPr>
          <p:nvPr/>
        </p:nvPicPr>
        <p:blipFill>
          <a:blip r:embed="rId3" cstate="print"/>
          <a:stretch>
            <a:fillRect/>
          </a:stretch>
        </p:blipFill>
        <p:spPr bwMode="gray">
          <a:xfrm>
            <a:off x="2765639" y="4410451"/>
            <a:ext cx="540000" cy="441818"/>
          </a:xfrm>
          <a:prstGeom prst="rect">
            <a:avLst/>
          </a:prstGeom>
        </p:spPr>
      </p:pic>
      <p:pic>
        <p:nvPicPr>
          <p:cNvPr id="6" name="Picture 2" descr="G:\做的项目\公共\扁平图标切换\更新2015_01_21\oss扁平图标库2015_01_21更新-04.png">
            <a:extLst>
              <a:ext uri="{FF2B5EF4-FFF2-40B4-BE49-F238E27FC236}">
                <a16:creationId xmlns:a16="http://schemas.microsoft.com/office/drawing/2014/main" id="{AED905C2-09EC-4C51-ABFE-A879CA05DD78}"/>
              </a:ext>
            </a:extLst>
          </p:cNvPr>
          <p:cNvPicPr>
            <a:picLocks noChangeArrowheads="1"/>
          </p:cNvPicPr>
          <p:nvPr/>
        </p:nvPicPr>
        <p:blipFill>
          <a:blip r:embed="rId4" cstate="print"/>
          <a:stretch>
            <a:fillRect/>
          </a:stretch>
        </p:blipFill>
        <p:spPr bwMode="gray">
          <a:xfrm>
            <a:off x="2771584" y="3474073"/>
            <a:ext cx="528117" cy="399259"/>
          </a:xfrm>
          <a:prstGeom prst="rect">
            <a:avLst/>
          </a:prstGeom>
          <a:noFill/>
        </p:spPr>
      </p:pic>
      <p:pic>
        <p:nvPicPr>
          <p:cNvPr id="7" name="图片 38" descr="PC.png">
            <a:extLst>
              <a:ext uri="{FF2B5EF4-FFF2-40B4-BE49-F238E27FC236}">
                <a16:creationId xmlns:a16="http://schemas.microsoft.com/office/drawing/2014/main" id="{AC712E23-1251-4ABE-B9E7-DF9B6B33EC4F}"/>
              </a:ext>
            </a:extLst>
          </p:cNvPr>
          <p:cNvPicPr>
            <a:picLocks noChangeAspect="1"/>
          </p:cNvPicPr>
          <p:nvPr/>
        </p:nvPicPr>
        <p:blipFill>
          <a:blip r:embed="rId5" cstate="print"/>
          <a:stretch>
            <a:fillRect/>
          </a:stretch>
        </p:blipFill>
        <p:spPr bwMode="gray">
          <a:xfrm>
            <a:off x="1222651" y="5409084"/>
            <a:ext cx="540000" cy="382353"/>
          </a:xfrm>
          <a:prstGeom prst="rect">
            <a:avLst/>
          </a:prstGeom>
        </p:spPr>
      </p:pic>
      <p:pic>
        <p:nvPicPr>
          <p:cNvPr id="8" name="图片 38" descr="PC.png">
            <a:extLst>
              <a:ext uri="{FF2B5EF4-FFF2-40B4-BE49-F238E27FC236}">
                <a16:creationId xmlns:a16="http://schemas.microsoft.com/office/drawing/2014/main" id="{66DE0125-3625-4FB4-B876-B239BC3B3579}"/>
              </a:ext>
            </a:extLst>
          </p:cNvPr>
          <p:cNvPicPr>
            <a:picLocks noChangeAspect="1"/>
          </p:cNvPicPr>
          <p:nvPr/>
        </p:nvPicPr>
        <p:blipFill>
          <a:blip r:embed="rId5" cstate="print"/>
          <a:stretch>
            <a:fillRect/>
          </a:stretch>
        </p:blipFill>
        <p:spPr bwMode="gray">
          <a:xfrm>
            <a:off x="4398105" y="5409084"/>
            <a:ext cx="540000" cy="382353"/>
          </a:xfrm>
          <a:prstGeom prst="rect">
            <a:avLst/>
          </a:prstGeom>
        </p:spPr>
      </p:pic>
      <p:sp>
        <p:nvSpPr>
          <p:cNvPr id="9" name="TextBox 8">
            <a:extLst>
              <a:ext uri="{FF2B5EF4-FFF2-40B4-BE49-F238E27FC236}">
                <a16:creationId xmlns:a16="http://schemas.microsoft.com/office/drawing/2014/main" id="{660E9707-9983-408F-9AD6-4F778ABB5DF6}"/>
              </a:ext>
            </a:extLst>
          </p:cNvPr>
          <p:cNvSpPr txBox="1"/>
          <p:nvPr/>
        </p:nvSpPr>
        <p:spPr bwMode="gray">
          <a:xfrm>
            <a:off x="657252" y="5796260"/>
            <a:ext cx="1623937" cy="646331"/>
          </a:xfrm>
          <a:prstGeom prst="rect">
            <a:avLst/>
          </a:prstGeom>
          <a:noFill/>
        </p:spPr>
        <p:txBody>
          <a:bodyPr wrap="square" rtlCol="0">
            <a:noAutofit/>
          </a:bodyPr>
          <a:lstStyle/>
          <a:p>
            <a:pPr algn="ctr" fontAlgn="ctr"/>
            <a:r>
              <a:rPr lang="en-US" sz="1050" dirty="0">
                <a:latin typeface="Huawei Sans" panose="020C0503030203020204" pitchFamily="34" charset="0"/>
              </a:rPr>
              <a:t>Member 1 joins G1 and wants to receive multicast data from S1.</a:t>
            </a:r>
          </a:p>
          <a:p>
            <a:pPr algn="ctr" fontAlgn="ctr"/>
            <a:endParaRPr lang="en-US" sz="1050" dirty="0">
              <a:latin typeface="Huawei Sans" panose="020C0503030203020204" pitchFamily="34" charset="0"/>
            </a:endParaRPr>
          </a:p>
          <a:p>
            <a:pPr algn="ctr" fontAlgn="ctr"/>
            <a:endParaRPr lang="en-US" sz="1050" dirty="0">
              <a:latin typeface="Huawei Sans" panose="020C0503030203020204" pitchFamily="34" charset="0"/>
            </a:endParaRPr>
          </a:p>
        </p:txBody>
      </p:sp>
      <p:cxnSp>
        <p:nvCxnSpPr>
          <p:cNvPr id="11" name="Connector: Elbow 10">
            <a:extLst>
              <a:ext uri="{FF2B5EF4-FFF2-40B4-BE49-F238E27FC236}">
                <a16:creationId xmlns:a16="http://schemas.microsoft.com/office/drawing/2014/main" id="{E9472155-AB69-4CD0-949F-702B167CC55B}"/>
              </a:ext>
            </a:extLst>
          </p:cNvPr>
          <p:cNvCxnSpPr>
            <a:cxnSpLocks/>
            <a:stCxn id="7" idx="0"/>
            <a:endCxn id="5" idx="2"/>
          </p:cNvCxnSpPr>
          <p:nvPr/>
        </p:nvCxnSpPr>
        <p:spPr bwMode="gray">
          <a:xfrm rot="5400000" flipH="1" flipV="1">
            <a:off x="1985738" y="4359183"/>
            <a:ext cx="556815" cy="1542988"/>
          </a:xfrm>
          <a:prstGeom prst="bentConnector3">
            <a:avLst>
              <a:gd name="adj1" fmla="val 50000"/>
            </a:avLst>
          </a:prstGeom>
          <a:ln w="19050"/>
        </p:spPr>
        <p:style>
          <a:lnRef idx="1">
            <a:schemeClr val="dk1"/>
          </a:lnRef>
          <a:fillRef idx="0">
            <a:schemeClr val="dk1"/>
          </a:fillRef>
          <a:effectRef idx="0">
            <a:schemeClr val="dk1"/>
          </a:effectRef>
          <a:fontRef idx="minor">
            <a:schemeClr val="tx1"/>
          </a:fontRef>
        </p:style>
      </p:cxnSp>
      <p:cxnSp>
        <p:nvCxnSpPr>
          <p:cNvPr id="12" name="Connector: Elbow 11">
            <a:extLst>
              <a:ext uri="{FF2B5EF4-FFF2-40B4-BE49-F238E27FC236}">
                <a16:creationId xmlns:a16="http://schemas.microsoft.com/office/drawing/2014/main" id="{F66CC87B-5F02-49E5-929A-786A5F3E3D4E}"/>
              </a:ext>
            </a:extLst>
          </p:cNvPr>
          <p:cNvCxnSpPr>
            <a:cxnSpLocks/>
            <a:stCxn id="8" idx="0"/>
            <a:endCxn id="5" idx="2"/>
          </p:cNvCxnSpPr>
          <p:nvPr/>
        </p:nvCxnSpPr>
        <p:spPr bwMode="gray">
          <a:xfrm rot="16200000" flipV="1">
            <a:off x="3573465" y="4314444"/>
            <a:ext cx="556815" cy="1632466"/>
          </a:xfrm>
          <a:prstGeom prst="bentConnector3">
            <a:avLst>
              <a:gd name="adj1" fmla="val 50000"/>
            </a:avLst>
          </a:prstGeom>
          <a:ln w="19050"/>
        </p:spPr>
        <p:style>
          <a:lnRef idx="1">
            <a:schemeClr val="dk1"/>
          </a:lnRef>
          <a:fillRef idx="0">
            <a:schemeClr val="dk1"/>
          </a:fillRef>
          <a:effectRef idx="0">
            <a:schemeClr val="dk1"/>
          </a:effectRef>
          <a:fontRef idx="minor">
            <a:schemeClr val="tx1"/>
          </a:fontRef>
        </p:style>
      </p:cxnSp>
      <p:cxnSp>
        <p:nvCxnSpPr>
          <p:cNvPr id="13" name="直接连接符 12">
            <a:extLst>
              <a:ext uri="{FF2B5EF4-FFF2-40B4-BE49-F238E27FC236}">
                <a16:creationId xmlns:a16="http://schemas.microsoft.com/office/drawing/2014/main" id="{20DD039F-39C2-452D-AFEE-0D005D84C05D}"/>
              </a:ext>
            </a:extLst>
          </p:cNvPr>
          <p:cNvCxnSpPr>
            <a:cxnSpLocks/>
            <a:stCxn id="5" idx="0"/>
            <a:endCxn id="6" idx="2"/>
          </p:cNvCxnSpPr>
          <p:nvPr/>
        </p:nvCxnSpPr>
        <p:spPr bwMode="gray">
          <a:xfrm flipV="1">
            <a:off x="3035639" y="3873332"/>
            <a:ext cx="4" cy="537119"/>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14" name="TextBox 13">
            <a:extLst>
              <a:ext uri="{FF2B5EF4-FFF2-40B4-BE49-F238E27FC236}">
                <a16:creationId xmlns:a16="http://schemas.microsoft.com/office/drawing/2014/main" id="{013F843A-8782-4990-B702-878E99855DC1}"/>
              </a:ext>
            </a:extLst>
          </p:cNvPr>
          <p:cNvSpPr txBox="1"/>
          <p:nvPr/>
        </p:nvSpPr>
        <p:spPr bwMode="gray">
          <a:xfrm>
            <a:off x="3299916" y="3537470"/>
            <a:ext cx="1037303" cy="276999"/>
          </a:xfrm>
          <a:prstGeom prst="rect">
            <a:avLst/>
          </a:prstGeom>
          <a:solidFill>
            <a:schemeClr val="bg1"/>
          </a:solidFill>
        </p:spPr>
        <p:txBody>
          <a:bodyPr wrap="square" rtlCol="0">
            <a:noAutofit/>
          </a:bodyPr>
          <a:lstStyle/>
          <a:p>
            <a:pPr algn="ctr" fontAlgn="ctr"/>
            <a:r>
              <a:rPr lang="en-US" sz="1100" dirty="0">
                <a:latin typeface="Huawei Sans" panose="020C0503030203020204" pitchFamily="34" charset="0"/>
              </a:rPr>
              <a:t>IGMP </a:t>
            </a:r>
            <a:r>
              <a:rPr lang="en-US" sz="1100" dirty="0" err="1">
                <a:latin typeface="Huawei Sans" panose="020C0503030203020204" pitchFamily="34" charset="0"/>
              </a:rPr>
              <a:t>querier</a:t>
            </a:r>
            <a:endParaRPr lang="en-US" sz="1100" dirty="0">
              <a:latin typeface="Huawei Sans" panose="020C0503030203020204" pitchFamily="34" charset="0"/>
            </a:endParaRPr>
          </a:p>
        </p:txBody>
      </p:sp>
      <p:cxnSp>
        <p:nvCxnSpPr>
          <p:cNvPr id="19" name="Straight Arrow Connector 18">
            <a:extLst>
              <a:ext uri="{FF2B5EF4-FFF2-40B4-BE49-F238E27FC236}">
                <a16:creationId xmlns:a16="http://schemas.microsoft.com/office/drawing/2014/main" id="{02AE8E9F-26F9-4344-B556-1A5174AC6204}"/>
              </a:ext>
            </a:extLst>
          </p:cNvPr>
          <p:cNvCxnSpPr>
            <a:cxnSpLocks/>
          </p:cNvCxnSpPr>
          <p:nvPr/>
        </p:nvCxnSpPr>
        <p:spPr bwMode="gray">
          <a:xfrm>
            <a:off x="2955075" y="3984625"/>
            <a:ext cx="0" cy="397251"/>
          </a:xfrm>
          <a:prstGeom prst="straightConnector1">
            <a:avLst/>
          </a:prstGeom>
          <a:ln w="19050">
            <a:solidFill>
              <a:srgbClr val="EC7061"/>
            </a:solidFill>
            <a:tailEnd type="triangle"/>
          </a:ln>
        </p:spPr>
        <p:style>
          <a:lnRef idx="1">
            <a:schemeClr val="accent1"/>
          </a:lnRef>
          <a:fillRef idx="0">
            <a:schemeClr val="accent1"/>
          </a:fillRef>
          <a:effectRef idx="0">
            <a:schemeClr val="accent1"/>
          </a:effectRef>
          <a:fontRef idx="minor">
            <a:schemeClr val="tx1"/>
          </a:fontRef>
        </p:style>
      </p:cxnSp>
      <p:cxnSp>
        <p:nvCxnSpPr>
          <p:cNvPr id="20" name="Straight Arrow Connector 19">
            <a:extLst>
              <a:ext uri="{FF2B5EF4-FFF2-40B4-BE49-F238E27FC236}">
                <a16:creationId xmlns:a16="http://schemas.microsoft.com/office/drawing/2014/main" id="{AF0022E1-1235-4023-8C0E-F221B416864E}"/>
              </a:ext>
            </a:extLst>
          </p:cNvPr>
          <p:cNvCxnSpPr>
            <a:cxnSpLocks/>
          </p:cNvCxnSpPr>
          <p:nvPr/>
        </p:nvCxnSpPr>
        <p:spPr bwMode="gray">
          <a:xfrm flipH="1">
            <a:off x="1594177" y="5186557"/>
            <a:ext cx="1288723" cy="0"/>
          </a:xfrm>
          <a:prstGeom prst="straightConnector1">
            <a:avLst/>
          </a:prstGeom>
          <a:ln w="19050">
            <a:solidFill>
              <a:srgbClr val="EC7061"/>
            </a:solidFill>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a:extLst>
              <a:ext uri="{FF2B5EF4-FFF2-40B4-BE49-F238E27FC236}">
                <a16:creationId xmlns:a16="http://schemas.microsoft.com/office/drawing/2014/main" id="{951FCE38-CD38-4C60-A724-B4C6460DEB28}"/>
              </a:ext>
            </a:extLst>
          </p:cNvPr>
          <p:cNvCxnSpPr>
            <a:cxnSpLocks/>
          </p:cNvCxnSpPr>
          <p:nvPr/>
        </p:nvCxnSpPr>
        <p:spPr bwMode="gray">
          <a:xfrm>
            <a:off x="1543710" y="5186557"/>
            <a:ext cx="0" cy="206352"/>
          </a:xfrm>
          <a:prstGeom prst="straightConnector1">
            <a:avLst/>
          </a:prstGeom>
          <a:ln w="19050">
            <a:solidFill>
              <a:srgbClr val="EC7061"/>
            </a:solidFill>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a:extLst>
              <a:ext uri="{FF2B5EF4-FFF2-40B4-BE49-F238E27FC236}">
                <a16:creationId xmlns:a16="http://schemas.microsoft.com/office/drawing/2014/main" id="{7134BB09-D82D-48C1-B1EF-EC95957532B5}"/>
              </a:ext>
            </a:extLst>
          </p:cNvPr>
          <p:cNvCxnSpPr>
            <a:cxnSpLocks/>
          </p:cNvCxnSpPr>
          <p:nvPr/>
        </p:nvCxnSpPr>
        <p:spPr bwMode="gray">
          <a:xfrm>
            <a:off x="3130676" y="5186557"/>
            <a:ext cx="1410505" cy="0"/>
          </a:xfrm>
          <a:prstGeom prst="straightConnector1">
            <a:avLst/>
          </a:prstGeom>
          <a:ln w="19050">
            <a:solidFill>
              <a:srgbClr val="EC7061"/>
            </a:solidFill>
            <a:tailEnd type="triangle"/>
          </a:ln>
        </p:spPr>
        <p:style>
          <a:lnRef idx="1">
            <a:schemeClr val="accent1"/>
          </a:lnRef>
          <a:fillRef idx="0">
            <a:schemeClr val="accent1"/>
          </a:fillRef>
          <a:effectRef idx="0">
            <a:schemeClr val="accent1"/>
          </a:effectRef>
          <a:fontRef idx="minor">
            <a:schemeClr val="tx1"/>
          </a:fontRef>
        </p:style>
      </p:cxnSp>
      <p:cxnSp>
        <p:nvCxnSpPr>
          <p:cNvPr id="23" name="Straight Arrow Connector 22">
            <a:extLst>
              <a:ext uri="{FF2B5EF4-FFF2-40B4-BE49-F238E27FC236}">
                <a16:creationId xmlns:a16="http://schemas.microsoft.com/office/drawing/2014/main" id="{FF8E98C1-964F-4FA9-BC05-12C0A27E518C}"/>
              </a:ext>
            </a:extLst>
          </p:cNvPr>
          <p:cNvCxnSpPr>
            <a:cxnSpLocks/>
          </p:cNvCxnSpPr>
          <p:nvPr/>
        </p:nvCxnSpPr>
        <p:spPr bwMode="gray">
          <a:xfrm>
            <a:off x="9681465" y="4563785"/>
            <a:ext cx="0" cy="206352"/>
          </a:xfrm>
          <a:prstGeom prst="straightConnector1">
            <a:avLst/>
          </a:prstGeom>
          <a:ln w="19050">
            <a:solidFill>
              <a:srgbClr val="EC7061"/>
            </a:solidFill>
            <a:tailEnd type="triangle"/>
          </a:ln>
        </p:spPr>
        <p:style>
          <a:lnRef idx="1">
            <a:schemeClr val="accent1"/>
          </a:lnRef>
          <a:fillRef idx="0">
            <a:schemeClr val="accent1"/>
          </a:fillRef>
          <a:effectRef idx="0">
            <a:schemeClr val="accent1"/>
          </a:effectRef>
          <a:fontRef idx="minor">
            <a:schemeClr val="tx1"/>
          </a:fontRef>
        </p:style>
      </p:cxnSp>
      <p:pic>
        <p:nvPicPr>
          <p:cNvPr id="29" name="图片 37" descr="交换机.png">
            <a:extLst>
              <a:ext uri="{FF2B5EF4-FFF2-40B4-BE49-F238E27FC236}">
                <a16:creationId xmlns:a16="http://schemas.microsoft.com/office/drawing/2014/main" id="{BB40A0E2-BE35-4E4A-9D22-21486BF290BC}"/>
              </a:ext>
            </a:extLst>
          </p:cNvPr>
          <p:cNvPicPr preferRelativeResize="0">
            <a:picLocks/>
          </p:cNvPicPr>
          <p:nvPr/>
        </p:nvPicPr>
        <p:blipFill>
          <a:blip r:embed="rId6" cstate="print"/>
          <a:stretch>
            <a:fillRect/>
          </a:stretch>
        </p:blipFill>
        <p:spPr bwMode="gray">
          <a:xfrm>
            <a:off x="2039697" y="3050242"/>
            <a:ext cx="528118" cy="399421"/>
          </a:xfrm>
          <a:prstGeom prst="rect">
            <a:avLst/>
          </a:prstGeom>
        </p:spPr>
      </p:pic>
      <p:pic>
        <p:nvPicPr>
          <p:cNvPr id="30" name="图片 37" descr="交换机.png">
            <a:extLst>
              <a:ext uri="{FF2B5EF4-FFF2-40B4-BE49-F238E27FC236}">
                <a16:creationId xmlns:a16="http://schemas.microsoft.com/office/drawing/2014/main" id="{4E5EC051-5717-4FF6-8E60-4F1DD2AC82AE}"/>
              </a:ext>
            </a:extLst>
          </p:cNvPr>
          <p:cNvPicPr preferRelativeResize="0">
            <a:picLocks/>
          </p:cNvPicPr>
          <p:nvPr/>
        </p:nvPicPr>
        <p:blipFill>
          <a:blip r:embed="rId6" cstate="print"/>
          <a:stretch>
            <a:fillRect/>
          </a:stretch>
        </p:blipFill>
        <p:spPr bwMode="gray">
          <a:xfrm>
            <a:off x="3548671" y="3050242"/>
            <a:ext cx="528118" cy="399421"/>
          </a:xfrm>
          <a:prstGeom prst="rect">
            <a:avLst/>
          </a:prstGeom>
        </p:spPr>
      </p:pic>
      <p:sp>
        <p:nvSpPr>
          <p:cNvPr id="31" name="Rectangle 30">
            <a:extLst>
              <a:ext uri="{FF2B5EF4-FFF2-40B4-BE49-F238E27FC236}">
                <a16:creationId xmlns:a16="http://schemas.microsoft.com/office/drawing/2014/main" id="{F6784ECA-C42C-4F7B-B5AD-0D89410D23AA}"/>
              </a:ext>
            </a:extLst>
          </p:cNvPr>
          <p:cNvSpPr/>
          <p:nvPr/>
        </p:nvSpPr>
        <p:spPr bwMode="gray">
          <a:xfrm>
            <a:off x="1840515" y="2642299"/>
            <a:ext cx="920445" cy="307777"/>
          </a:xfrm>
          <a:prstGeom prst="rect">
            <a:avLst/>
          </a:prstGeom>
        </p:spPr>
        <p:txBody>
          <a:bodyPr wrap="square">
            <a:noAutofit/>
          </a:bodyPr>
          <a:lstStyle/>
          <a:p>
            <a:pPr algn="ctr" fontAlgn="ctr"/>
            <a:r>
              <a:rPr lang="en-US" sz="1100" dirty="0">
                <a:latin typeface="Huawei Sans" panose="020C0503030203020204" pitchFamily="34" charset="0"/>
              </a:rPr>
              <a:t>Multicast source S1</a:t>
            </a:r>
          </a:p>
        </p:txBody>
      </p:sp>
      <p:sp>
        <p:nvSpPr>
          <p:cNvPr id="32" name="Rectangle 31">
            <a:extLst>
              <a:ext uri="{FF2B5EF4-FFF2-40B4-BE49-F238E27FC236}">
                <a16:creationId xmlns:a16="http://schemas.microsoft.com/office/drawing/2014/main" id="{4491572F-4DE2-4F2D-93AD-5CEF0012B90A}"/>
              </a:ext>
            </a:extLst>
          </p:cNvPr>
          <p:cNvSpPr/>
          <p:nvPr/>
        </p:nvSpPr>
        <p:spPr bwMode="gray">
          <a:xfrm>
            <a:off x="3375705" y="2652197"/>
            <a:ext cx="920445" cy="307777"/>
          </a:xfrm>
          <a:prstGeom prst="rect">
            <a:avLst/>
          </a:prstGeom>
        </p:spPr>
        <p:txBody>
          <a:bodyPr wrap="square">
            <a:noAutofit/>
          </a:bodyPr>
          <a:lstStyle/>
          <a:p>
            <a:pPr algn="ctr" fontAlgn="ctr"/>
            <a:r>
              <a:rPr lang="en-US" sz="1100" dirty="0">
                <a:latin typeface="Huawei Sans" panose="020C0503030203020204" pitchFamily="34" charset="0"/>
              </a:rPr>
              <a:t>Multicast source S2</a:t>
            </a:r>
          </a:p>
        </p:txBody>
      </p:sp>
      <p:sp>
        <p:nvSpPr>
          <p:cNvPr id="33" name="TextBox 32">
            <a:extLst>
              <a:ext uri="{FF2B5EF4-FFF2-40B4-BE49-F238E27FC236}">
                <a16:creationId xmlns:a16="http://schemas.microsoft.com/office/drawing/2014/main" id="{A11F9AA6-34F5-43F3-92A8-4F3982248E8D}"/>
              </a:ext>
            </a:extLst>
          </p:cNvPr>
          <p:cNvSpPr txBox="1"/>
          <p:nvPr/>
        </p:nvSpPr>
        <p:spPr bwMode="gray">
          <a:xfrm>
            <a:off x="3856138" y="5805838"/>
            <a:ext cx="1623937" cy="646331"/>
          </a:xfrm>
          <a:prstGeom prst="rect">
            <a:avLst/>
          </a:prstGeom>
          <a:noFill/>
        </p:spPr>
        <p:txBody>
          <a:bodyPr wrap="square" rtlCol="0">
            <a:noAutofit/>
          </a:bodyPr>
          <a:lstStyle/>
          <a:p>
            <a:pPr algn="ctr" fontAlgn="ctr"/>
            <a:r>
              <a:rPr lang="en-US" sz="1050">
                <a:latin typeface="Huawei Sans" panose="020C0503030203020204" pitchFamily="34" charset="0"/>
              </a:rPr>
              <a:t>Member 3 joins G1 and wants to receive multicast data from S2.</a:t>
            </a:r>
          </a:p>
          <a:p>
            <a:pPr algn="ctr" fontAlgn="ctr"/>
            <a:endParaRPr lang="en-US" sz="1050">
              <a:latin typeface="Huawei Sans" panose="020C0503030203020204" pitchFamily="34" charset="0"/>
            </a:endParaRPr>
          </a:p>
          <a:p>
            <a:pPr algn="ctr" fontAlgn="ctr"/>
            <a:endParaRPr lang="en-US" sz="1050">
              <a:latin typeface="Huawei Sans" panose="020C0503030203020204" pitchFamily="34" charset="0"/>
            </a:endParaRPr>
          </a:p>
        </p:txBody>
      </p:sp>
      <p:pic>
        <p:nvPicPr>
          <p:cNvPr id="34" name="图片 38" descr="PC.png">
            <a:extLst>
              <a:ext uri="{FF2B5EF4-FFF2-40B4-BE49-F238E27FC236}">
                <a16:creationId xmlns:a16="http://schemas.microsoft.com/office/drawing/2014/main" id="{CF64DA04-16B4-441A-B562-F1824C26934B}"/>
              </a:ext>
            </a:extLst>
          </p:cNvPr>
          <p:cNvPicPr>
            <a:picLocks noChangeAspect="1"/>
          </p:cNvPicPr>
          <p:nvPr/>
        </p:nvPicPr>
        <p:blipFill>
          <a:blip r:embed="rId5" cstate="print"/>
          <a:stretch>
            <a:fillRect/>
          </a:stretch>
        </p:blipFill>
        <p:spPr bwMode="gray">
          <a:xfrm>
            <a:off x="2765643" y="5407542"/>
            <a:ext cx="540000" cy="382353"/>
          </a:xfrm>
          <a:prstGeom prst="rect">
            <a:avLst/>
          </a:prstGeom>
        </p:spPr>
      </p:pic>
      <p:cxnSp>
        <p:nvCxnSpPr>
          <p:cNvPr id="35" name="直接连接符 12">
            <a:extLst>
              <a:ext uri="{FF2B5EF4-FFF2-40B4-BE49-F238E27FC236}">
                <a16:creationId xmlns:a16="http://schemas.microsoft.com/office/drawing/2014/main" id="{2818C6BD-ED96-4D17-B859-F437131B842E}"/>
              </a:ext>
            </a:extLst>
          </p:cNvPr>
          <p:cNvCxnSpPr>
            <a:cxnSpLocks/>
            <a:stCxn id="34" idx="0"/>
            <a:endCxn id="5" idx="2"/>
          </p:cNvCxnSpPr>
          <p:nvPr/>
        </p:nvCxnSpPr>
        <p:spPr bwMode="gray">
          <a:xfrm flipH="1" flipV="1">
            <a:off x="3035639" y="4852269"/>
            <a:ext cx="4" cy="555273"/>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39" name="TextBox 38">
            <a:extLst>
              <a:ext uri="{FF2B5EF4-FFF2-40B4-BE49-F238E27FC236}">
                <a16:creationId xmlns:a16="http://schemas.microsoft.com/office/drawing/2014/main" id="{04420551-9CFC-446F-B620-93B7BAA0DA7C}"/>
              </a:ext>
            </a:extLst>
          </p:cNvPr>
          <p:cNvSpPr txBox="1"/>
          <p:nvPr/>
        </p:nvSpPr>
        <p:spPr bwMode="gray">
          <a:xfrm>
            <a:off x="2263371" y="5773894"/>
            <a:ext cx="1623937" cy="646331"/>
          </a:xfrm>
          <a:prstGeom prst="rect">
            <a:avLst/>
          </a:prstGeom>
          <a:noFill/>
        </p:spPr>
        <p:txBody>
          <a:bodyPr wrap="square" rtlCol="0">
            <a:noAutofit/>
          </a:bodyPr>
          <a:lstStyle/>
          <a:p>
            <a:pPr algn="ctr" fontAlgn="ctr"/>
            <a:r>
              <a:rPr lang="en-US" sz="1050">
                <a:latin typeface="Huawei Sans" panose="020C0503030203020204" pitchFamily="34" charset="0"/>
              </a:rPr>
              <a:t>Member 2 joins G1 and wants to receive multicast data from S1.</a:t>
            </a:r>
          </a:p>
          <a:p>
            <a:pPr algn="ctr" fontAlgn="ctr"/>
            <a:endParaRPr lang="en-US" sz="1050">
              <a:latin typeface="Huawei Sans" panose="020C0503030203020204" pitchFamily="34" charset="0"/>
            </a:endParaRPr>
          </a:p>
          <a:p>
            <a:pPr algn="ctr" fontAlgn="ctr"/>
            <a:endParaRPr lang="en-US" sz="1050">
              <a:latin typeface="Huawei Sans" panose="020C0503030203020204" pitchFamily="34" charset="0"/>
            </a:endParaRPr>
          </a:p>
        </p:txBody>
      </p:sp>
      <p:cxnSp>
        <p:nvCxnSpPr>
          <p:cNvPr id="40" name="Straight Arrow Connector 39">
            <a:extLst>
              <a:ext uri="{FF2B5EF4-FFF2-40B4-BE49-F238E27FC236}">
                <a16:creationId xmlns:a16="http://schemas.microsoft.com/office/drawing/2014/main" id="{35029F99-D3B6-42FC-ACDF-F213F5E7FF88}"/>
              </a:ext>
            </a:extLst>
          </p:cNvPr>
          <p:cNvCxnSpPr>
            <a:cxnSpLocks/>
          </p:cNvCxnSpPr>
          <p:nvPr/>
        </p:nvCxnSpPr>
        <p:spPr bwMode="gray">
          <a:xfrm>
            <a:off x="2967775" y="5186557"/>
            <a:ext cx="0" cy="206352"/>
          </a:xfrm>
          <a:prstGeom prst="straightConnector1">
            <a:avLst/>
          </a:prstGeom>
          <a:ln w="19050">
            <a:solidFill>
              <a:srgbClr val="EC7061"/>
            </a:solidFill>
            <a:tailEnd type="triangle"/>
          </a:ln>
        </p:spPr>
        <p:style>
          <a:lnRef idx="1">
            <a:schemeClr val="accent1"/>
          </a:lnRef>
          <a:fillRef idx="0">
            <a:schemeClr val="accent1"/>
          </a:fillRef>
          <a:effectRef idx="0">
            <a:schemeClr val="accent1"/>
          </a:effectRef>
          <a:fontRef idx="minor">
            <a:schemeClr val="tx1"/>
          </a:fontRef>
        </p:style>
      </p:cxnSp>
      <p:sp>
        <p:nvSpPr>
          <p:cNvPr id="53" name="TextBox 120">
            <a:extLst>
              <a:ext uri="{FF2B5EF4-FFF2-40B4-BE49-F238E27FC236}">
                <a16:creationId xmlns:a16="http://schemas.microsoft.com/office/drawing/2014/main" id="{E9A98DF9-9605-4C32-8002-3FC51CD045BA}"/>
              </a:ext>
            </a:extLst>
          </p:cNvPr>
          <p:cNvSpPr txBox="1"/>
          <p:nvPr/>
        </p:nvSpPr>
        <p:spPr bwMode="gray">
          <a:xfrm flipH="1">
            <a:off x="1588598" y="3906112"/>
            <a:ext cx="1285914" cy="287715"/>
          </a:xfrm>
          <a:prstGeom prst="roundRect">
            <a:avLst>
              <a:gd name="adj" fmla="val 6721"/>
            </a:avLst>
          </a:prstGeom>
          <a:solidFill>
            <a:srgbClr val="EC7061"/>
          </a:solidFill>
          <a:ln w="12700">
            <a:solidFill>
              <a:srgbClr val="EC7061"/>
            </a:solidFill>
          </a:ln>
        </p:spPr>
        <p:txBody>
          <a:bodyPr wrap="square" rtlCol="0" anchor="ctr">
            <a:noAutofit/>
          </a:bodyPr>
          <a:lstStyle/>
          <a:p>
            <a:pPr algn="ctr" fontAlgn="ctr"/>
            <a:r>
              <a:rPr lang="en-US" sz="1200" b="1">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General Query</a:t>
            </a:r>
          </a:p>
        </p:txBody>
      </p:sp>
      <p:sp>
        <p:nvSpPr>
          <p:cNvPr id="56" name="Rectangular Callout 75">
            <a:extLst>
              <a:ext uri="{FF2B5EF4-FFF2-40B4-BE49-F238E27FC236}">
                <a16:creationId xmlns:a16="http://schemas.microsoft.com/office/drawing/2014/main" id="{755E9E71-248A-4AF9-83D3-98CDE3F00C9A}"/>
              </a:ext>
            </a:extLst>
          </p:cNvPr>
          <p:cNvSpPr/>
          <p:nvPr/>
        </p:nvSpPr>
        <p:spPr bwMode="gray">
          <a:xfrm>
            <a:off x="542784" y="3237098"/>
            <a:ext cx="1439296" cy="587889"/>
          </a:xfrm>
          <a:prstGeom prst="wedgeRectCallout">
            <a:avLst>
              <a:gd name="adj1" fmla="val 27954"/>
              <a:gd name="adj2" fmla="val 76269"/>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fontAlgn="ctr"/>
            <a:r>
              <a:rPr lang="en-US" sz="1200" dirty="0">
                <a:solidFill>
                  <a:schemeClr val="tx1"/>
                </a:solidFill>
                <a:latin typeface="Huawei Sans" panose="020C0503030203020204" pitchFamily="34" charset="0"/>
                <a:ea typeface="方正兰亭黑简体" panose="02000000000000000000" pitchFamily="2" charset="-122"/>
              </a:rPr>
              <a:t>The IGMP </a:t>
            </a:r>
            <a:r>
              <a:rPr lang="en-US" sz="1200" dirty="0" err="1">
                <a:solidFill>
                  <a:schemeClr val="tx1"/>
                </a:solidFill>
                <a:latin typeface="Huawei Sans" panose="020C0503030203020204" pitchFamily="34" charset="0"/>
                <a:ea typeface="方正兰亭黑简体" panose="02000000000000000000" pitchFamily="2" charset="-122"/>
              </a:rPr>
              <a:t>querier</a:t>
            </a:r>
            <a:r>
              <a:rPr lang="en-US" sz="1200" dirty="0">
                <a:solidFill>
                  <a:schemeClr val="tx1"/>
                </a:solidFill>
                <a:latin typeface="Huawei Sans" panose="020C0503030203020204" pitchFamily="34" charset="0"/>
                <a:ea typeface="方正兰亭黑简体" panose="02000000000000000000" pitchFamily="2" charset="-122"/>
              </a:rPr>
              <a:t> sends General Query messages.</a:t>
            </a:r>
          </a:p>
        </p:txBody>
      </p:sp>
      <p:sp>
        <p:nvSpPr>
          <p:cNvPr id="57" name="Arrow: Right 56">
            <a:extLst>
              <a:ext uri="{FF2B5EF4-FFF2-40B4-BE49-F238E27FC236}">
                <a16:creationId xmlns:a16="http://schemas.microsoft.com/office/drawing/2014/main" id="{FECF5AE2-A922-417D-9CD8-2B85E8AA5712}"/>
              </a:ext>
            </a:extLst>
          </p:cNvPr>
          <p:cNvSpPr/>
          <p:nvPr/>
        </p:nvSpPr>
        <p:spPr bwMode="gray">
          <a:xfrm>
            <a:off x="4148048" y="3970835"/>
            <a:ext cx="1106971" cy="695607"/>
          </a:xfrm>
          <a:prstGeom prst="rightArrow">
            <a:avLst>
              <a:gd name="adj1" fmla="val 70067"/>
              <a:gd name="adj2" fmla="val 50000"/>
            </a:avLst>
          </a:prstGeom>
          <a:solidFill>
            <a:srgbClr val="F4FBFE"/>
          </a:solidFill>
        </p:spPr>
        <p:style>
          <a:lnRef idx="2">
            <a:schemeClr val="accent1">
              <a:shade val="50000"/>
            </a:schemeClr>
          </a:lnRef>
          <a:fillRef idx="1">
            <a:schemeClr val="accent1"/>
          </a:fillRef>
          <a:effectRef idx="0">
            <a:schemeClr val="accent1"/>
          </a:effectRef>
          <a:fontRef idx="minor">
            <a:schemeClr val="lt1"/>
          </a:fontRef>
        </p:style>
        <p:txBody>
          <a:bodyPr wrap="square" lIns="19050" tIns="19050" rIns="19050" bIns="19050" rtlCol="0" anchor="ctr">
            <a:noAutofit/>
          </a:bodyPr>
          <a:lstStyle/>
          <a:p>
            <a:pPr algn="ctr" fontAlgn="ctr"/>
            <a:r>
              <a:rPr lang="en-US" sz="1050" dirty="0">
                <a:solidFill>
                  <a:schemeClr val="tx1"/>
                </a:solidFill>
                <a:latin typeface="Huawei Sans" panose="020C0503030203020204" pitchFamily="34" charset="0"/>
              </a:rPr>
              <a:t>Responds to the Query message.</a:t>
            </a:r>
          </a:p>
        </p:txBody>
      </p:sp>
      <p:sp>
        <p:nvSpPr>
          <p:cNvPr id="58" name="Freeform 159">
            <a:extLst>
              <a:ext uri="{FF2B5EF4-FFF2-40B4-BE49-F238E27FC236}">
                <a16:creationId xmlns:a16="http://schemas.microsoft.com/office/drawing/2014/main" id="{AF3754AF-5569-45D7-B70A-988E5E5B3D62}"/>
              </a:ext>
            </a:extLst>
          </p:cNvPr>
          <p:cNvSpPr/>
          <p:nvPr/>
        </p:nvSpPr>
        <p:spPr bwMode="gray">
          <a:xfrm flipH="1">
            <a:off x="8100720" y="2733169"/>
            <a:ext cx="1392088" cy="727684"/>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a:solidFill>
                  <a:schemeClr val="tx1"/>
                </a:solidFill>
                <a:latin typeface="Huawei Sans" panose="020C0503030203020204" pitchFamily="34" charset="0"/>
              </a:rPr>
              <a:t>Multicast network</a:t>
            </a:r>
          </a:p>
        </p:txBody>
      </p:sp>
      <p:pic>
        <p:nvPicPr>
          <p:cNvPr id="59" name="图片 20" descr="接入交换机.png">
            <a:extLst>
              <a:ext uri="{FF2B5EF4-FFF2-40B4-BE49-F238E27FC236}">
                <a16:creationId xmlns:a16="http://schemas.microsoft.com/office/drawing/2014/main" id="{99D80350-8FAD-4870-AF43-795B5F2C726D}"/>
              </a:ext>
            </a:extLst>
          </p:cNvPr>
          <p:cNvPicPr>
            <a:picLocks noChangeAspect="1"/>
          </p:cNvPicPr>
          <p:nvPr/>
        </p:nvPicPr>
        <p:blipFill>
          <a:blip r:embed="rId3" cstate="print"/>
          <a:stretch>
            <a:fillRect/>
          </a:stretch>
        </p:blipFill>
        <p:spPr bwMode="gray">
          <a:xfrm>
            <a:off x="8529173" y="4202051"/>
            <a:ext cx="540000" cy="441818"/>
          </a:xfrm>
          <a:prstGeom prst="rect">
            <a:avLst/>
          </a:prstGeom>
        </p:spPr>
      </p:pic>
      <p:pic>
        <p:nvPicPr>
          <p:cNvPr id="60" name="Picture 2" descr="G:\做的项目\公共\扁平图标切换\更新2015_01_21\oss扁平图标库2015_01_21更新-04.png">
            <a:extLst>
              <a:ext uri="{FF2B5EF4-FFF2-40B4-BE49-F238E27FC236}">
                <a16:creationId xmlns:a16="http://schemas.microsoft.com/office/drawing/2014/main" id="{CAA18E81-A763-495D-88E2-533B915310E5}"/>
              </a:ext>
            </a:extLst>
          </p:cNvPr>
          <p:cNvPicPr>
            <a:picLocks noChangeArrowheads="1"/>
          </p:cNvPicPr>
          <p:nvPr/>
        </p:nvPicPr>
        <p:blipFill>
          <a:blip r:embed="rId4" cstate="print"/>
          <a:stretch>
            <a:fillRect/>
          </a:stretch>
        </p:blipFill>
        <p:spPr bwMode="gray">
          <a:xfrm>
            <a:off x="8535118" y="3265673"/>
            <a:ext cx="528117" cy="399259"/>
          </a:xfrm>
          <a:prstGeom prst="rect">
            <a:avLst/>
          </a:prstGeom>
          <a:noFill/>
        </p:spPr>
      </p:pic>
      <p:pic>
        <p:nvPicPr>
          <p:cNvPr id="61" name="图片 38" descr="PC.png">
            <a:extLst>
              <a:ext uri="{FF2B5EF4-FFF2-40B4-BE49-F238E27FC236}">
                <a16:creationId xmlns:a16="http://schemas.microsoft.com/office/drawing/2014/main" id="{0EA80068-B722-4960-91AF-C08CA0537D2C}"/>
              </a:ext>
            </a:extLst>
          </p:cNvPr>
          <p:cNvPicPr>
            <a:picLocks noChangeAspect="1"/>
          </p:cNvPicPr>
          <p:nvPr/>
        </p:nvPicPr>
        <p:blipFill>
          <a:blip r:embed="rId5" cstate="print"/>
          <a:stretch>
            <a:fillRect/>
          </a:stretch>
        </p:blipFill>
        <p:spPr bwMode="gray">
          <a:xfrm>
            <a:off x="6986185" y="5200684"/>
            <a:ext cx="540000" cy="382353"/>
          </a:xfrm>
          <a:prstGeom prst="rect">
            <a:avLst/>
          </a:prstGeom>
        </p:spPr>
      </p:pic>
      <p:pic>
        <p:nvPicPr>
          <p:cNvPr id="62" name="图片 38" descr="PC.png">
            <a:extLst>
              <a:ext uri="{FF2B5EF4-FFF2-40B4-BE49-F238E27FC236}">
                <a16:creationId xmlns:a16="http://schemas.microsoft.com/office/drawing/2014/main" id="{465AE90A-66BC-4362-97BC-77268156D569}"/>
              </a:ext>
            </a:extLst>
          </p:cNvPr>
          <p:cNvPicPr>
            <a:picLocks noChangeAspect="1"/>
          </p:cNvPicPr>
          <p:nvPr/>
        </p:nvPicPr>
        <p:blipFill>
          <a:blip r:embed="rId5" cstate="print"/>
          <a:stretch>
            <a:fillRect/>
          </a:stretch>
        </p:blipFill>
        <p:spPr bwMode="gray">
          <a:xfrm>
            <a:off x="10161639" y="5200684"/>
            <a:ext cx="540000" cy="382353"/>
          </a:xfrm>
          <a:prstGeom prst="rect">
            <a:avLst/>
          </a:prstGeom>
        </p:spPr>
      </p:pic>
      <p:sp>
        <p:nvSpPr>
          <p:cNvPr id="63" name="TextBox 62">
            <a:extLst>
              <a:ext uri="{FF2B5EF4-FFF2-40B4-BE49-F238E27FC236}">
                <a16:creationId xmlns:a16="http://schemas.microsoft.com/office/drawing/2014/main" id="{C6B76935-9499-486A-BEA1-DC47FCFE9A5B}"/>
              </a:ext>
            </a:extLst>
          </p:cNvPr>
          <p:cNvSpPr txBox="1"/>
          <p:nvPr/>
        </p:nvSpPr>
        <p:spPr bwMode="gray">
          <a:xfrm>
            <a:off x="6420786" y="5587860"/>
            <a:ext cx="1623937" cy="646331"/>
          </a:xfrm>
          <a:prstGeom prst="rect">
            <a:avLst/>
          </a:prstGeom>
          <a:noFill/>
        </p:spPr>
        <p:txBody>
          <a:bodyPr wrap="square" rtlCol="0">
            <a:noAutofit/>
          </a:bodyPr>
          <a:lstStyle/>
          <a:p>
            <a:pPr algn="ctr" fontAlgn="ctr"/>
            <a:r>
              <a:rPr lang="en-US" sz="1050">
                <a:latin typeface="Huawei Sans" panose="020C0503030203020204" pitchFamily="34" charset="0"/>
              </a:rPr>
              <a:t>Member 1 joins G1 and wants to receive multicast data from S1.</a:t>
            </a:r>
          </a:p>
          <a:p>
            <a:pPr algn="ctr" fontAlgn="ctr"/>
            <a:endParaRPr lang="en-US" sz="1050">
              <a:latin typeface="Huawei Sans" panose="020C0503030203020204" pitchFamily="34" charset="0"/>
            </a:endParaRPr>
          </a:p>
          <a:p>
            <a:pPr algn="ctr" fontAlgn="ctr"/>
            <a:endParaRPr lang="en-US" sz="1050">
              <a:latin typeface="Huawei Sans" panose="020C0503030203020204" pitchFamily="34" charset="0"/>
            </a:endParaRPr>
          </a:p>
        </p:txBody>
      </p:sp>
      <p:cxnSp>
        <p:nvCxnSpPr>
          <p:cNvPr id="64" name="Connector: Elbow 63">
            <a:extLst>
              <a:ext uri="{FF2B5EF4-FFF2-40B4-BE49-F238E27FC236}">
                <a16:creationId xmlns:a16="http://schemas.microsoft.com/office/drawing/2014/main" id="{184D8DAB-3211-45D9-B4C2-13DE428C85AC}"/>
              </a:ext>
            </a:extLst>
          </p:cNvPr>
          <p:cNvCxnSpPr>
            <a:cxnSpLocks/>
            <a:stCxn id="61" idx="0"/>
            <a:endCxn id="59" idx="2"/>
          </p:cNvCxnSpPr>
          <p:nvPr/>
        </p:nvCxnSpPr>
        <p:spPr bwMode="gray">
          <a:xfrm rot="5400000" flipH="1" flipV="1">
            <a:off x="7749272" y="4150783"/>
            <a:ext cx="556815" cy="1542988"/>
          </a:xfrm>
          <a:prstGeom prst="bentConnector3">
            <a:avLst>
              <a:gd name="adj1" fmla="val 50000"/>
            </a:avLst>
          </a:prstGeom>
          <a:ln w="19050"/>
        </p:spPr>
        <p:style>
          <a:lnRef idx="1">
            <a:schemeClr val="dk1"/>
          </a:lnRef>
          <a:fillRef idx="0">
            <a:schemeClr val="dk1"/>
          </a:fillRef>
          <a:effectRef idx="0">
            <a:schemeClr val="dk1"/>
          </a:effectRef>
          <a:fontRef idx="minor">
            <a:schemeClr val="tx1"/>
          </a:fontRef>
        </p:style>
      </p:cxnSp>
      <p:cxnSp>
        <p:nvCxnSpPr>
          <p:cNvPr id="65" name="Connector: Elbow 64">
            <a:extLst>
              <a:ext uri="{FF2B5EF4-FFF2-40B4-BE49-F238E27FC236}">
                <a16:creationId xmlns:a16="http://schemas.microsoft.com/office/drawing/2014/main" id="{512B65B2-E4BA-46D5-99F7-2EB9B78BEC98}"/>
              </a:ext>
            </a:extLst>
          </p:cNvPr>
          <p:cNvCxnSpPr>
            <a:cxnSpLocks/>
            <a:stCxn id="62" idx="0"/>
            <a:endCxn id="59" idx="2"/>
          </p:cNvCxnSpPr>
          <p:nvPr/>
        </p:nvCxnSpPr>
        <p:spPr bwMode="gray">
          <a:xfrm rot="16200000" flipV="1">
            <a:off x="9336999" y="4106044"/>
            <a:ext cx="556815" cy="1632466"/>
          </a:xfrm>
          <a:prstGeom prst="bentConnector3">
            <a:avLst>
              <a:gd name="adj1" fmla="val 50000"/>
            </a:avLst>
          </a:prstGeom>
          <a:ln w="19050"/>
        </p:spPr>
        <p:style>
          <a:lnRef idx="1">
            <a:schemeClr val="dk1"/>
          </a:lnRef>
          <a:fillRef idx="0">
            <a:schemeClr val="dk1"/>
          </a:fillRef>
          <a:effectRef idx="0">
            <a:schemeClr val="dk1"/>
          </a:effectRef>
          <a:fontRef idx="minor">
            <a:schemeClr val="tx1"/>
          </a:fontRef>
        </p:style>
      </p:cxnSp>
      <p:cxnSp>
        <p:nvCxnSpPr>
          <p:cNvPr id="66" name="直接连接符 12">
            <a:extLst>
              <a:ext uri="{FF2B5EF4-FFF2-40B4-BE49-F238E27FC236}">
                <a16:creationId xmlns:a16="http://schemas.microsoft.com/office/drawing/2014/main" id="{89CE564C-341B-4C8D-AFAA-09458A96D6AC}"/>
              </a:ext>
            </a:extLst>
          </p:cNvPr>
          <p:cNvCxnSpPr>
            <a:cxnSpLocks/>
            <a:stCxn id="59" idx="0"/>
            <a:endCxn id="60" idx="2"/>
          </p:cNvCxnSpPr>
          <p:nvPr/>
        </p:nvCxnSpPr>
        <p:spPr bwMode="gray">
          <a:xfrm flipV="1">
            <a:off x="8799173" y="3664932"/>
            <a:ext cx="4" cy="537119"/>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67" name="TextBox 66">
            <a:extLst>
              <a:ext uri="{FF2B5EF4-FFF2-40B4-BE49-F238E27FC236}">
                <a16:creationId xmlns:a16="http://schemas.microsoft.com/office/drawing/2014/main" id="{0788C188-A041-4260-8516-9CE5F36EEE81}"/>
              </a:ext>
            </a:extLst>
          </p:cNvPr>
          <p:cNvSpPr txBox="1"/>
          <p:nvPr/>
        </p:nvSpPr>
        <p:spPr bwMode="gray">
          <a:xfrm>
            <a:off x="9070925" y="3256423"/>
            <a:ext cx="653909" cy="415911"/>
          </a:xfrm>
          <a:prstGeom prst="rect">
            <a:avLst/>
          </a:prstGeom>
          <a:solidFill>
            <a:schemeClr val="bg1"/>
          </a:solidFill>
        </p:spPr>
        <p:txBody>
          <a:bodyPr wrap="square" rtlCol="0">
            <a:noAutofit/>
          </a:bodyPr>
          <a:lstStyle/>
          <a:p>
            <a:pPr algn="ctr" fontAlgn="ctr"/>
            <a:r>
              <a:rPr lang="en-US" sz="1100" dirty="0">
                <a:latin typeface="Huawei Sans" panose="020C0503030203020204" pitchFamily="34" charset="0"/>
              </a:rPr>
              <a:t>IGMP </a:t>
            </a:r>
            <a:r>
              <a:rPr lang="en-US" sz="1100" dirty="0" err="1">
                <a:latin typeface="Huawei Sans" panose="020C0503030203020204" pitchFamily="34" charset="0"/>
              </a:rPr>
              <a:t>querier</a:t>
            </a:r>
            <a:endParaRPr lang="en-US" sz="1100" dirty="0">
              <a:latin typeface="Huawei Sans" panose="020C0503030203020204" pitchFamily="34" charset="0"/>
            </a:endParaRPr>
          </a:p>
        </p:txBody>
      </p:sp>
      <p:pic>
        <p:nvPicPr>
          <p:cNvPr id="73" name="图片 37" descr="交换机.png">
            <a:extLst>
              <a:ext uri="{FF2B5EF4-FFF2-40B4-BE49-F238E27FC236}">
                <a16:creationId xmlns:a16="http://schemas.microsoft.com/office/drawing/2014/main" id="{34ECA503-BF27-4DC0-B61B-4D25FAFABF81}"/>
              </a:ext>
            </a:extLst>
          </p:cNvPr>
          <p:cNvPicPr preferRelativeResize="0">
            <a:picLocks/>
          </p:cNvPicPr>
          <p:nvPr/>
        </p:nvPicPr>
        <p:blipFill>
          <a:blip r:embed="rId6" cstate="print"/>
          <a:stretch>
            <a:fillRect/>
          </a:stretch>
        </p:blipFill>
        <p:spPr bwMode="gray">
          <a:xfrm>
            <a:off x="7955103" y="2601185"/>
            <a:ext cx="528118" cy="399421"/>
          </a:xfrm>
          <a:prstGeom prst="rect">
            <a:avLst/>
          </a:prstGeom>
        </p:spPr>
      </p:pic>
      <p:pic>
        <p:nvPicPr>
          <p:cNvPr id="74" name="图片 37" descr="交换机.png">
            <a:extLst>
              <a:ext uri="{FF2B5EF4-FFF2-40B4-BE49-F238E27FC236}">
                <a16:creationId xmlns:a16="http://schemas.microsoft.com/office/drawing/2014/main" id="{31AF88CB-3E7D-4067-9DC6-8F765C188168}"/>
              </a:ext>
            </a:extLst>
          </p:cNvPr>
          <p:cNvPicPr preferRelativeResize="0">
            <a:picLocks/>
          </p:cNvPicPr>
          <p:nvPr/>
        </p:nvPicPr>
        <p:blipFill>
          <a:blip r:embed="rId6" cstate="print"/>
          <a:stretch>
            <a:fillRect/>
          </a:stretch>
        </p:blipFill>
        <p:spPr bwMode="gray">
          <a:xfrm>
            <a:off x="7952151" y="3195440"/>
            <a:ext cx="528118" cy="399421"/>
          </a:xfrm>
          <a:prstGeom prst="rect">
            <a:avLst/>
          </a:prstGeom>
        </p:spPr>
      </p:pic>
      <p:sp>
        <p:nvSpPr>
          <p:cNvPr id="75" name="Rectangle 74">
            <a:extLst>
              <a:ext uri="{FF2B5EF4-FFF2-40B4-BE49-F238E27FC236}">
                <a16:creationId xmlns:a16="http://schemas.microsoft.com/office/drawing/2014/main" id="{667F5F5D-B679-4730-B1C6-94F50334FE28}"/>
              </a:ext>
            </a:extLst>
          </p:cNvPr>
          <p:cNvSpPr/>
          <p:nvPr/>
        </p:nvSpPr>
        <p:spPr bwMode="gray">
          <a:xfrm>
            <a:off x="7107900" y="2591021"/>
            <a:ext cx="920445" cy="307777"/>
          </a:xfrm>
          <a:prstGeom prst="rect">
            <a:avLst/>
          </a:prstGeom>
        </p:spPr>
        <p:txBody>
          <a:bodyPr wrap="square">
            <a:noAutofit/>
          </a:bodyPr>
          <a:lstStyle/>
          <a:p>
            <a:pPr algn="ctr" fontAlgn="ctr"/>
            <a:r>
              <a:rPr lang="en-US" sz="1100" dirty="0">
                <a:latin typeface="Huawei Sans" panose="020C0503030203020204" pitchFamily="34" charset="0"/>
              </a:rPr>
              <a:t>Multicast source S1</a:t>
            </a:r>
          </a:p>
        </p:txBody>
      </p:sp>
      <p:sp>
        <p:nvSpPr>
          <p:cNvPr id="76" name="Rectangle 75">
            <a:extLst>
              <a:ext uri="{FF2B5EF4-FFF2-40B4-BE49-F238E27FC236}">
                <a16:creationId xmlns:a16="http://schemas.microsoft.com/office/drawing/2014/main" id="{8BA38DE3-5329-4786-B3FE-47CAFDF96D19}"/>
              </a:ext>
            </a:extLst>
          </p:cNvPr>
          <p:cNvSpPr/>
          <p:nvPr/>
        </p:nvSpPr>
        <p:spPr bwMode="gray">
          <a:xfrm>
            <a:off x="7086685" y="3161623"/>
            <a:ext cx="920445" cy="307777"/>
          </a:xfrm>
          <a:prstGeom prst="rect">
            <a:avLst/>
          </a:prstGeom>
        </p:spPr>
        <p:txBody>
          <a:bodyPr wrap="square">
            <a:noAutofit/>
          </a:bodyPr>
          <a:lstStyle/>
          <a:p>
            <a:pPr algn="ctr" fontAlgn="ctr"/>
            <a:r>
              <a:rPr lang="en-US" sz="1100">
                <a:latin typeface="Huawei Sans" panose="020C0503030203020204" pitchFamily="34" charset="0"/>
              </a:rPr>
              <a:t>Multicast source S2</a:t>
            </a:r>
          </a:p>
        </p:txBody>
      </p:sp>
      <p:sp>
        <p:nvSpPr>
          <p:cNvPr id="77" name="TextBox 76">
            <a:extLst>
              <a:ext uri="{FF2B5EF4-FFF2-40B4-BE49-F238E27FC236}">
                <a16:creationId xmlns:a16="http://schemas.microsoft.com/office/drawing/2014/main" id="{85582EDA-E006-49C2-A591-3392F8D5F328}"/>
              </a:ext>
            </a:extLst>
          </p:cNvPr>
          <p:cNvSpPr txBox="1"/>
          <p:nvPr/>
        </p:nvSpPr>
        <p:spPr bwMode="gray">
          <a:xfrm>
            <a:off x="9619672" y="5597438"/>
            <a:ext cx="1623937" cy="646331"/>
          </a:xfrm>
          <a:prstGeom prst="rect">
            <a:avLst/>
          </a:prstGeom>
          <a:noFill/>
        </p:spPr>
        <p:txBody>
          <a:bodyPr wrap="square" rtlCol="0">
            <a:noAutofit/>
          </a:bodyPr>
          <a:lstStyle/>
          <a:p>
            <a:pPr algn="ctr" fontAlgn="ctr"/>
            <a:r>
              <a:rPr lang="en-US" sz="1050" dirty="0">
                <a:latin typeface="Huawei Sans" panose="020C0503030203020204" pitchFamily="34" charset="0"/>
              </a:rPr>
              <a:t>Member 3 joins G1 and wants to receive multicast data from S2.</a:t>
            </a:r>
          </a:p>
          <a:p>
            <a:pPr algn="ctr" fontAlgn="ctr"/>
            <a:endParaRPr lang="en-US" sz="1050" dirty="0">
              <a:latin typeface="Huawei Sans" panose="020C0503030203020204" pitchFamily="34" charset="0"/>
            </a:endParaRPr>
          </a:p>
          <a:p>
            <a:pPr algn="ctr" fontAlgn="ctr"/>
            <a:endParaRPr lang="en-US" sz="1050" dirty="0">
              <a:latin typeface="Huawei Sans" panose="020C0503030203020204" pitchFamily="34" charset="0"/>
            </a:endParaRPr>
          </a:p>
        </p:txBody>
      </p:sp>
      <p:pic>
        <p:nvPicPr>
          <p:cNvPr id="78" name="图片 38" descr="PC.png">
            <a:extLst>
              <a:ext uri="{FF2B5EF4-FFF2-40B4-BE49-F238E27FC236}">
                <a16:creationId xmlns:a16="http://schemas.microsoft.com/office/drawing/2014/main" id="{B00873C4-D0F8-4C5A-9786-5A32CFD62C08}"/>
              </a:ext>
            </a:extLst>
          </p:cNvPr>
          <p:cNvPicPr>
            <a:picLocks noChangeAspect="1"/>
          </p:cNvPicPr>
          <p:nvPr/>
        </p:nvPicPr>
        <p:blipFill>
          <a:blip r:embed="rId5" cstate="print"/>
          <a:stretch>
            <a:fillRect/>
          </a:stretch>
        </p:blipFill>
        <p:spPr bwMode="gray">
          <a:xfrm>
            <a:off x="8529177" y="5199142"/>
            <a:ext cx="540000" cy="382353"/>
          </a:xfrm>
          <a:prstGeom prst="rect">
            <a:avLst/>
          </a:prstGeom>
        </p:spPr>
      </p:pic>
      <p:cxnSp>
        <p:nvCxnSpPr>
          <p:cNvPr id="79" name="直接连接符 12">
            <a:extLst>
              <a:ext uri="{FF2B5EF4-FFF2-40B4-BE49-F238E27FC236}">
                <a16:creationId xmlns:a16="http://schemas.microsoft.com/office/drawing/2014/main" id="{2D96EBC4-C9CA-461D-9452-A0CB304AFC20}"/>
              </a:ext>
            </a:extLst>
          </p:cNvPr>
          <p:cNvCxnSpPr>
            <a:cxnSpLocks/>
            <a:stCxn id="78" idx="0"/>
            <a:endCxn id="59" idx="2"/>
          </p:cNvCxnSpPr>
          <p:nvPr/>
        </p:nvCxnSpPr>
        <p:spPr bwMode="gray">
          <a:xfrm flipH="1" flipV="1">
            <a:off x="8799173" y="4643869"/>
            <a:ext cx="4" cy="555273"/>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80" name="TextBox 79">
            <a:extLst>
              <a:ext uri="{FF2B5EF4-FFF2-40B4-BE49-F238E27FC236}">
                <a16:creationId xmlns:a16="http://schemas.microsoft.com/office/drawing/2014/main" id="{DEA45721-6E2A-43C3-A078-FFBBF520EBDC}"/>
              </a:ext>
            </a:extLst>
          </p:cNvPr>
          <p:cNvSpPr txBox="1"/>
          <p:nvPr/>
        </p:nvSpPr>
        <p:spPr bwMode="gray">
          <a:xfrm>
            <a:off x="8026905" y="5565494"/>
            <a:ext cx="1623937" cy="646331"/>
          </a:xfrm>
          <a:prstGeom prst="rect">
            <a:avLst/>
          </a:prstGeom>
          <a:noFill/>
        </p:spPr>
        <p:txBody>
          <a:bodyPr wrap="square" rtlCol="0">
            <a:noAutofit/>
          </a:bodyPr>
          <a:lstStyle/>
          <a:p>
            <a:pPr algn="ctr" fontAlgn="ctr"/>
            <a:r>
              <a:rPr lang="en-US" sz="1050">
                <a:latin typeface="Huawei Sans" panose="020C0503030203020204" pitchFamily="34" charset="0"/>
              </a:rPr>
              <a:t>Member 2 joins G1 and wants to receive multicast data from S1.</a:t>
            </a:r>
          </a:p>
          <a:p>
            <a:pPr algn="ctr" fontAlgn="ctr"/>
            <a:endParaRPr lang="en-US" sz="1050">
              <a:latin typeface="Huawei Sans" panose="020C0503030203020204" pitchFamily="34" charset="0"/>
            </a:endParaRPr>
          </a:p>
          <a:p>
            <a:pPr algn="ctr" fontAlgn="ctr"/>
            <a:endParaRPr lang="en-US" sz="1050">
              <a:latin typeface="Huawei Sans" panose="020C0503030203020204" pitchFamily="34" charset="0"/>
            </a:endParaRPr>
          </a:p>
        </p:txBody>
      </p:sp>
      <p:sp>
        <p:nvSpPr>
          <p:cNvPr id="84" name="椭圆 50">
            <a:extLst>
              <a:ext uri="{FF2B5EF4-FFF2-40B4-BE49-F238E27FC236}">
                <a16:creationId xmlns:a16="http://schemas.microsoft.com/office/drawing/2014/main" id="{42E77D17-B613-416E-BA3C-28CC80FFB589}"/>
              </a:ext>
            </a:extLst>
          </p:cNvPr>
          <p:cNvSpPr/>
          <p:nvPr/>
        </p:nvSpPr>
        <p:spPr bwMode="gray">
          <a:xfrm>
            <a:off x="485167" y="3120448"/>
            <a:ext cx="180000" cy="180000"/>
          </a:xfrm>
          <a:prstGeom prst="ellipse">
            <a:avLst/>
          </a:prstGeom>
          <a:solidFill>
            <a:srgbClr val="FFC00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algn="ctr" fontAlgn="ctr"/>
            <a:r>
              <a:rPr lang="en-US" sz="110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1</a:t>
            </a:r>
          </a:p>
        </p:txBody>
      </p:sp>
      <p:cxnSp>
        <p:nvCxnSpPr>
          <p:cNvPr id="85" name="Straight Arrow Connector 84">
            <a:extLst>
              <a:ext uri="{FF2B5EF4-FFF2-40B4-BE49-F238E27FC236}">
                <a16:creationId xmlns:a16="http://schemas.microsoft.com/office/drawing/2014/main" id="{F685D479-19B9-4FC0-BF9C-C014E4DF4357}"/>
              </a:ext>
            </a:extLst>
          </p:cNvPr>
          <p:cNvCxnSpPr>
            <a:cxnSpLocks/>
          </p:cNvCxnSpPr>
          <p:nvPr/>
        </p:nvCxnSpPr>
        <p:spPr bwMode="gray">
          <a:xfrm>
            <a:off x="7170535" y="4877352"/>
            <a:ext cx="0" cy="301431"/>
          </a:xfrm>
          <a:prstGeom prst="straightConnector1">
            <a:avLst/>
          </a:prstGeom>
          <a:ln w="19050">
            <a:solidFill>
              <a:srgbClr val="00B0F0"/>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87" name="Straight Arrow Connector 86">
            <a:extLst>
              <a:ext uri="{FF2B5EF4-FFF2-40B4-BE49-F238E27FC236}">
                <a16:creationId xmlns:a16="http://schemas.microsoft.com/office/drawing/2014/main" id="{2DE17EE4-4F3C-4BA2-9153-782E7E9729A2}"/>
              </a:ext>
            </a:extLst>
          </p:cNvPr>
          <p:cNvCxnSpPr>
            <a:cxnSpLocks/>
          </p:cNvCxnSpPr>
          <p:nvPr/>
        </p:nvCxnSpPr>
        <p:spPr bwMode="gray">
          <a:xfrm>
            <a:off x="8734098" y="4957874"/>
            <a:ext cx="0" cy="220909"/>
          </a:xfrm>
          <a:prstGeom prst="straightConnector1">
            <a:avLst/>
          </a:prstGeom>
          <a:ln w="19050">
            <a:solidFill>
              <a:srgbClr val="FFC000"/>
            </a:solidFill>
            <a:prstDash val="dash"/>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89" name="Straight Arrow Connector 88">
            <a:extLst>
              <a:ext uri="{FF2B5EF4-FFF2-40B4-BE49-F238E27FC236}">
                <a16:creationId xmlns:a16="http://schemas.microsoft.com/office/drawing/2014/main" id="{5F3CAB9A-C0B0-4851-B291-A1DB3C7F0971}"/>
              </a:ext>
            </a:extLst>
          </p:cNvPr>
          <p:cNvCxnSpPr>
            <a:cxnSpLocks/>
          </p:cNvCxnSpPr>
          <p:nvPr/>
        </p:nvCxnSpPr>
        <p:spPr bwMode="gray">
          <a:xfrm flipH="1">
            <a:off x="7227765" y="4868276"/>
            <a:ext cx="1506333" cy="0"/>
          </a:xfrm>
          <a:prstGeom prst="straightConnector1">
            <a:avLst/>
          </a:prstGeom>
          <a:ln w="19050">
            <a:solidFill>
              <a:srgbClr val="00B0F0"/>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91" name="Straight Arrow Connector 90">
            <a:extLst>
              <a:ext uri="{FF2B5EF4-FFF2-40B4-BE49-F238E27FC236}">
                <a16:creationId xmlns:a16="http://schemas.microsoft.com/office/drawing/2014/main" id="{351B8270-35BF-4D7B-ACE2-FD95C76990C4}"/>
              </a:ext>
            </a:extLst>
          </p:cNvPr>
          <p:cNvCxnSpPr>
            <a:cxnSpLocks/>
          </p:cNvCxnSpPr>
          <p:nvPr/>
        </p:nvCxnSpPr>
        <p:spPr bwMode="gray">
          <a:xfrm flipH="1">
            <a:off x="8862239" y="4868276"/>
            <a:ext cx="1506333" cy="0"/>
          </a:xfrm>
          <a:prstGeom prst="straightConnector1">
            <a:avLst/>
          </a:prstGeom>
          <a:ln w="19050">
            <a:solidFill>
              <a:srgbClr val="8BC9A0"/>
            </a:solidFill>
            <a:prstDash val="sysDot"/>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92" name="Straight Arrow Connector 91">
            <a:extLst>
              <a:ext uri="{FF2B5EF4-FFF2-40B4-BE49-F238E27FC236}">
                <a16:creationId xmlns:a16="http://schemas.microsoft.com/office/drawing/2014/main" id="{97CB55DD-CEB0-485F-99D0-C3A4CFBD0546}"/>
              </a:ext>
            </a:extLst>
          </p:cNvPr>
          <p:cNvCxnSpPr>
            <a:cxnSpLocks/>
          </p:cNvCxnSpPr>
          <p:nvPr/>
        </p:nvCxnSpPr>
        <p:spPr bwMode="gray">
          <a:xfrm>
            <a:off x="10494760" y="4853663"/>
            <a:ext cx="0" cy="301431"/>
          </a:xfrm>
          <a:prstGeom prst="straightConnector1">
            <a:avLst/>
          </a:prstGeom>
          <a:ln w="19050">
            <a:solidFill>
              <a:srgbClr val="8BC9A0"/>
            </a:solidFill>
            <a:prstDash val="sysDot"/>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93" name="Straight Arrow Connector 92">
            <a:extLst>
              <a:ext uri="{FF2B5EF4-FFF2-40B4-BE49-F238E27FC236}">
                <a16:creationId xmlns:a16="http://schemas.microsoft.com/office/drawing/2014/main" id="{495A5A31-6F8F-48E0-A514-AAC85DAA20E2}"/>
              </a:ext>
            </a:extLst>
          </p:cNvPr>
          <p:cNvCxnSpPr>
            <a:cxnSpLocks/>
          </p:cNvCxnSpPr>
          <p:nvPr/>
        </p:nvCxnSpPr>
        <p:spPr bwMode="gray">
          <a:xfrm>
            <a:off x="8650278" y="3736926"/>
            <a:ext cx="0" cy="447583"/>
          </a:xfrm>
          <a:prstGeom prst="straightConnector1">
            <a:avLst/>
          </a:prstGeom>
          <a:ln w="19050">
            <a:solidFill>
              <a:srgbClr val="FFC000"/>
            </a:solidFill>
            <a:prstDash val="dash"/>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95" name="Straight Arrow Connector 94">
            <a:extLst>
              <a:ext uri="{FF2B5EF4-FFF2-40B4-BE49-F238E27FC236}">
                <a16:creationId xmlns:a16="http://schemas.microsoft.com/office/drawing/2014/main" id="{AA6E9C2C-D8A0-4A87-965C-3C7E02EEB694}"/>
              </a:ext>
            </a:extLst>
          </p:cNvPr>
          <p:cNvCxnSpPr>
            <a:cxnSpLocks/>
          </p:cNvCxnSpPr>
          <p:nvPr/>
        </p:nvCxnSpPr>
        <p:spPr bwMode="gray">
          <a:xfrm>
            <a:off x="8562648" y="3736926"/>
            <a:ext cx="0" cy="447583"/>
          </a:xfrm>
          <a:prstGeom prst="straightConnector1">
            <a:avLst/>
          </a:prstGeom>
          <a:ln w="19050">
            <a:solidFill>
              <a:srgbClr val="00B0F0"/>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96" name="Straight Arrow Connector 95">
            <a:extLst>
              <a:ext uri="{FF2B5EF4-FFF2-40B4-BE49-F238E27FC236}">
                <a16:creationId xmlns:a16="http://schemas.microsoft.com/office/drawing/2014/main" id="{AA6F6AF1-DC43-44EF-9B90-537EA4F6BF4D}"/>
              </a:ext>
            </a:extLst>
          </p:cNvPr>
          <p:cNvCxnSpPr>
            <a:cxnSpLocks/>
          </p:cNvCxnSpPr>
          <p:nvPr/>
        </p:nvCxnSpPr>
        <p:spPr bwMode="gray">
          <a:xfrm>
            <a:off x="8741555" y="3736926"/>
            <a:ext cx="0" cy="447583"/>
          </a:xfrm>
          <a:prstGeom prst="straightConnector1">
            <a:avLst/>
          </a:prstGeom>
          <a:ln w="19050">
            <a:solidFill>
              <a:srgbClr val="8BC9A0"/>
            </a:solidFill>
            <a:prstDash val="sysDot"/>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97" name="TextBox 120">
            <a:extLst>
              <a:ext uri="{FF2B5EF4-FFF2-40B4-BE49-F238E27FC236}">
                <a16:creationId xmlns:a16="http://schemas.microsoft.com/office/drawing/2014/main" id="{D0981FE3-9445-4FCA-B822-A042DE64D0D1}"/>
              </a:ext>
            </a:extLst>
          </p:cNvPr>
          <p:cNvSpPr txBox="1"/>
          <p:nvPr/>
        </p:nvSpPr>
        <p:spPr bwMode="gray">
          <a:xfrm>
            <a:off x="6299864" y="4861572"/>
            <a:ext cx="783061" cy="287715"/>
          </a:xfrm>
          <a:prstGeom prst="roundRect">
            <a:avLst>
              <a:gd name="adj" fmla="val 6721"/>
            </a:avLst>
          </a:prstGeom>
          <a:solidFill>
            <a:srgbClr val="00B0F0"/>
          </a:solidFill>
          <a:ln w="12700">
            <a:solidFill>
              <a:srgbClr val="00B0F0"/>
            </a:solidFill>
          </a:ln>
        </p:spPr>
        <p:txBody>
          <a:bodyPr wrap="square" rtlCol="0" anchor="ctr">
            <a:noAutofit/>
          </a:bodyPr>
          <a:lstStyle/>
          <a:p>
            <a:pPr algn="ctr" fontAlgn="ctr"/>
            <a:r>
              <a:rPr 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Report</a:t>
            </a:r>
          </a:p>
        </p:txBody>
      </p:sp>
      <p:sp>
        <p:nvSpPr>
          <p:cNvPr id="98" name="TextBox 120">
            <a:extLst>
              <a:ext uri="{FF2B5EF4-FFF2-40B4-BE49-F238E27FC236}">
                <a16:creationId xmlns:a16="http://schemas.microsoft.com/office/drawing/2014/main" id="{4F499F27-F8FF-497C-8A0E-396CC7DF8BB0}"/>
              </a:ext>
            </a:extLst>
          </p:cNvPr>
          <p:cNvSpPr txBox="1"/>
          <p:nvPr/>
        </p:nvSpPr>
        <p:spPr bwMode="gray">
          <a:xfrm>
            <a:off x="10588601" y="4861572"/>
            <a:ext cx="783061" cy="287715"/>
          </a:xfrm>
          <a:prstGeom prst="roundRect">
            <a:avLst>
              <a:gd name="adj" fmla="val 6721"/>
            </a:avLst>
          </a:prstGeom>
          <a:solidFill>
            <a:srgbClr val="8BC9A0"/>
          </a:solidFill>
          <a:ln w="12700">
            <a:solidFill>
              <a:srgbClr val="8BC9A0"/>
            </a:solidFill>
          </a:ln>
        </p:spPr>
        <p:txBody>
          <a:bodyPr wrap="square" rtlCol="0" anchor="ctr">
            <a:noAutofit/>
          </a:bodyPr>
          <a:lstStyle/>
          <a:p>
            <a:pPr algn="ctr" fontAlgn="ctr"/>
            <a:r>
              <a:rPr lang="en-US" sz="1200" b="1">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Report</a:t>
            </a:r>
          </a:p>
        </p:txBody>
      </p:sp>
      <p:sp>
        <p:nvSpPr>
          <p:cNvPr id="100" name="Rectangular Callout 75">
            <a:extLst>
              <a:ext uri="{FF2B5EF4-FFF2-40B4-BE49-F238E27FC236}">
                <a16:creationId xmlns:a16="http://schemas.microsoft.com/office/drawing/2014/main" id="{CCF04A4C-6956-4F37-95E7-CB750B2345AE}"/>
              </a:ext>
            </a:extLst>
          </p:cNvPr>
          <p:cNvSpPr/>
          <p:nvPr/>
        </p:nvSpPr>
        <p:spPr bwMode="gray">
          <a:xfrm>
            <a:off x="9274484" y="3839807"/>
            <a:ext cx="2340405" cy="907904"/>
          </a:xfrm>
          <a:prstGeom prst="wedgeRectCallout">
            <a:avLst>
              <a:gd name="adj1" fmla="val 21847"/>
              <a:gd name="adj2" fmla="val 72120"/>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fontAlgn="ctr"/>
            <a:r>
              <a:rPr lang="en-US" sz="1200" dirty="0">
                <a:solidFill>
                  <a:schemeClr val="tx1"/>
                </a:solidFill>
                <a:latin typeface="Huawei Sans" panose="020C0503030203020204" pitchFamily="34" charset="0"/>
                <a:ea typeface="方正兰亭黑简体" panose="02000000000000000000" pitchFamily="2" charset="-122"/>
              </a:rPr>
              <a:t>Each multicast group member sends a Report message, which contains </a:t>
            </a:r>
            <a:r>
              <a:rPr lang="en-US" sz="1200" b="1" dirty="0">
                <a:solidFill>
                  <a:srgbClr val="EC7061"/>
                </a:solidFill>
                <a:latin typeface="Huawei Sans" panose="020C0503030203020204" pitchFamily="34" charset="0"/>
                <a:ea typeface="方正兰亭黑简体" panose="02000000000000000000" pitchFamily="2" charset="-122"/>
              </a:rPr>
              <a:t>multicast group and multicast source information</a:t>
            </a:r>
            <a:r>
              <a:rPr lang="en-US" sz="1200" dirty="0">
                <a:solidFill>
                  <a:srgbClr val="EC7061"/>
                </a:solidFill>
                <a:latin typeface="Huawei Sans" panose="020C0503030203020204" pitchFamily="34" charset="0"/>
                <a:ea typeface="方正兰亭黑简体" panose="02000000000000000000" pitchFamily="2" charset="-122"/>
              </a:rPr>
              <a:t>.</a:t>
            </a:r>
          </a:p>
        </p:txBody>
      </p:sp>
      <p:sp>
        <p:nvSpPr>
          <p:cNvPr id="101" name="椭圆 50">
            <a:extLst>
              <a:ext uri="{FF2B5EF4-FFF2-40B4-BE49-F238E27FC236}">
                <a16:creationId xmlns:a16="http://schemas.microsoft.com/office/drawing/2014/main" id="{B45D49B2-24C8-40C3-BB91-FFAD6262EBBE}"/>
              </a:ext>
            </a:extLst>
          </p:cNvPr>
          <p:cNvSpPr/>
          <p:nvPr/>
        </p:nvSpPr>
        <p:spPr bwMode="gray">
          <a:xfrm>
            <a:off x="9175933" y="3770725"/>
            <a:ext cx="180000" cy="180000"/>
          </a:xfrm>
          <a:prstGeom prst="ellipse">
            <a:avLst/>
          </a:prstGeom>
          <a:solidFill>
            <a:srgbClr val="FFC00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algn="ctr" fontAlgn="ctr"/>
            <a:r>
              <a:rPr lang="en-US" sz="11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68" name="TextBox 67">
            <a:extLst>
              <a:ext uri="{FF2B5EF4-FFF2-40B4-BE49-F238E27FC236}">
                <a16:creationId xmlns:a16="http://schemas.microsoft.com/office/drawing/2014/main" id="{657029DC-F097-4494-A07C-19708E551834}"/>
              </a:ext>
            </a:extLst>
          </p:cNvPr>
          <p:cNvSpPr txBox="1"/>
          <p:nvPr/>
        </p:nvSpPr>
        <p:spPr bwMode="gray">
          <a:xfrm>
            <a:off x="8809116" y="3624572"/>
            <a:ext cx="396262" cy="276999"/>
          </a:xfrm>
          <a:prstGeom prst="rect">
            <a:avLst/>
          </a:prstGeom>
          <a:noFill/>
        </p:spPr>
        <p:txBody>
          <a:bodyPr wrap="square" rtlCol="0">
            <a:noAutofit/>
          </a:bodyPr>
          <a:lstStyle/>
          <a:p>
            <a:pPr fontAlgn="ctr"/>
            <a:r>
              <a:rPr lang="en-US" sz="1200">
                <a:latin typeface="Huawei Sans" panose="020C0503030203020204" pitchFamily="34" charset="0"/>
              </a:rPr>
              <a:t>IF1</a:t>
            </a:r>
          </a:p>
        </p:txBody>
      </p:sp>
      <p:grpSp>
        <p:nvGrpSpPr>
          <p:cNvPr id="71" name="Group 70">
            <a:extLst>
              <a:ext uri="{FF2B5EF4-FFF2-40B4-BE49-F238E27FC236}">
                <a16:creationId xmlns:a16="http://schemas.microsoft.com/office/drawing/2014/main" id="{AB21053F-94CD-4B1F-91AB-C97F4D49C0D8}"/>
              </a:ext>
            </a:extLst>
          </p:cNvPr>
          <p:cNvGrpSpPr/>
          <p:nvPr/>
        </p:nvGrpSpPr>
        <p:grpSpPr bwMode="gray">
          <a:xfrm>
            <a:off x="7428148" y="71577"/>
            <a:ext cx="4472949" cy="213120"/>
            <a:chOff x="7788188" y="106136"/>
            <a:chExt cx="4472949" cy="213120"/>
          </a:xfrm>
        </p:grpSpPr>
        <p:sp>
          <p:nvSpPr>
            <p:cNvPr id="72" name="五边形 24">
              <a:extLst>
                <a:ext uri="{FF2B5EF4-FFF2-40B4-BE49-F238E27FC236}">
                  <a16:creationId xmlns:a16="http://schemas.microsoft.com/office/drawing/2014/main" id="{7FEB262C-34AA-4EF6-8463-540EE2B1BB23}"/>
                </a:ext>
              </a:extLst>
            </p:cNvPr>
            <p:cNvSpPr/>
            <p:nvPr/>
          </p:nvSpPr>
          <p:spPr bwMode="gray">
            <a:xfrm>
              <a:off x="7788188" y="106136"/>
              <a:ext cx="1526032" cy="213120"/>
            </a:xfrm>
            <a:prstGeom prst="homePlate">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spcBef>
                  <a:spcPts val="0"/>
                </a:spcBef>
              </a:pPr>
              <a:r>
                <a:rPr lang="en-US" sz="1200">
                  <a:latin typeface="Huawei Sans" panose="020C0503030203020204" pitchFamily="34" charset="0"/>
                  <a:ea typeface="方正兰亭黑简体" panose="02000000000000000000" pitchFamily="2" charset="-122"/>
                </a:rPr>
                <a:t>IGMPv1</a:t>
              </a:r>
            </a:p>
          </p:txBody>
        </p:sp>
        <p:sp>
          <p:nvSpPr>
            <p:cNvPr id="81" name="燕尾形 25">
              <a:extLst>
                <a:ext uri="{FF2B5EF4-FFF2-40B4-BE49-F238E27FC236}">
                  <a16:creationId xmlns:a16="http://schemas.microsoft.com/office/drawing/2014/main" id="{DCBA9166-42CA-412B-87E2-86DC202A577C}"/>
                </a:ext>
              </a:extLst>
            </p:cNvPr>
            <p:cNvSpPr/>
            <p:nvPr/>
          </p:nvSpPr>
          <p:spPr bwMode="gray">
            <a:xfrm>
              <a:off x="9253201" y="106136"/>
              <a:ext cx="1538223" cy="211431"/>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spcBef>
                  <a:spcPts val="0"/>
                </a:spcBef>
              </a:pPr>
              <a:r>
                <a:rPr lang="en-US" sz="1200">
                  <a:latin typeface="Huawei Sans" panose="020C0503030203020204" pitchFamily="34" charset="0"/>
                  <a:ea typeface="方正兰亭黑简体" panose="02000000000000000000" pitchFamily="2" charset="-122"/>
                </a:rPr>
                <a:t>IGMPv2</a:t>
              </a:r>
            </a:p>
          </p:txBody>
        </p:sp>
        <p:sp>
          <p:nvSpPr>
            <p:cNvPr id="82" name="燕尾形 25">
              <a:extLst>
                <a:ext uri="{FF2B5EF4-FFF2-40B4-BE49-F238E27FC236}">
                  <a16:creationId xmlns:a16="http://schemas.microsoft.com/office/drawing/2014/main" id="{663FE4E4-0590-475A-9768-CB1D0CB1AD94}"/>
                </a:ext>
              </a:extLst>
            </p:cNvPr>
            <p:cNvSpPr/>
            <p:nvPr/>
          </p:nvSpPr>
          <p:spPr bwMode="gray">
            <a:xfrm>
              <a:off x="10722914" y="106136"/>
              <a:ext cx="1538223" cy="211431"/>
            </a:xfrm>
            <a:prstGeom prst="chevron">
              <a:avLst/>
            </a:prstGeom>
            <a:solidFill>
              <a:srgbClr val="00B0F0"/>
            </a:solidFill>
            <a:ln w="9525" cap="flat" cmpd="sng" algn="ctr">
              <a:solidFill>
                <a:srgbClr val="00B0F0"/>
              </a:solid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spcBef>
                  <a:spcPts val="0"/>
                </a:spcBef>
              </a:pPr>
              <a:r>
                <a:rPr lang="en-US" sz="1200" b="1">
                  <a:solidFill>
                    <a:schemeClr val="bg1"/>
                  </a:solidFill>
                  <a:latin typeface="Huawei Sans" panose="020C0503030203020204" pitchFamily="34" charset="0"/>
                  <a:ea typeface="方正兰亭黑简体" panose="02000000000000000000" pitchFamily="2" charset="-122"/>
                </a:rPr>
                <a:t>IGMPv3</a:t>
              </a:r>
            </a:p>
          </p:txBody>
        </p:sp>
      </p:grpSp>
      <p:sp>
        <p:nvSpPr>
          <p:cNvPr id="83" name="Rectangular Callout 75">
            <a:extLst>
              <a:ext uri="{FF2B5EF4-FFF2-40B4-BE49-F238E27FC236}">
                <a16:creationId xmlns:a16="http://schemas.microsoft.com/office/drawing/2014/main" id="{6570D6A0-EA27-43C0-A9E8-2E403AADBBC3}"/>
              </a:ext>
            </a:extLst>
          </p:cNvPr>
          <p:cNvSpPr/>
          <p:nvPr/>
        </p:nvSpPr>
        <p:spPr bwMode="gray">
          <a:xfrm>
            <a:off x="5330830" y="3618011"/>
            <a:ext cx="1831338" cy="1151632"/>
          </a:xfrm>
          <a:prstGeom prst="wedgeRectCallout">
            <a:avLst>
              <a:gd name="adj1" fmla="val 22167"/>
              <a:gd name="adj2" fmla="val 70033"/>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fontAlgn="ctr"/>
            <a:r>
              <a:rPr lang="en-US" sz="1200" dirty="0">
                <a:solidFill>
                  <a:schemeClr val="tx1"/>
                </a:solidFill>
                <a:latin typeface="Huawei Sans" panose="020C0503030203020204" pitchFamily="34" charset="0"/>
                <a:ea typeface="方正兰亭黑简体" panose="02000000000000000000" pitchFamily="2" charset="-122"/>
              </a:rPr>
              <a:t>Each multicast group member sends a Report message, which contains </a:t>
            </a:r>
            <a:r>
              <a:rPr lang="en-US" sz="1200" b="1" dirty="0">
                <a:solidFill>
                  <a:srgbClr val="EC7061"/>
                </a:solidFill>
                <a:latin typeface="Huawei Sans" panose="020C0503030203020204" pitchFamily="34" charset="0"/>
                <a:ea typeface="方正兰亭黑简体" panose="02000000000000000000" pitchFamily="2" charset="-122"/>
              </a:rPr>
              <a:t>multicast group and multicast source information</a:t>
            </a:r>
            <a:r>
              <a:rPr lang="en-US" sz="1200" dirty="0">
                <a:solidFill>
                  <a:srgbClr val="EC7061"/>
                </a:solidFill>
                <a:latin typeface="Huawei Sans" panose="020C0503030203020204" pitchFamily="34" charset="0"/>
                <a:ea typeface="方正兰亭黑简体" panose="02000000000000000000" pitchFamily="2" charset="-122"/>
              </a:rPr>
              <a:t>.</a:t>
            </a:r>
          </a:p>
        </p:txBody>
      </p:sp>
      <p:sp>
        <p:nvSpPr>
          <p:cNvPr id="86" name="椭圆 50">
            <a:extLst>
              <a:ext uri="{FF2B5EF4-FFF2-40B4-BE49-F238E27FC236}">
                <a16:creationId xmlns:a16="http://schemas.microsoft.com/office/drawing/2014/main" id="{5173E0C1-556C-403D-8A8E-5C21AAA47B09}"/>
              </a:ext>
            </a:extLst>
          </p:cNvPr>
          <p:cNvSpPr/>
          <p:nvPr/>
        </p:nvSpPr>
        <p:spPr bwMode="gray">
          <a:xfrm>
            <a:off x="7057446" y="3536338"/>
            <a:ext cx="180000" cy="180000"/>
          </a:xfrm>
          <a:prstGeom prst="ellipse">
            <a:avLst/>
          </a:prstGeom>
          <a:solidFill>
            <a:srgbClr val="FFC00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algn="ctr" fontAlgn="ctr"/>
            <a:r>
              <a:rPr lang="en-US" sz="11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104" name="矩形: 圆角 52">
            <a:extLst>
              <a:ext uri="{FF2B5EF4-FFF2-40B4-BE49-F238E27FC236}">
                <a16:creationId xmlns:a16="http://schemas.microsoft.com/office/drawing/2014/main" id="{7026B708-AAE5-4F54-B147-DDB8CBDC84A3}"/>
              </a:ext>
            </a:extLst>
          </p:cNvPr>
          <p:cNvSpPr/>
          <p:nvPr/>
        </p:nvSpPr>
        <p:spPr bwMode="gray">
          <a:xfrm>
            <a:off x="8223291" y="1588319"/>
            <a:ext cx="1734143" cy="1176037"/>
          </a:xfrm>
          <a:prstGeom prst="roundRect">
            <a:avLst>
              <a:gd name="adj" fmla="val 3125"/>
            </a:avLst>
          </a:prstGeom>
          <a:solidFill>
            <a:schemeClr val="bg1"/>
          </a:solid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gn="ctr" fontAlgn="ctr"/>
            <a:r>
              <a:rPr lang="en-US"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IGMP Routing Table</a:t>
            </a:r>
          </a:p>
        </p:txBody>
      </p:sp>
      <p:graphicFrame>
        <p:nvGraphicFramePr>
          <p:cNvPr id="102" name="Table 38">
            <a:extLst>
              <a:ext uri="{FF2B5EF4-FFF2-40B4-BE49-F238E27FC236}">
                <a16:creationId xmlns:a16="http://schemas.microsoft.com/office/drawing/2014/main" id="{01ACF361-AEEE-4381-82F2-43F278745B4F}"/>
              </a:ext>
            </a:extLst>
          </p:cNvPr>
          <p:cNvGraphicFramePr>
            <a:graphicFrameLocks noGrp="1"/>
          </p:cNvGraphicFramePr>
          <p:nvPr>
            <p:extLst>
              <p:ext uri="{D42A27DB-BD31-4B8C-83A1-F6EECF244321}">
                <p14:modId xmlns:p14="http://schemas.microsoft.com/office/powerpoint/2010/main" val="2380715988"/>
              </p:ext>
            </p:extLst>
          </p:nvPr>
        </p:nvGraphicFramePr>
        <p:xfrm>
          <a:off x="8259478" y="1883816"/>
          <a:ext cx="1630960" cy="800656"/>
        </p:xfrm>
        <a:graphic>
          <a:graphicData uri="http://schemas.openxmlformats.org/drawingml/2006/table">
            <a:tbl>
              <a:tblPr firstRow="1" bandRow="1">
                <a:tableStyleId>{72833802-FEF1-4C79-8D5D-14CF1EAF98D9}</a:tableStyleId>
              </a:tblPr>
              <a:tblGrid>
                <a:gridCol w="924171">
                  <a:extLst>
                    <a:ext uri="{9D8B030D-6E8A-4147-A177-3AD203B41FA5}">
                      <a16:colId xmlns:a16="http://schemas.microsoft.com/office/drawing/2014/main" val="2036062193"/>
                    </a:ext>
                  </a:extLst>
                </a:gridCol>
                <a:gridCol w="706789">
                  <a:extLst>
                    <a:ext uri="{9D8B030D-6E8A-4147-A177-3AD203B41FA5}">
                      <a16:colId xmlns:a16="http://schemas.microsoft.com/office/drawing/2014/main" val="1892022959"/>
                    </a:ext>
                  </a:extLst>
                </a:gridCol>
              </a:tblGrid>
              <a:tr h="355077">
                <a:tc>
                  <a:txBody>
                    <a:bodyPr/>
                    <a:lstStyle/>
                    <a:p>
                      <a:pPr algn="ctr" fontAlgn="ctr"/>
                      <a:r>
                        <a:rPr lang="en-US" sz="1050" dirty="0">
                          <a:latin typeface="Huawei Sans" panose="020C0503030203020204" pitchFamily="34" charset="0"/>
                        </a:rPr>
                        <a:t>IGMP Entry</a:t>
                      </a:r>
                    </a:p>
                  </a:txBody>
                  <a:tcPr marL="19050" marR="19050" marT="19050" marB="1905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a:txBody>
                    <a:bodyPr/>
                    <a:lstStyle/>
                    <a:p>
                      <a:pPr algn="ctr" fontAlgn="ctr"/>
                      <a:r>
                        <a:rPr lang="en-US" sz="1050">
                          <a:latin typeface="Huawei Sans" panose="020C0503030203020204" pitchFamily="34" charset="0"/>
                        </a:rPr>
                        <a:t>Outbound Interface</a:t>
                      </a:r>
                    </a:p>
                  </a:txBody>
                  <a:tcPr marL="19050" marR="19050" marT="19050" marB="1905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extLst>
                  <a:ext uri="{0D108BD9-81ED-4DB2-BD59-A6C34878D82A}">
                    <a16:rowId xmlns:a16="http://schemas.microsoft.com/office/drawing/2014/main" val="3015372963"/>
                  </a:ext>
                </a:extLst>
              </a:tr>
              <a:tr h="221258">
                <a:tc>
                  <a:txBody>
                    <a:bodyPr/>
                    <a:lstStyle/>
                    <a:p>
                      <a:pPr algn="ctr" fontAlgn="ctr"/>
                      <a:r>
                        <a:rPr lang="en-US" sz="1050">
                          <a:latin typeface="Huawei Sans" panose="020C0503030203020204" pitchFamily="34" charset="0"/>
                        </a:rPr>
                        <a:t>S1, G1</a:t>
                      </a:r>
                    </a:p>
                  </a:txBody>
                  <a:tcPr marL="19050" marR="19050" marT="19050" marB="1905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4FBFE"/>
                    </a:solidFill>
                  </a:tcPr>
                </a:tc>
                <a:tc>
                  <a:txBody>
                    <a:bodyPr/>
                    <a:lstStyle/>
                    <a:p>
                      <a:pPr algn="ctr" fontAlgn="ctr"/>
                      <a:r>
                        <a:rPr lang="en-US" sz="1050">
                          <a:latin typeface="Huawei Sans" panose="020C0503030203020204" pitchFamily="34" charset="0"/>
                        </a:rPr>
                        <a:t>IF1</a:t>
                      </a:r>
                    </a:p>
                  </a:txBody>
                  <a:tcPr marL="19050" marR="19050" marT="19050" marB="1905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4FBFE"/>
                    </a:solidFill>
                  </a:tcPr>
                </a:tc>
                <a:extLst>
                  <a:ext uri="{0D108BD9-81ED-4DB2-BD59-A6C34878D82A}">
                    <a16:rowId xmlns:a16="http://schemas.microsoft.com/office/drawing/2014/main" val="726405233"/>
                  </a:ext>
                </a:extLst>
              </a:tr>
              <a:tr h="221258">
                <a:tc>
                  <a:txBody>
                    <a:bodyPr/>
                    <a:lstStyle/>
                    <a:p>
                      <a:pPr algn="ctr" fontAlgn="ctr"/>
                      <a:r>
                        <a:rPr lang="en-US" sz="1050">
                          <a:latin typeface="Huawei Sans" panose="020C0503030203020204" pitchFamily="34" charset="0"/>
                        </a:rPr>
                        <a:t>S2, G1</a:t>
                      </a:r>
                    </a:p>
                  </a:txBody>
                  <a:tcPr marL="19050" marR="19050" marT="19050" marB="1905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4FBFE"/>
                    </a:solidFill>
                  </a:tcPr>
                </a:tc>
                <a:tc>
                  <a:txBody>
                    <a:bodyPr/>
                    <a:lstStyle/>
                    <a:p>
                      <a:pPr algn="ctr" fontAlgn="ctr"/>
                      <a:r>
                        <a:rPr lang="en-US" sz="1050" dirty="0">
                          <a:latin typeface="Huawei Sans" panose="020C0503030203020204" pitchFamily="34" charset="0"/>
                        </a:rPr>
                        <a:t>IF1</a:t>
                      </a:r>
                    </a:p>
                  </a:txBody>
                  <a:tcPr marL="19050" marR="19050" marT="19050" marB="1905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4FBFE"/>
                    </a:solidFill>
                  </a:tcPr>
                </a:tc>
                <a:extLst>
                  <a:ext uri="{0D108BD9-81ED-4DB2-BD59-A6C34878D82A}">
                    <a16:rowId xmlns:a16="http://schemas.microsoft.com/office/drawing/2014/main" val="244141373"/>
                  </a:ext>
                </a:extLst>
              </a:tr>
            </a:tbl>
          </a:graphicData>
        </a:graphic>
      </p:graphicFrame>
      <p:sp>
        <p:nvSpPr>
          <p:cNvPr id="10" name="Trapezoid 9">
            <a:extLst>
              <a:ext uri="{FF2B5EF4-FFF2-40B4-BE49-F238E27FC236}">
                <a16:creationId xmlns:a16="http://schemas.microsoft.com/office/drawing/2014/main" id="{296CF35D-957F-40D0-9139-34EB1D530F33}"/>
              </a:ext>
            </a:extLst>
          </p:cNvPr>
          <p:cNvSpPr/>
          <p:nvPr/>
        </p:nvSpPr>
        <p:spPr bwMode="gray">
          <a:xfrm rot="10800000">
            <a:off x="8269712" y="2755666"/>
            <a:ext cx="1670523" cy="517687"/>
          </a:xfrm>
          <a:custGeom>
            <a:avLst/>
            <a:gdLst>
              <a:gd name="connsiteX0" fmla="*/ 0 w 1807915"/>
              <a:gd name="connsiteY0" fmla="*/ 378559 h 378559"/>
              <a:gd name="connsiteX1" fmla="*/ 94640 w 1807915"/>
              <a:gd name="connsiteY1" fmla="*/ 0 h 378559"/>
              <a:gd name="connsiteX2" fmla="*/ 1713275 w 1807915"/>
              <a:gd name="connsiteY2" fmla="*/ 0 h 378559"/>
              <a:gd name="connsiteX3" fmla="*/ 1807915 w 1807915"/>
              <a:gd name="connsiteY3" fmla="*/ 378559 h 378559"/>
              <a:gd name="connsiteX4" fmla="*/ 0 w 1807915"/>
              <a:gd name="connsiteY4" fmla="*/ 378559 h 378559"/>
              <a:gd name="connsiteX0" fmla="*/ 0 w 2383200"/>
              <a:gd name="connsiteY0" fmla="*/ 381734 h 381734"/>
              <a:gd name="connsiteX1" fmla="*/ 94640 w 2383200"/>
              <a:gd name="connsiteY1" fmla="*/ 3175 h 381734"/>
              <a:gd name="connsiteX2" fmla="*/ 2383200 w 2383200"/>
              <a:gd name="connsiteY2" fmla="*/ 0 h 381734"/>
              <a:gd name="connsiteX3" fmla="*/ 1807915 w 2383200"/>
              <a:gd name="connsiteY3" fmla="*/ 381734 h 381734"/>
              <a:gd name="connsiteX4" fmla="*/ 0 w 2383200"/>
              <a:gd name="connsiteY4" fmla="*/ 381734 h 381734"/>
              <a:gd name="connsiteX0" fmla="*/ 0 w 2383200"/>
              <a:gd name="connsiteY0" fmla="*/ 384909 h 384909"/>
              <a:gd name="connsiteX1" fmla="*/ 1923440 w 2383200"/>
              <a:gd name="connsiteY1" fmla="*/ 0 h 384909"/>
              <a:gd name="connsiteX2" fmla="*/ 2383200 w 2383200"/>
              <a:gd name="connsiteY2" fmla="*/ 3175 h 384909"/>
              <a:gd name="connsiteX3" fmla="*/ 1807915 w 2383200"/>
              <a:gd name="connsiteY3" fmla="*/ 384909 h 384909"/>
              <a:gd name="connsiteX4" fmla="*/ 0 w 2383200"/>
              <a:gd name="connsiteY4" fmla="*/ 384909 h 384909"/>
              <a:gd name="connsiteX0" fmla="*/ 0 w 2383200"/>
              <a:gd name="connsiteY0" fmla="*/ 381734 h 381734"/>
              <a:gd name="connsiteX1" fmla="*/ 1047140 w 2383200"/>
              <a:gd name="connsiteY1" fmla="*/ 1508 h 381734"/>
              <a:gd name="connsiteX2" fmla="*/ 2383200 w 2383200"/>
              <a:gd name="connsiteY2" fmla="*/ 0 h 381734"/>
              <a:gd name="connsiteX3" fmla="*/ 1807915 w 2383200"/>
              <a:gd name="connsiteY3" fmla="*/ 381734 h 381734"/>
              <a:gd name="connsiteX4" fmla="*/ 0 w 2383200"/>
              <a:gd name="connsiteY4" fmla="*/ 381734 h 381734"/>
              <a:gd name="connsiteX0" fmla="*/ 0 w 1807915"/>
              <a:gd name="connsiteY0" fmla="*/ 386417 h 386417"/>
              <a:gd name="connsiteX1" fmla="*/ 1047140 w 1807915"/>
              <a:gd name="connsiteY1" fmla="*/ 6191 h 386417"/>
              <a:gd name="connsiteX2" fmla="*/ 1538650 w 1807915"/>
              <a:gd name="connsiteY2" fmla="*/ 0 h 386417"/>
              <a:gd name="connsiteX3" fmla="*/ 1807915 w 1807915"/>
              <a:gd name="connsiteY3" fmla="*/ 386417 h 386417"/>
              <a:gd name="connsiteX4" fmla="*/ 0 w 1807915"/>
              <a:gd name="connsiteY4" fmla="*/ 386417 h 386417"/>
              <a:gd name="connsiteX0" fmla="*/ 0 w 1807915"/>
              <a:gd name="connsiteY0" fmla="*/ 386417 h 386417"/>
              <a:gd name="connsiteX1" fmla="*/ 1047140 w 1807915"/>
              <a:gd name="connsiteY1" fmla="*/ 6191 h 386417"/>
              <a:gd name="connsiteX2" fmla="*/ 1475150 w 1807915"/>
              <a:gd name="connsiteY2" fmla="*/ 0 h 386417"/>
              <a:gd name="connsiteX3" fmla="*/ 1807915 w 1807915"/>
              <a:gd name="connsiteY3" fmla="*/ 386417 h 386417"/>
              <a:gd name="connsiteX4" fmla="*/ 0 w 1807915"/>
              <a:gd name="connsiteY4" fmla="*/ 386417 h 386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7915" h="386417">
                <a:moveTo>
                  <a:pt x="0" y="386417"/>
                </a:moveTo>
                <a:lnTo>
                  <a:pt x="1047140" y="6191"/>
                </a:lnTo>
                <a:lnTo>
                  <a:pt x="1475150" y="0"/>
                </a:lnTo>
                <a:lnTo>
                  <a:pt x="1807915" y="386417"/>
                </a:lnTo>
                <a:lnTo>
                  <a:pt x="0" y="386417"/>
                </a:lnTo>
                <a:close/>
              </a:path>
            </a:pathLst>
          </a:custGeom>
          <a:gradFill>
            <a:gsLst>
              <a:gs pos="0">
                <a:schemeClr val="bg1">
                  <a:alpha val="50000"/>
                </a:schemeClr>
              </a:gs>
              <a:gs pos="100000">
                <a:srgbClr val="1AABE2">
                  <a:alpha val="5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atin typeface="Huawei Sans" panose="020C0503030203020204" pitchFamily="34" charset="0"/>
            </a:endParaRPr>
          </a:p>
        </p:txBody>
      </p:sp>
      <p:sp>
        <p:nvSpPr>
          <p:cNvPr id="88" name="TextBox 120">
            <a:extLst>
              <a:ext uri="{FF2B5EF4-FFF2-40B4-BE49-F238E27FC236}">
                <a16:creationId xmlns:a16="http://schemas.microsoft.com/office/drawing/2014/main" id="{DD94D760-0757-4EA1-A059-780BAE09A2DF}"/>
              </a:ext>
            </a:extLst>
          </p:cNvPr>
          <p:cNvSpPr txBox="1"/>
          <p:nvPr/>
        </p:nvSpPr>
        <p:spPr bwMode="gray">
          <a:xfrm>
            <a:off x="7887124" y="4977358"/>
            <a:ext cx="783061" cy="287715"/>
          </a:xfrm>
          <a:prstGeom prst="roundRect">
            <a:avLst>
              <a:gd name="adj" fmla="val 6721"/>
            </a:avLst>
          </a:prstGeom>
          <a:solidFill>
            <a:srgbClr val="FFD17D"/>
          </a:solidFill>
          <a:ln w="12700">
            <a:solidFill>
              <a:srgbClr val="FFD17D"/>
            </a:solidFill>
          </a:ln>
        </p:spPr>
        <p:txBody>
          <a:bodyPr wrap="square" rtlCol="0" anchor="ctr">
            <a:noAutofit/>
          </a:bodyPr>
          <a:lstStyle/>
          <a:p>
            <a:pPr algn="ctr" fontAlgn="ctr"/>
            <a:r>
              <a:rPr lang="en-US" sz="1200" b="1">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Report</a:t>
            </a:r>
          </a:p>
        </p:txBody>
      </p:sp>
      <p:sp>
        <p:nvSpPr>
          <p:cNvPr id="99" name="Rectangular Callout 75">
            <a:extLst>
              <a:ext uri="{FF2B5EF4-FFF2-40B4-BE49-F238E27FC236}">
                <a16:creationId xmlns:a16="http://schemas.microsoft.com/office/drawing/2014/main" id="{A1ACA244-0826-41DE-A5A0-D70B38D11C36}"/>
              </a:ext>
            </a:extLst>
          </p:cNvPr>
          <p:cNvSpPr/>
          <p:nvPr/>
        </p:nvSpPr>
        <p:spPr bwMode="gray">
          <a:xfrm>
            <a:off x="7220567" y="4033041"/>
            <a:ext cx="1373295" cy="757786"/>
          </a:xfrm>
          <a:prstGeom prst="wedgeRectCallout">
            <a:avLst>
              <a:gd name="adj1" fmla="val 30086"/>
              <a:gd name="adj2" fmla="val 84130"/>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fontAlgn="ctr"/>
            <a:r>
              <a:rPr lang="en-US" sz="1200" dirty="0">
                <a:solidFill>
                  <a:schemeClr val="tx1"/>
                </a:solidFill>
                <a:latin typeface="Huawei Sans" panose="020C0503030203020204" pitchFamily="34" charset="0"/>
                <a:ea typeface="方正兰亭黑简体" panose="02000000000000000000" pitchFamily="2" charset="-122"/>
              </a:rPr>
              <a:t>There is </a:t>
            </a:r>
            <a:r>
              <a:rPr lang="en-US" sz="1200" b="1" dirty="0">
                <a:solidFill>
                  <a:srgbClr val="EC7061"/>
                </a:solidFill>
                <a:latin typeface="Huawei Sans" panose="020C0503030203020204" pitchFamily="34" charset="0"/>
                <a:ea typeface="方正兰亭黑简体" panose="02000000000000000000" pitchFamily="2" charset="-122"/>
              </a:rPr>
              <a:t>no Report message suppression mechanism</a:t>
            </a:r>
            <a:r>
              <a:rPr lang="en-US" sz="1200" dirty="0">
                <a:solidFill>
                  <a:schemeClr val="tx1"/>
                </a:solidFill>
                <a:latin typeface="Huawei Sans" panose="020C0503030203020204" pitchFamily="34" charset="0"/>
                <a:ea typeface="方正兰亭黑简体" panose="02000000000000000000" pitchFamily="2" charset="-122"/>
              </a:rPr>
              <a:t>.</a:t>
            </a:r>
          </a:p>
        </p:txBody>
      </p:sp>
      <p:sp>
        <p:nvSpPr>
          <p:cNvPr id="90" name="Oval 41">
            <a:extLst>
              <a:ext uri="{FF2B5EF4-FFF2-40B4-BE49-F238E27FC236}">
                <a16:creationId xmlns:a16="http://schemas.microsoft.com/office/drawing/2014/main" id="{65762B56-6A4F-4147-9C2D-DBA5B1A62B01}"/>
              </a:ext>
            </a:extLst>
          </p:cNvPr>
          <p:cNvSpPr>
            <a:spLocks noChangeAspect="1"/>
          </p:cNvSpPr>
          <p:nvPr/>
        </p:nvSpPr>
        <p:spPr bwMode="gray">
          <a:xfrm>
            <a:off x="659263" y="4678603"/>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ndParaRPr>
          </a:p>
        </p:txBody>
      </p:sp>
      <p:sp>
        <p:nvSpPr>
          <p:cNvPr id="94" name="TextBox 93">
            <a:extLst>
              <a:ext uri="{FF2B5EF4-FFF2-40B4-BE49-F238E27FC236}">
                <a16:creationId xmlns:a16="http://schemas.microsoft.com/office/drawing/2014/main" id="{0E87A7A2-6ED7-4EF1-9E22-273209F97DE4}"/>
              </a:ext>
            </a:extLst>
          </p:cNvPr>
          <p:cNvSpPr txBox="1"/>
          <p:nvPr/>
        </p:nvSpPr>
        <p:spPr bwMode="gray">
          <a:xfrm>
            <a:off x="818525" y="4619733"/>
            <a:ext cx="1645002" cy="276999"/>
          </a:xfrm>
          <a:prstGeom prst="rect">
            <a:avLst/>
          </a:prstGeom>
          <a:noFill/>
        </p:spPr>
        <p:txBody>
          <a:bodyPr wrap="square" rtlCol="0">
            <a:noAutofit/>
          </a:bodyPr>
          <a:lstStyle/>
          <a:p>
            <a:pPr fontAlgn="ctr"/>
            <a:r>
              <a:rPr lang="en-US" sz="1050">
                <a:latin typeface="Huawei Sans" panose="020C0503030203020204" pitchFamily="34" charset="0"/>
              </a:rPr>
              <a:t>IGMP-capable interface</a:t>
            </a:r>
          </a:p>
        </p:txBody>
      </p:sp>
      <p:cxnSp>
        <p:nvCxnSpPr>
          <p:cNvPr id="105" name="Straight Arrow Connector 104">
            <a:extLst>
              <a:ext uri="{FF2B5EF4-FFF2-40B4-BE49-F238E27FC236}">
                <a16:creationId xmlns:a16="http://schemas.microsoft.com/office/drawing/2014/main" id="{3BC56D3F-5257-47AD-BE55-C191BCB4A007}"/>
              </a:ext>
            </a:extLst>
          </p:cNvPr>
          <p:cNvCxnSpPr>
            <a:cxnSpLocks/>
          </p:cNvCxnSpPr>
          <p:nvPr/>
        </p:nvCxnSpPr>
        <p:spPr bwMode="gray">
          <a:xfrm>
            <a:off x="539068" y="4482078"/>
            <a:ext cx="326831" cy="0"/>
          </a:xfrm>
          <a:prstGeom prst="straightConnector1">
            <a:avLst/>
          </a:prstGeom>
          <a:ln w="19050">
            <a:solidFill>
              <a:srgbClr val="EC7061"/>
            </a:solidFill>
            <a:tailEnd type="triangle"/>
          </a:ln>
        </p:spPr>
        <p:style>
          <a:lnRef idx="1">
            <a:schemeClr val="accent1"/>
          </a:lnRef>
          <a:fillRef idx="0">
            <a:schemeClr val="accent1"/>
          </a:fillRef>
          <a:effectRef idx="0">
            <a:schemeClr val="accent1"/>
          </a:effectRef>
          <a:fontRef idx="minor">
            <a:schemeClr val="tx1"/>
          </a:fontRef>
        </p:style>
      </p:cxnSp>
      <p:sp>
        <p:nvSpPr>
          <p:cNvPr id="106" name="TextBox 105">
            <a:extLst>
              <a:ext uri="{FF2B5EF4-FFF2-40B4-BE49-F238E27FC236}">
                <a16:creationId xmlns:a16="http://schemas.microsoft.com/office/drawing/2014/main" id="{134154DE-911D-4D5D-94E3-D3C0D834F959}"/>
              </a:ext>
            </a:extLst>
          </p:cNvPr>
          <p:cNvSpPr txBox="1"/>
          <p:nvPr/>
        </p:nvSpPr>
        <p:spPr bwMode="gray">
          <a:xfrm>
            <a:off x="818523" y="4350426"/>
            <a:ext cx="1645003" cy="276999"/>
          </a:xfrm>
          <a:prstGeom prst="rect">
            <a:avLst/>
          </a:prstGeom>
          <a:noFill/>
        </p:spPr>
        <p:txBody>
          <a:bodyPr wrap="square" rtlCol="0">
            <a:noAutofit/>
          </a:bodyPr>
          <a:lstStyle/>
          <a:p>
            <a:pPr fontAlgn="ctr"/>
            <a:r>
              <a:rPr lang="en-US" sz="1050" dirty="0">
                <a:latin typeface="Huawei Sans" panose="020C0503030203020204" pitchFamily="34" charset="0"/>
              </a:rPr>
              <a:t>General Query message</a:t>
            </a:r>
          </a:p>
        </p:txBody>
      </p:sp>
      <p:sp>
        <p:nvSpPr>
          <p:cNvPr id="107" name="Oval 41">
            <a:extLst>
              <a:ext uri="{FF2B5EF4-FFF2-40B4-BE49-F238E27FC236}">
                <a16:creationId xmlns:a16="http://schemas.microsoft.com/office/drawing/2014/main" id="{22EAB8C3-9E54-47B9-9A59-CEC8A58FBB4D}"/>
              </a:ext>
            </a:extLst>
          </p:cNvPr>
          <p:cNvSpPr>
            <a:spLocks noChangeAspect="1"/>
          </p:cNvSpPr>
          <p:nvPr/>
        </p:nvSpPr>
        <p:spPr bwMode="gray">
          <a:xfrm>
            <a:off x="2962141" y="3798705"/>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ndParaRPr>
          </a:p>
        </p:txBody>
      </p:sp>
      <p:sp>
        <p:nvSpPr>
          <p:cNvPr id="108" name="Oval 41">
            <a:extLst>
              <a:ext uri="{FF2B5EF4-FFF2-40B4-BE49-F238E27FC236}">
                <a16:creationId xmlns:a16="http://schemas.microsoft.com/office/drawing/2014/main" id="{7B141C13-311D-49E1-8127-375A3BA7AE84}"/>
              </a:ext>
            </a:extLst>
          </p:cNvPr>
          <p:cNvSpPr>
            <a:spLocks noChangeAspect="1"/>
          </p:cNvSpPr>
          <p:nvPr/>
        </p:nvSpPr>
        <p:spPr bwMode="gray">
          <a:xfrm>
            <a:off x="10122061" y="3141611"/>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ndParaRPr>
          </a:p>
        </p:txBody>
      </p:sp>
      <p:sp>
        <p:nvSpPr>
          <p:cNvPr id="109" name="TextBox 108">
            <a:extLst>
              <a:ext uri="{FF2B5EF4-FFF2-40B4-BE49-F238E27FC236}">
                <a16:creationId xmlns:a16="http://schemas.microsoft.com/office/drawing/2014/main" id="{F9DC4FCF-1238-4471-B33F-38B63AC05F72}"/>
              </a:ext>
            </a:extLst>
          </p:cNvPr>
          <p:cNvSpPr txBox="1"/>
          <p:nvPr/>
        </p:nvSpPr>
        <p:spPr bwMode="gray">
          <a:xfrm>
            <a:off x="10253330" y="3082741"/>
            <a:ext cx="1645002" cy="276999"/>
          </a:xfrm>
          <a:prstGeom prst="rect">
            <a:avLst/>
          </a:prstGeom>
          <a:noFill/>
        </p:spPr>
        <p:txBody>
          <a:bodyPr wrap="square" rtlCol="0">
            <a:noAutofit/>
          </a:bodyPr>
          <a:lstStyle/>
          <a:p>
            <a:pPr fontAlgn="ctr"/>
            <a:r>
              <a:rPr lang="en-US" sz="1050" dirty="0">
                <a:latin typeface="Huawei Sans" panose="020C0503030203020204" pitchFamily="34" charset="0"/>
              </a:rPr>
              <a:t>IGMP-capable interface</a:t>
            </a:r>
          </a:p>
        </p:txBody>
      </p:sp>
      <p:cxnSp>
        <p:nvCxnSpPr>
          <p:cNvPr id="110" name="Straight Arrow Connector 109">
            <a:extLst>
              <a:ext uri="{FF2B5EF4-FFF2-40B4-BE49-F238E27FC236}">
                <a16:creationId xmlns:a16="http://schemas.microsoft.com/office/drawing/2014/main" id="{56197871-A7BC-48FE-9B10-FCC9C733E456}"/>
              </a:ext>
            </a:extLst>
          </p:cNvPr>
          <p:cNvCxnSpPr>
            <a:cxnSpLocks/>
          </p:cNvCxnSpPr>
          <p:nvPr/>
        </p:nvCxnSpPr>
        <p:spPr bwMode="gray">
          <a:xfrm>
            <a:off x="10001866" y="2922861"/>
            <a:ext cx="326831" cy="0"/>
          </a:xfrm>
          <a:prstGeom prst="straightConnector1">
            <a:avLst/>
          </a:prstGeom>
          <a:ln w="19050">
            <a:solidFill>
              <a:srgbClr val="8BC9A0"/>
            </a:solidFill>
            <a:prstDash val="sysDot"/>
            <a:tailEnd type="triangle"/>
          </a:ln>
        </p:spPr>
        <p:style>
          <a:lnRef idx="1">
            <a:schemeClr val="accent1"/>
          </a:lnRef>
          <a:fillRef idx="0">
            <a:schemeClr val="accent1"/>
          </a:fillRef>
          <a:effectRef idx="0">
            <a:schemeClr val="accent1"/>
          </a:effectRef>
          <a:fontRef idx="minor">
            <a:schemeClr val="tx1"/>
          </a:fontRef>
        </p:style>
      </p:cxnSp>
      <p:sp>
        <p:nvSpPr>
          <p:cNvPr id="111" name="TextBox 110">
            <a:extLst>
              <a:ext uri="{FF2B5EF4-FFF2-40B4-BE49-F238E27FC236}">
                <a16:creationId xmlns:a16="http://schemas.microsoft.com/office/drawing/2014/main" id="{77215996-C3E3-495F-8280-F61FD92D024C}"/>
              </a:ext>
            </a:extLst>
          </p:cNvPr>
          <p:cNvSpPr txBox="1"/>
          <p:nvPr/>
        </p:nvSpPr>
        <p:spPr bwMode="gray">
          <a:xfrm>
            <a:off x="10253330" y="2730884"/>
            <a:ext cx="1647768" cy="276999"/>
          </a:xfrm>
          <a:prstGeom prst="rect">
            <a:avLst/>
          </a:prstGeom>
          <a:noFill/>
        </p:spPr>
        <p:txBody>
          <a:bodyPr wrap="square" rtlCol="0">
            <a:noAutofit/>
          </a:bodyPr>
          <a:lstStyle/>
          <a:p>
            <a:pPr fontAlgn="ctr"/>
            <a:r>
              <a:rPr lang="en-US" sz="1050" dirty="0">
                <a:latin typeface="Huawei Sans" panose="020C0503030203020204" pitchFamily="34" charset="0"/>
              </a:rPr>
              <a:t>Report message (member 3)</a:t>
            </a:r>
          </a:p>
        </p:txBody>
      </p:sp>
      <p:cxnSp>
        <p:nvCxnSpPr>
          <p:cNvPr id="112" name="Straight Arrow Connector 111">
            <a:extLst>
              <a:ext uri="{FF2B5EF4-FFF2-40B4-BE49-F238E27FC236}">
                <a16:creationId xmlns:a16="http://schemas.microsoft.com/office/drawing/2014/main" id="{0F1D1197-CCAC-47BF-A944-BE46CB8EBB0C}"/>
              </a:ext>
            </a:extLst>
          </p:cNvPr>
          <p:cNvCxnSpPr>
            <a:cxnSpLocks/>
          </p:cNvCxnSpPr>
          <p:nvPr/>
        </p:nvCxnSpPr>
        <p:spPr bwMode="gray">
          <a:xfrm>
            <a:off x="10001866" y="2561402"/>
            <a:ext cx="326831" cy="0"/>
          </a:xfrm>
          <a:prstGeom prst="straightConnector1">
            <a:avLst/>
          </a:prstGeom>
          <a:ln w="19050">
            <a:solidFill>
              <a:srgbClr val="FFD17D"/>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113" name="TextBox 112">
            <a:extLst>
              <a:ext uri="{FF2B5EF4-FFF2-40B4-BE49-F238E27FC236}">
                <a16:creationId xmlns:a16="http://schemas.microsoft.com/office/drawing/2014/main" id="{32067ED0-E188-4064-A21C-BDBA9358624D}"/>
              </a:ext>
            </a:extLst>
          </p:cNvPr>
          <p:cNvSpPr txBox="1"/>
          <p:nvPr/>
        </p:nvSpPr>
        <p:spPr bwMode="gray">
          <a:xfrm>
            <a:off x="10253330" y="2372600"/>
            <a:ext cx="1627294" cy="276999"/>
          </a:xfrm>
          <a:prstGeom prst="rect">
            <a:avLst/>
          </a:prstGeom>
          <a:noFill/>
        </p:spPr>
        <p:txBody>
          <a:bodyPr wrap="square" rtlCol="0">
            <a:noAutofit/>
          </a:bodyPr>
          <a:lstStyle/>
          <a:p>
            <a:pPr fontAlgn="ctr"/>
            <a:r>
              <a:rPr lang="en-US" sz="1050" dirty="0">
                <a:latin typeface="Huawei Sans" panose="020C0503030203020204" pitchFamily="34" charset="0"/>
              </a:rPr>
              <a:t>Report message (member 2)</a:t>
            </a:r>
          </a:p>
        </p:txBody>
      </p:sp>
      <p:cxnSp>
        <p:nvCxnSpPr>
          <p:cNvPr id="114" name="Straight Arrow Connector 113">
            <a:extLst>
              <a:ext uri="{FF2B5EF4-FFF2-40B4-BE49-F238E27FC236}">
                <a16:creationId xmlns:a16="http://schemas.microsoft.com/office/drawing/2014/main" id="{63407278-E7E3-4B7C-99DB-F74FE1DC2B07}"/>
              </a:ext>
            </a:extLst>
          </p:cNvPr>
          <p:cNvCxnSpPr>
            <a:cxnSpLocks/>
          </p:cNvCxnSpPr>
          <p:nvPr/>
        </p:nvCxnSpPr>
        <p:spPr bwMode="gray">
          <a:xfrm>
            <a:off x="10001866" y="2235389"/>
            <a:ext cx="326831" cy="0"/>
          </a:xfrm>
          <a:prstGeom prst="straightConnector1">
            <a:avLst/>
          </a:prstGeom>
          <a:ln w="19050">
            <a:solidFill>
              <a:srgbClr val="00B0F0"/>
            </a:solidFill>
            <a:tailEnd type="triangle"/>
          </a:ln>
        </p:spPr>
        <p:style>
          <a:lnRef idx="1">
            <a:schemeClr val="accent1"/>
          </a:lnRef>
          <a:fillRef idx="0">
            <a:schemeClr val="accent1"/>
          </a:fillRef>
          <a:effectRef idx="0">
            <a:schemeClr val="accent1"/>
          </a:effectRef>
          <a:fontRef idx="minor">
            <a:schemeClr val="tx1"/>
          </a:fontRef>
        </p:style>
      </p:cxnSp>
      <p:sp>
        <p:nvSpPr>
          <p:cNvPr id="115" name="TextBox 114">
            <a:extLst>
              <a:ext uri="{FF2B5EF4-FFF2-40B4-BE49-F238E27FC236}">
                <a16:creationId xmlns:a16="http://schemas.microsoft.com/office/drawing/2014/main" id="{D0432A66-F121-422C-969B-2470B5F5560D}"/>
              </a:ext>
            </a:extLst>
          </p:cNvPr>
          <p:cNvSpPr txBox="1"/>
          <p:nvPr/>
        </p:nvSpPr>
        <p:spPr bwMode="gray">
          <a:xfrm>
            <a:off x="10253329" y="2024362"/>
            <a:ext cx="1538223" cy="276999"/>
          </a:xfrm>
          <a:prstGeom prst="rect">
            <a:avLst/>
          </a:prstGeom>
          <a:noFill/>
        </p:spPr>
        <p:txBody>
          <a:bodyPr wrap="square" rtlCol="0">
            <a:noAutofit/>
          </a:bodyPr>
          <a:lstStyle/>
          <a:p>
            <a:pPr fontAlgn="ctr"/>
            <a:r>
              <a:rPr lang="en-US" sz="1050" dirty="0">
                <a:latin typeface="Huawei Sans" panose="020C0503030203020204" pitchFamily="34" charset="0"/>
              </a:rPr>
              <a:t>Report message (member 1)</a:t>
            </a:r>
          </a:p>
        </p:txBody>
      </p:sp>
      <p:sp>
        <p:nvSpPr>
          <p:cNvPr id="116" name="Oval 41">
            <a:extLst>
              <a:ext uri="{FF2B5EF4-FFF2-40B4-BE49-F238E27FC236}">
                <a16:creationId xmlns:a16="http://schemas.microsoft.com/office/drawing/2014/main" id="{97BB93E6-9C9E-4888-9812-9F275844BB4C}"/>
              </a:ext>
            </a:extLst>
          </p:cNvPr>
          <p:cNvSpPr>
            <a:spLocks noChangeAspect="1"/>
          </p:cNvSpPr>
          <p:nvPr/>
        </p:nvSpPr>
        <p:spPr bwMode="gray">
          <a:xfrm>
            <a:off x="8717133" y="3579599"/>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ndParaRPr>
          </a:p>
        </p:txBody>
      </p:sp>
    </p:spTree>
    <p:extLst>
      <p:ext uri="{BB962C8B-B14F-4D97-AF65-F5344CB8AC3E}">
        <p14:creationId xmlns:p14="http://schemas.microsoft.com/office/powerpoint/2010/main" val="255782699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23EC9A42-2FFE-42CC-AAEF-9F74FE2F4980}"/>
              </a:ext>
            </a:extLst>
          </p:cNvPr>
          <p:cNvSpPr>
            <a:spLocks noGrp="1"/>
          </p:cNvSpPr>
          <p:nvPr>
            <p:ph type="body" sz="quarter" idx="10"/>
          </p:nvPr>
        </p:nvSpPr>
        <p:spPr bwMode="gray"/>
        <p:txBody>
          <a:bodyPr wrap="square">
            <a:noAutofit/>
          </a:bodyPr>
          <a:lstStyle/>
          <a:p>
            <a:pPr fontAlgn="ctr">
              <a:lnSpc>
                <a:spcPct val="100000"/>
              </a:lnSpc>
            </a:pPr>
            <a:r>
              <a:rPr lang="en-US" sz="1400" dirty="0">
                <a:latin typeface="Huawei Sans" panose="020C0503030203020204" pitchFamily="34" charset="0"/>
              </a:rPr>
              <a:t>IGMPv3 does not have Leave messages, and group leaving is notified through Report messages.</a:t>
            </a:r>
          </a:p>
          <a:p>
            <a:pPr fontAlgn="ctr">
              <a:lnSpc>
                <a:spcPct val="100000"/>
              </a:lnSpc>
            </a:pPr>
            <a:r>
              <a:rPr lang="en-US" sz="1400" dirty="0">
                <a:latin typeface="Huawei Sans" panose="020C0503030203020204" pitchFamily="34" charset="0"/>
              </a:rPr>
              <a:t>After receiving a </a:t>
            </a:r>
            <a:r>
              <a:rPr lang="en-US" sz="1400" b="1" dirty="0">
                <a:solidFill>
                  <a:srgbClr val="EC7061"/>
                </a:solidFill>
                <a:latin typeface="Huawei Sans" panose="020C0503030203020204" pitchFamily="34" charset="0"/>
              </a:rPr>
              <a:t>Report message with updated source-group mapping</a:t>
            </a:r>
            <a:r>
              <a:rPr lang="en-US" sz="1400" dirty="0">
                <a:latin typeface="Huawei Sans" panose="020C0503030203020204" pitchFamily="34" charset="0"/>
              </a:rPr>
              <a:t>, the IGMP </a:t>
            </a:r>
            <a:r>
              <a:rPr lang="en-US" sz="1400" dirty="0" err="1">
                <a:latin typeface="Huawei Sans" panose="020C0503030203020204" pitchFamily="34" charset="0"/>
              </a:rPr>
              <a:t>querier</a:t>
            </a:r>
            <a:r>
              <a:rPr lang="en-US" sz="1400" dirty="0">
                <a:latin typeface="Huawei Sans" panose="020C0503030203020204" pitchFamily="34" charset="0"/>
              </a:rPr>
              <a:t> sends Group-and-Source-Specific Query messages to check whether there are still other members in the group.</a:t>
            </a:r>
          </a:p>
        </p:txBody>
      </p:sp>
      <p:sp>
        <p:nvSpPr>
          <p:cNvPr id="2" name="Title 1">
            <a:extLst>
              <a:ext uri="{FF2B5EF4-FFF2-40B4-BE49-F238E27FC236}">
                <a16:creationId xmlns:a16="http://schemas.microsoft.com/office/drawing/2014/main" id="{B458A753-B46B-4781-B751-758306FCE949}"/>
              </a:ext>
            </a:extLst>
          </p:cNvPr>
          <p:cNvSpPr>
            <a:spLocks noGrp="1"/>
          </p:cNvSpPr>
          <p:nvPr>
            <p:ph type="title"/>
          </p:nvPr>
        </p:nvSpPr>
        <p:spPr bwMode="gray"/>
        <p:txBody>
          <a:bodyPr wrap="square">
            <a:noAutofit/>
          </a:bodyPr>
          <a:lstStyle/>
          <a:p>
            <a:pPr fontAlgn="ctr"/>
            <a:r>
              <a:rPr lang="en-US">
                <a:latin typeface="Huawei Sans" panose="020C0503030203020204" pitchFamily="34" charset="0"/>
              </a:rPr>
              <a:t>IGMPv3 Group Leaving Mechanism</a:t>
            </a:r>
          </a:p>
        </p:txBody>
      </p:sp>
      <p:sp>
        <p:nvSpPr>
          <p:cNvPr id="5" name="Freeform 159">
            <a:extLst>
              <a:ext uri="{FF2B5EF4-FFF2-40B4-BE49-F238E27FC236}">
                <a16:creationId xmlns:a16="http://schemas.microsoft.com/office/drawing/2014/main" id="{111280EA-3B4E-4EFF-BB43-8B4B6DBDF896}"/>
              </a:ext>
            </a:extLst>
          </p:cNvPr>
          <p:cNvSpPr/>
          <p:nvPr/>
        </p:nvSpPr>
        <p:spPr bwMode="gray">
          <a:xfrm flipH="1">
            <a:off x="2354925" y="2420995"/>
            <a:ext cx="1392088" cy="727684"/>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tx1"/>
                </a:solidFill>
                <a:latin typeface="Huawei Sans" panose="020C0503030203020204" pitchFamily="34" charset="0"/>
              </a:rPr>
              <a:t>Multicast network</a:t>
            </a:r>
          </a:p>
        </p:txBody>
      </p:sp>
      <p:pic>
        <p:nvPicPr>
          <p:cNvPr id="6" name="图片 20" descr="接入交换机.png">
            <a:extLst>
              <a:ext uri="{FF2B5EF4-FFF2-40B4-BE49-F238E27FC236}">
                <a16:creationId xmlns:a16="http://schemas.microsoft.com/office/drawing/2014/main" id="{9EF2D2CF-495F-4DB5-8C41-9C30FB20B86F}"/>
              </a:ext>
            </a:extLst>
          </p:cNvPr>
          <p:cNvPicPr>
            <a:picLocks noChangeAspect="1"/>
          </p:cNvPicPr>
          <p:nvPr/>
        </p:nvPicPr>
        <p:blipFill>
          <a:blip r:embed="rId3" cstate="print"/>
          <a:stretch>
            <a:fillRect/>
          </a:stretch>
        </p:blipFill>
        <p:spPr bwMode="gray">
          <a:xfrm>
            <a:off x="2783378" y="3889877"/>
            <a:ext cx="540000" cy="441818"/>
          </a:xfrm>
          <a:prstGeom prst="rect">
            <a:avLst/>
          </a:prstGeom>
        </p:spPr>
      </p:pic>
      <p:pic>
        <p:nvPicPr>
          <p:cNvPr id="7" name="Picture 2" descr="G:\做的项目\公共\扁平图标切换\更新2015_01_21\oss扁平图标库2015_01_21更新-04.png">
            <a:extLst>
              <a:ext uri="{FF2B5EF4-FFF2-40B4-BE49-F238E27FC236}">
                <a16:creationId xmlns:a16="http://schemas.microsoft.com/office/drawing/2014/main" id="{BE349B77-7171-4C40-AFD8-7565FB9C80E3}"/>
              </a:ext>
            </a:extLst>
          </p:cNvPr>
          <p:cNvPicPr>
            <a:picLocks noChangeArrowheads="1"/>
          </p:cNvPicPr>
          <p:nvPr/>
        </p:nvPicPr>
        <p:blipFill>
          <a:blip r:embed="rId4" cstate="print"/>
          <a:stretch>
            <a:fillRect/>
          </a:stretch>
        </p:blipFill>
        <p:spPr bwMode="gray">
          <a:xfrm>
            <a:off x="2789323" y="2953499"/>
            <a:ext cx="528117" cy="399259"/>
          </a:xfrm>
          <a:prstGeom prst="rect">
            <a:avLst/>
          </a:prstGeom>
          <a:noFill/>
        </p:spPr>
      </p:pic>
      <p:pic>
        <p:nvPicPr>
          <p:cNvPr id="8" name="图片 38" descr="PC.png">
            <a:extLst>
              <a:ext uri="{FF2B5EF4-FFF2-40B4-BE49-F238E27FC236}">
                <a16:creationId xmlns:a16="http://schemas.microsoft.com/office/drawing/2014/main" id="{0C356037-41AE-4325-A35F-C6A6DB687FEA}"/>
              </a:ext>
            </a:extLst>
          </p:cNvPr>
          <p:cNvPicPr>
            <a:picLocks noChangeAspect="1"/>
          </p:cNvPicPr>
          <p:nvPr/>
        </p:nvPicPr>
        <p:blipFill>
          <a:blip r:embed="rId5" cstate="print">
            <a:duotone>
              <a:schemeClr val="accent2">
                <a:shade val="45000"/>
                <a:satMod val="135000"/>
              </a:schemeClr>
              <a:prstClr val="white"/>
            </a:duotone>
          </a:blip>
          <a:stretch>
            <a:fillRect/>
          </a:stretch>
        </p:blipFill>
        <p:spPr bwMode="gray">
          <a:xfrm>
            <a:off x="1751668" y="4888510"/>
            <a:ext cx="540000" cy="382353"/>
          </a:xfrm>
          <a:prstGeom prst="rect">
            <a:avLst/>
          </a:prstGeom>
        </p:spPr>
      </p:pic>
      <p:sp>
        <p:nvSpPr>
          <p:cNvPr id="10" name="TextBox 9">
            <a:extLst>
              <a:ext uri="{FF2B5EF4-FFF2-40B4-BE49-F238E27FC236}">
                <a16:creationId xmlns:a16="http://schemas.microsoft.com/office/drawing/2014/main" id="{A26E53E7-3B43-4D1A-9339-7902BC022380}"/>
              </a:ext>
            </a:extLst>
          </p:cNvPr>
          <p:cNvSpPr txBox="1"/>
          <p:nvPr/>
        </p:nvSpPr>
        <p:spPr bwMode="gray">
          <a:xfrm>
            <a:off x="1119989" y="5275686"/>
            <a:ext cx="1766193" cy="646331"/>
          </a:xfrm>
          <a:prstGeom prst="rect">
            <a:avLst/>
          </a:prstGeom>
          <a:noFill/>
        </p:spPr>
        <p:txBody>
          <a:bodyPr wrap="square" rtlCol="0">
            <a:noAutofit/>
          </a:bodyPr>
          <a:lstStyle/>
          <a:p>
            <a:pPr algn="ctr" fontAlgn="ctr"/>
            <a:r>
              <a:rPr lang="en-US" sz="1050">
                <a:latin typeface="Huawei Sans" panose="020C0503030203020204" pitchFamily="34" charset="0"/>
              </a:rPr>
              <a:t>Member 1 </a:t>
            </a:r>
            <a:r>
              <a:rPr lang="en-US" sz="1050" b="1">
                <a:solidFill>
                  <a:srgbClr val="EC7061"/>
                </a:solidFill>
                <a:latin typeface="Huawei Sans" panose="020C0503030203020204" pitchFamily="34" charset="0"/>
              </a:rPr>
              <a:t>leaves</a:t>
            </a:r>
            <a:r>
              <a:rPr lang="en-US" sz="1050">
                <a:latin typeface="Huawei Sans" panose="020C0503030203020204" pitchFamily="34" charset="0"/>
              </a:rPr>
              <a:t> G1 and does not want to receive data from S1.</a:t>
            </a:r>
          </a:p>
          <a:p>
            <a:pPr algn="ctr" fontAlgn="ctr"/>
            <a:endParaRPr lang="en-US" sz="1050">
              <a:latin typeface="Huawei Sans" panose="020C0503030203020204" pitchFamily="34" charset="0"/>
            </a:endParaRPr>
          </a:p>
          <a:p>
            <a:pPr algn="ctr" fontAlgn="ctr"/>
            <a:endParaRPr lang="en-US" sz="1050">
              <a:latin typeface="Huawei Sans" panose="020C0503030203020204" pitchFamily="34" charset="0"/>
            </a:endParaRPr>
          </a:p>
        </p:txBody>
      </p:sp>
      <p:cxnSp>
        <p:nvCxnSpPr>
          <p:cNvPr id="11" name="Connector: Elbow 10">
            <a:extLst>
              <a:ext uri="{FF2B5EF4-FFF2-40B4-BE49-F238E27FC236}">
                <a16:creationId xmlns:a16="http://schemas.microsoft.com/office/drawing/2014/main" id="{76AC94F6-BBCB-485E-9E00-FBDA988FF7D4}"/>
              </a:ext>
            </a:extLst>
          </p:cNvPr>
          <p:cNvCxnSpPr>
            <a:cxnSpLocks/>
            <a:stCxn id="8" idx="0"/>
            <a:endCxn id="6" idx="2"/>
          </p:cNvCxnSpPr>
          <p:nvPr/>
        </p:nvCxnSpPr>
        <p:spPr bwMode="gray">
          <a:xfrm rot="5400000" flipH="1" flipV="1">
            <a:off x="2259116" y="4094248"/>
            <a:ext cx="556815" cy="1031710"/>
          </a:xfrm>
          <a:prstGeom prst="bentConnector3">
            <a:avLst>
              <a:gd name="adj1" fmla="val 50000"/>
            </a:avLst>
          </a:prstGeom>
          <a:ln w="19050"/>
        </p:spPr>
        <p:style>
          <a:lnRef idx="1">
            <a:schemeClr val="dk1"/>
          </a:lnRef>
          <a:fillRef idx="0">
            <a:schemeClr val="dk1"/>
          </a:fillRef>
          <a:effectRef idx="0">
            <a:schemeClr val="dk1"/>
          </a:effectRef>
          <a:fontRef idx="minor">
            <a:schemeClr val="tx1"/>
          </a:fontRef>
        </p:style>
      </p:cxnSp>
      <p:cxnSp>
        <p:nvCxnSpPr>
          <p:cNvPr id="13" name="直接连接符 12">
            <a:extLst>
              <a:ext uri="{FF2B5EF4-FFF2-40B4-BE49-F238E27FC236}">
                <a16:creationId xmlns:a16="http://schemas.microsoft.com/office/drawing/2014/main" id="{09479B68-79AF-4F06-A0FA-919AC04C357B}"/>
              </a:ext>
            </a:extLst>
          </p:cNvPr>
          <p:cNvCxnSpPr>
            <a:cxnSpLocks/>
            <a:stCxn id="6" idx="0"/>
            <a:endCxn id="7" idx="2"/>
          </p:cNvCxnSpPr>
          <p:nvPr/>
        </p:nvCxnSpPr>
        <p:spPr bwMode="gray">
          <a:xfrm flipV="1">
            <a:off x="3053378" y="3352758"/>
            <a:ext cx="4" cy="537119"/>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14" name="TextBox 13">
            <a:extLst>
              <a:ext uri="{FF2B5EF4-FFF2-40B4-BE49-F238E27FC236}">
                <a16:creationId xmlns:a16="http://schemas.microsoft.com/office/drawing/2014/main" id="{FB1CCAEF-A0F4-430E-B6DC-D4AA10D43886}"/>
              </a:ext>
            </a:extLst>
          </p:cNvPr>
          <p:cNvSpPr txBox="1"/>
          <p:nvPr/>
        </p:nvSpPr>
        <p:spPr bwMode="gray">
          <a:xfrm>
            <a:off x="1746075" y="3016896"/>
            <a:ext cx="1037303" cy="276999"/>
          </a:xfrm>
          <a:prstGeom prst="rect">
            <a:avLst/>
          </a:prstGeom>
          <a:solidFill>
            <a:schemeClr val="bg1"/>
          </a:solidFill>
        </p:spPr>
        <p:txBody>
          <a:bodyPr wrap="square" rtlCol="0">
            <a:noAutofit/>
          </a:bodyPr>
          <a:lstStyle/>
          <a:p>
            <a:pPr algn="ctr" fontAlgn="ctr"/>
            <a:r>
              <a:rPr lang="en-US" sz="1100" dirty="0">
                <a:latin typeface="Huawei Sans" panose="020C0503030203020204" pitchFamily="34" charset="0"/>
              </a:rPr>
              <a:t>IGMP </a:t>
            </a:r>
            <a:r>
              <a:rPr lang="en-US" sz="1100" dirty="0" err="1">
                <a:latin typeface="Huawei Sans" panose="020C0503030203020204" pitchFamily="34" charset="0"/>
              </a:rPr>
              <a:t>querier</a:t>
            </a:r>
            <a:endParaRPr lang="en-US" sz="1100" dirty="0">
              <a:latin typeface="Huawei Sans" panose="020C0503030203020204" pitchFamily="34" charset="0"/>
            </a:endParaRPr>
          </a:p>
        </p:txBody>
      </p:sp>
      <p:cxnSp>
        <p:nvCxnSpPr>
          <p:cNvPr id="15" name="Straight Arrow Connector 14">
            <a:extLst>
              <a:ext uri="{FF2B5EF4-FFF2-40B4-BE49-F238E27FC236}">
                <a16:creationId xmlns:a16="http://schemas.microsoft.com/office/drawing/2014/main" id="{20905F39-9F84-4F8C-B4E9-D5EF6FC7A759}"/>
              </a:ext>
            </a:extLst>
          </p:cNvPr>
          <p:cNvCxnSpPr>
            <a:cxnSpLocks/>
          </p:cNvCxnSpPr>
          <p:nvPr/>
        </p:nvCxnSpPr>
        <p:spPr bwMode="gray">
          <a:xfrm>
            <a:off x="2972814" y="3371822"/>
            <a:ext cx="0" cy="489480"/>
          </a:xfrm>
          <a:prstGeom prst="straightConnector1">
            <a:avLst/>
          </a:prstGeom>
          <a:ln w="19050">
            <a:solidFill>
              <a:srgbClr val="8BC9A0"/>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6" name="Straight Arrow Connector 15">
            <a:extLst>
              <a:ext uri="{FF2B5EF4-FFF2-40B4-BE49-F238E27FC236}">
                <a16:creationId xmlns:a16="http://schemas.microsoft.com/office/drawing/2014/main" id="{D57A3E6A-88C7-42D3-97F7-779C19B5D721}"/>
              </a:ext>
            </a:extLst>
          </p:cNvPr>
          <p:cNvCxnSpPr>
            <a:cxnSpLocks/>
          </p:cNvCxnSpPr>
          <p:nvPr/>
        </p:nvCxnSpPr>
        <p:spPr bwMode="gray">
          <a:xfrm flipH="1">
            <a:off x="2057436" y="4538983"/>
            <a:ext cx="883730" cy="0"/>
          </a:xfrm>
          <a:prstGeom prst="straightConnector1">
            <a:avLst/>
          </a:prstGeom>
          <a:ln w="19050">
            <a:solidFill>
              <a:srgbClr val="8BC9A0"/>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7" name="Straight Arrow Connector 16">
            <a:extLst>
              <a:ext uri="{FF2B5EF4-FFF2-40B4-BE49-F238E27FC236}">
                <a16:creationId xmlns:a16="http://schemas.microsoft.com/office/drawing/2014/main" id="{A3153312-5F2C-48CB-A17C-300258424A8E}"/>
              </a:ext>
            </a:extLst>
          </p:cNvPr>
          <p:cNvCxnSpPr>
            <a:cxnSpLocks/>
          </p:cNvCxnSpPr>
          <p:nvPr/>
        </p:nvCxnSpPr>
        <p:spPr bwMode="gray">
          <a:xfrm>
            <a:off x="1943545" y="4538983"/>
            <a:ext cx="0" cy="329367"/>
          </a:xfrm>
          <a:prstGeom prst="straightConnector1">
            <a:avLst/>
          </a:prstGeom>
          <a:ln w="19050">
            <a:solidFill>
              <a:srgbClr val="8BC9A0"/>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pic>
        <p:nvPicPr>
          <p:cNvPr id="20" name="图片 37" descr="交换机.png">
            <a:extLst>
              <a:ext uri="{FF2B5EF4-FFF2-40B4-BE49-F238E27FC236}">
                <a16:creationId xmlns:a16="http://schemas.microsoft.com/office/drawing/2014/main" id="{FD4CC377-171D-4235-8740-69B0FC2FFF96}"/>
              </a:ext>
            </a:extLst>
          </p:cNvPr>
          <p:cNvPicPr preferRelativeResize="0">
            <a:picLocks/>
          </p:cNvPicPr>
          <p:nvPr/>
        </p:nvPicPr>
        <p:blipFill>
          <a:blip r:embed="rId6" cstate="print"/>
          <a:stretch>
            <a:fillRect/>
          </a:stretch>
        </p:blipFill>
        <p:spPr bwMode="gray">
          <a:xfrm>
            <a:off x="2057436" y="2529668"/>
            <a:ext cx="528118" cy="399421"/>
          </a:xfrm>
          <a:prstGeom prst="rect">
            <a:avLst/>
          </a:prstGeom>
        </p:spPr>
      </p:pic>
      <p:sp>
        <p:nvSpPr>
          <p:cNvPr id="22" name="Rectangle 21">
            <a:extLst>
              <a:ext uri="{FF2B5EF4-FFF2-40B4-BE49-F238E27FC236}">
                <a16:creationId xmlns:a16="http://schemas.microsoft.com/office/drawing/2014/main" id="{D9903804-BA6D-4FB1-8FE1-618B88BC9412}"/>
              </a:ext>
            </a:extLst>
          </p:cNvPr>
          <p:cNvSpPr/>
          <p:nvPr/>
        </p:nvSpPr>
        <p:spPr bwMode="gray">
          <a:xfrm>
            <a:off x="1191571" y="2575489"/>
            <a:ext cx="920445" cy="307777"/>
          </a:xfrm>
          <a:prstGeom prst="rect">
            <a:avLst/>
          </a:prstGeom>
        </p:spPr>
        <p:txBody>
          <a:bodyPr wrap="square">
            <a:noAutofit/>
          </a:bodyPr>
          <a:lstStyle/>
          <a:p>
            <a:pPr algn="ctr" fontAlgn="ctr"/>
            <a:r>
              <a:rPr lang="en-US" sz="1100" dirty="0">
                <a:latin typeface="Huawei Sans" panose="020C0503030203020204" pitchFamily="34" charset="0"/>
              </a:rPr>
              <a:t>Multicast source S1</a:t>
            </a:r>
          </a:p>
        </p:txBody>
      </p:sp>
      <p:pic>
        <p:nvPicPr>
          <p:cNvPr id="25" name="图片 38" descr="PC.png">
            <a:extLst>
              <a:ext uri="{FF2B5EF4-FFF2-40B4-BE49-F238E27FC236}">
                <a16:creationId xmlns:a16="http://schemas.microsoft.com/office/drawing/2014/main" id="{51953F5D-92FA-41AE-AC5F-CFFC881E8178}"/>
              </a:ext>
            </a:extLst>
          </p:cNvPr>
          <p:cNvPicPr>
            <a:picLocks noChangeAspect="1"/>
          </p:cNvPicPr>
          <p:nvPr/>
        </p:nvPicPr>
        <p:blipFill>
          <a:blip r:embed="rId5" cstate="print"/>
          <a:stretch>
            <a:fillRect/>
          </a:stretch>
        </p:blipFill>
        <p:spPr bwMode="gray">
          <a:xfrm>
            <a:off x="3845268" y="4886968"/>
            <a:ext cx="540000" cy="382353"/>
          </a:xfrm>
          <a:prstGeom prst="rect">
            <a:avLst/>
          </a:prstGeom>
        </p:spPr>
      </p:pic>
      <p:sp>
        <p:nvSpPr>
          <p:cNvPr id="27" name="TextBox 26">
            <a:extLst>
              <a:ext uri="{FF2B5EF4-FFF2-40B4-BE49-F238E27FC236}">
                <a16:creationId xmlns:a16="http://schemas.microsoft.com/office/drawing/2014/main" id="{9B76360E-6532-4DDC-A195-FF292BCD7AA1}"/>
              </a:ext>
            </a:extLst>
          </p:cNvPr>
          <p:cNvSpPr txBox="1"/>
          <p:nvPr/>
        </p:nvSpPr>
        <p:spPr bwMode="gray">
          <a:xfrm>
            <a:off x="3342996" y="5253320"/>
            <a:ext cx="1623937" cy="646331"/>
          </a:xfrm>
          <a:prstGeom prst="rect">
            <a:avLst/>
          </a:prstGeom>
          <a:noFill/>
        </p:spPr>
        <p:txBody>
          <a:bodyPr wrap="square" rtlCol="0">
            <a:noAutofit/>
          </a:bodyPr>
          <a:lstStyle/>
          <a:p>
            <a:pPr algn="ctr" fontAlgn="ctr"/>
            <a:r>
              <a:rPr lang="en-US" sz="1050" dirty="0">
                <a:latin typeface="Huawei Sans" panose="020C0503030203020204" pitchFamily="34" charset="0"/>
              </a:rPr>
              <a:t>Member 2 joins G1 and wants to receive multicast data from S1.</a:t>
            </a:r>
          </a:p>
          <a:p>
            <a:pPr algn="ctr" fontAlgn="ctr"/>
            <a:endParaRPr lang="en-US" sz="1050" dirty="0">
              <a:latin typeface="Huawei Sans" panose="020C0503030203020204" pitchFamily="34" charset="0"/>
            </a:endParaRPr>
          </a:p>
          <a:p>
            <a:pPr algn="ctr" fontAlgn="ctr"/>
            <a:endParaRPr lang="en-US" sz="1050" dirty="0">
              <a:latin typeface="Huawei Sans" panose="020C0503030203020204" pitchFamily="34" charset="0"/>
            </a:endParaRPr>
          </a:p>
        </p:txBody>
      </p:sp>
      <p:cxnSp>
        <p:nvCxnSpPr>
          <p:cNvPr id="32" name="Connector: Elbow 31">
            <a:extLst>
              <a:ext uri="{FF2B5EF4-FFF2-40B4-BE49-F238E27FC236}">
                <a16:creationId xmlns:a16="http://schemas.microsoft.com/office/drawing/2014/main" id="{AD3E7013-B0E1-41DD-B8E9-176B820CAA67}"/>
              </a:ext>
            </a:extLst>
          </p:cNvPr>
          <p:cNvCxnSpPr>
            <a:cxnSpLocks/>
            <a:stCxn id="25" idx="0"/>
            <a:endCxn id="6" idx="2"/>
          </p:cNvCxnSpPr>
          <p:nvPr/>
        </p:nvCxnSpPr>
        <p:spPr bwMode="gray">
          <a:xfrm rot="16200000" flipV="1">
            <a:off x="3306687" y="4078387"/>
            <a:ext cx="555273" cy="1061890"/>
          </a:xfrm>
          <a:prstGeom prst="bentConnector3">
            <a:avLst>
              <a:gd name="adj1" fmla="val 50000"/>
            </a:avLst>
          </a:prstGeom>
          <a:ln w="19050"/>
        </p:spPr>
        <p:style>
          <a:lnRef idx="1">
            <a:schemeClr val="dk1"/>
          </a:lnRef>
          <a:fillRef idx="0">
            <a:schemeClr val="dk1"/>
          </a:fillRef>
          <a:effectRef idx="0">
            <a:schemeClr val="dk1"/>
          </a:effectRef>
          <a:fontRef idx="minor">
            <a:schemeClr val="tx1"/>
          </a:fontRef>
        </p:style>
      </p:cxnSp>
      <p:sp>
        <p:nvSpPr>
          <p:cNvPr id="42" name="TextBox 120">
            <a:extLst>
              <a:ext uri="{FF2B5EF4-FFF2-40B4-BE49-F238E27FC236}">
                <a16:creationId xmlns:a16="http://schemas.microsoft.com/office/drawing/2014/main" id="{385293CE-00DF-4306-897F-0D0E9EC87D51}"/>
              </a:ext>
            </a:extLst>
          </p:cNvPr>
          <p:cNvSpPr txBox="1"/>
          <p:nvPr/>
        </p:nvSpPr>
        <p:spPr bwMode="gray">
          <a:xfrm>
            <a:off x="1075193" y="4559808"/>
            <a:ext cx="783061" cy="287715"/>
          </a:xfrm>
          <a:prstGeom prst="roundRect">
            <a:avLst>
              <a:gd name="adj" fmla="val 6721"/>
            </a:avLst>
          </a:prstGeom>
          <a:solidFill>
            <a:srgbClr val="8BC9A0"/>
          </a:solidFill>
          <a:ln w="12700">
            <a:solidFill>
              <a:srgbClr val="8BC9A0"/>
            </a:solidFill>
          </a:ln>
        </p:spPr>
        <p:txBody>
          <a:bodyPr wrap="square" rtlCol="0" anchor="ctr">
            <a:noAutofit/>
          </a:bodyPr>
          <a:lstStyle/>
          <a:p>
            <a:pPr algn="ctr" fontAlgn="ctr"/>
            <a:r>
              <a:rPr lang="en-US" sz="1200" b="1">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Report</a:t>
            </a:r>
          </a:p>
        </p:txBody>
      </p:sp>
      <p:sp>
        <p:nvSpPr>
          <p:cNvPr id="30" name="Rectangular Callout 75">
            <a:extLst>
              <a:ext uri="{FF2B5EF4-FFF2-40B4-BE49-F238E27FC236}">
                <a16:creationId xmlns:a16="http://schemas.microsoft.com/office/drawing/2014/main" id="{DE2084CF-5B22-4AD5-91AE-78197DFB4CAB}"/>
              </a:ext>
            </a:extLst>
          </p:cNvPr>
          <p:cNvSpPr/>
          <p:nvPr/>
        </p:nvSpPr>
        <p:spPr bwMode="gray">
          <a:xfrm>
            <a:off x="623720" y="3613513"/>
            <a:ext cx="1888969" cy="823297"/>
          </a:xfrm>
          <a:prstGeom prst="wedgeRectCallout">
            <a:avLst>
              <a:gd name="adj1" fmla="val -21192"/>
              <a:gd name="adj2" fmla="val 71152"/>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fontAlgn="ctr"/>
            <a:r>
              <a:rPr lang="en-US" sz="1200" dirty="0">
                <a:solidFill>
                  <a:schemeClr val="tx1"/>
                </a:solidFill>
                <a:latin typeface="Huawei Sans" panose="020C0503030203020204" pitchFamily="34" charset="0"/>
                <a:ea typeface="方正兰亭黑简体" panose="02000000000000000000" pitchFamily="2" charset="-122"/>
              </a:rPr>
              <a:t>The group member sends a </a:t>
            </a:r>
            <a:r>
              <a:rPr lang="en-US" sz="1200" b="1" dirty="0">
                <a:solidFill>
                  <a:srgbClr val="EC7061"/>
                </a:solidFill>
                <a:latin typeface="Huawei Sans" panose="020C0503030203020204" pitchFamily="34" charset="0"/>
                <a:ea typeface="方正兰亭黑简体" panose="02000000000000000000" pitchFamily="2" charset="-122"/>
              </a:rPr>
              <a:t>Report message with updated source-group mapping</a:t>
            </a:r>
            <a:r>
              <a:rPr lang="en-US" sz="1200" dirty="0">
                <a:solidFill>
                  <a:schemeClr val="tx1"/>
                </a:solidFill>
                <a:latin typeface="Huawei Sans" panose="020C0503030203020204" pitchFamily="34" charset="0"/>
                <a:ea typeface="方正兰亭黑简体" panose="02000000000000000000" pitchFamily="2" charset="-122"/>
              </a:rPr>
              <a:t>.</a:t>
            </a:r>
          </a:p>
        </p:txBody>
      </p:sp>
      <p:sp>
        <p:nvSpPr>
          <p:cNvPr id="43" name="Arrow: Right 42">
            <a:extLst>
              <a:ext uri="{FF2B5EF4-FFF2-40B4-BE49-F238E27FC236}">
                <a16:creationId xmlns:a16="http://schemas.microsoft.com/office/drawing/2014/main" id="{8BC7BC44-025A-4EAA-8E42-8323DDBB9522}"/>
              </a:ext>
            </a:extLst>
          </p:cNvPr>
          <p:cNvSpPr/>
          <p:nvPr/>
        </p:nvSpPr>
        <p:spPr bwMode="gray">
          <a:xfrm>
            <a:off x="4748445" y="3728202"/>
            <a:ext cx="1435457" cy="864000"/>
          </a:xfrm>
          <a:prstGeom prst="rightArrow">
            <a:avLst>
              <a:gd name="adj1" fmla="val 41147"/>
              <a:gd name="adj2" fmla="val 50000"/>
            </a:avLst>
          </a:prstGeom>
          <a:solidFill>
            <a:srgbClr val="F4FBFE"/>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050" dirty="0">
                <a:solidFill>
                  <a:schemeClr val="tx1"/>
                </a:solidFill>
                <a:latin typeface="Huawei Sans" panose="020C0503030203020204" pitchFamily="34" charset="0"/>
              </a:rPr>
              <a:t>Responds with a Report message.</a:t>
            </a:r>
          </a:p>
        </p:txBody>
      </p:sp>
      <p:sp>
        <p:nvSpPr>
          <p:cNvPr id="31" name="椭圆 50">
            <a:extLst>
              <a:ext uri="{FF2B5EF4-FFF2-40B4-BE49-F238E27FC236}">
                <a16:creationId xmlns:a16="http://schemas.microsoft.com/office/drawing/2014/main" id="{F01AFDC4-1EA2-44B7-9EE0-BEAFE532C35C}"/>
              </a:ext>
            </a:extLst>
          </p:cNvPr>
          <p:cNvSpPr/>
          <p:nvPr/>
        </p:nvSpPr>
        <p:spPr bwMode="gray">
          <a:xfrm>
            <a:off x="2420796" y="3524074"/>
            <a:ext cx="180000" cy="180000"/>
          </a:xfrm>
          <a:prstGeom prst="ellipse">
            <a:avLst/>
          </a:prstGeom>
          <a:solidFill>
            <a:srgbClr val="FFC00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algn="ctr" fontAlgn="ctr"/>
            <a:r>
              <a:rPr lang="en-US" sz="11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1</a:t>
            </a:r>
          </a:p>
        </p:txBody>
      </p:sp>
      <p:sp>
        <p:nvSpPr>
          <p:cNvPr id="44" name="Rectangular Callout 75">
            <a:extLst>
              <a:ext uri="{FF2B5EF4-FFF2-40B4-BE49-F238E27FC236}">
                <a16:creationId xmlns:a16="http://schemas.microsoft.com/office/drawing/2014/main" id="{5AECD7A4-7DB7-461C-9C85-150C3599EF54}"/>
              </a:ext>
            </a:extLst>
          </p:cNvPr>
          <p:cNvSpPr/>
          <p:nvPr/>
        </p:nvSpPr>
        <p:spPr bwMode="gray">
          <a:xfrm>
            <a:off x="3557514" y="2444573"/>
            <a:ext cx="1790923" cy="1168940"/>
          </a:xfrm>
          <a:prstGeom prst="wedgeRectCallout">
            <a:avLst>
              <a:gd name="adj1" fmla="val -66036"/>
              <a:gd name="adj2" fmla="val 17609"/>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fontAlgn="ctr"/>
            <a:r>
              <a:rPr lang="en-US" sz="1200" dirty="0">
                <a:solidFill>
                  <a:schemeClr val="tx1"/>
                </a:solidFill>
                <a:latin typeface="Huawei Sans" panose="020C0503030203020204" pitchFamily="34" charset="0"/>
                <a:ea typeface="方正兰亭黑简体" panose="02000000000000000000" pitchFamily="2" charset="-122"/>
              </a:rPr>
              <a:t>After receiving the Report message, the IGMP </a:t>
            </a:r>
            <a:r>
              <a:rPr lang="en-US" sz="1200" dirty="0" err="1">
                <a:solidFill>
                  <a:schemeClr val="tx1"/>
                </a:solidFill>
                <a:latin typeface="Huawei Sans" panose="020C0503030203020204" pitchFamily="34" charset="0"/>
                <a:ea typeface="方正兰亭黑简体" panose="02000000000000000000" pitchFamily="2" charset="-122"/>
              </a:rPr>
              <a:t>querier</a:t>
            </a:r>
            <a:r>
              <a:rPr lang="en-US" sz="1200" dirty="0">
                <a:solidFill>
                  <a:schemeClr val="tx1"/>
                </a:solidFill>
                <a:latin typeface="Huawei Sans" panose="020C0503030203020204" pitchFamily="34" charset="0"/>
                <a:ea typeface="方正兰亭黑简体" panose="02000000000000000000" pitchFamily="2" charset="-122"/>
              </a:rPr>
              <a:t> </a:t>
            </a:r>
            <a:r>
              <a:rPr lang="en-US" sz="1200" b="1" dirty="0">
                <a:solidFill>
                  <a:srgbClr val="EC7061"/>
                </a:solidFill>
                <a:latin typeface="Huawei Sans" panose="020C0503030203020204" pitchFamily="34" charset="0"/>
                <a:ea typeface="方正兰亭黑简体" panose="02000000000000000000" pitchFamily="2" charset="-122"/>
              </a:rPr>
              <a:t>considers that the group member needs to leave the group</a:t>
            </a:r>
            <a:r>
              <a:rPr lang="en-US" sz="1200" dirty="0">
                <a:solidFill>
                  <a:schemeClr val="tx1"/>
                </a:solidFill>
                <a:latin typeface="Huawei Sans" panose="020C0503030203020204" pitchFamily="34" charset="0"/>
                <a:ea typeface="方正兰亭黑简体" panose="02000000000000000000" pitchFamily="2" charset="-122"/>
              </a:rPr>
              <a:t>.</a:t>
            </a:r>
          </a:p>
        </p:txBody>
      </p:sp>
      <p:sp>
        <p:nvSpPr>
          <p:cNvPr id="45" name="Freeform 159">
            <a:extLst>
              <a:ext uri="{FF2B5EF4-FFF2-40B4-BE49-F238E27FC236}">
                <a16:creationId xmlns:a16="http://schemas.microsoft.com/office/drawing/2014/main" id="{11FC9738-D879-4881-995A-84AABED060FD}"/>
              </a:ext>
            </a:extLst>
          </p:cNvPr>
          <p:cNvSpPr/>
          <p:nvPr/>
        </p:nvSpPr>
        <p:spPr bwMode="gray">
          <a:xfrm flipH="1">
            <a:off x="8364414" y="2307090"/>
            <a:ext cx="1392088" cy="727684"/>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a:solidFill>
                  <a:schemeClr val="tx1"/>
                </a:solidFill>
                <a:latin typeface="Huawei Sans" panose="020C0503030203020204" pitchFamily="34" charset="0"/>
              </a:rPr>
              <a:t>Multicast network</a:t>
            </a:r>
          </a:p>
        </p:txBody>
      </p:sp>
      <p:pic>
        <p:nvPicPr>
          <p:cNvPr id="46" name="图片 20" descr="接入交换机.png">
            <a:extLst>
              <a:ext uri="{FF2B5EF4-FFF2-40B4-BE49-F238E27FC236}">
                <a16:creationId xmlns:a16="http://schemas.microsoft.com/office/drawing/2014/main" id="{0D895C72-C5E8-4481-985B-20AE4F57446A}"/>
              </a:ext>
            </a:extLst>
          </p:cNvPr>
          <p:cNvPicPr>
            <a:picLocks noChangeAspect="1"/>
          </p:cNvPicPr>
          <p:nvPr/>
        </p:nvPicPr>
        <p:blipFill>
          <a:blip r:embed="rId3" cstate="print"/>
          <a:stretch>
            <a:fillRect/>
          </a:stretch>
        </p:blipFill>
        <p:spPr bwMode="gray">
          <a:xfrm>
            <a:off x="8792867" y="3775972"/>
            <a:ext cx="540000" cy="441818"/>
          </a:xfrm>
          <a:prstGeom prst="rect">
            <a:avLst/>
          </a:prstGeom>
        </p:spPr>
      </p:pic>
      <p:pic>
        <p:nvPicPr>
          <p:cNvPr id="47" name="Picture 2" descr="G:\做的项目\公共\扁平图标切换\更新2015_01_21\oss扁平图标库2015_01_21更新-04.png">
            <a:extLst>
              <a:ext uri="{FF2B5EF4-FFF2-40B4-BE49-F238E27FC236}">
                <a16:creationId xmlns:a16="http://schemas.microsoft.com/office/drawing/2014/main" id="{8863FEA7-E1D4-4CAF-A328-44AC784A319A}"/>
              </a:ext>
            </a:extLst>
          </p:cNvPr>
          <p:cNvPicPr>
            <a:picLocks noChangeArrowheads="1"/>
          </p:cNvPicPr>
          <p:nvPr/>
        </p:nvPicPr>
        <p:blipFill>
          <a:blip r:embed="rId4" cstate="print"/>
          <a:stretch>
            <a:fillRect/>
          </a:stretch>
        </p:blipFill>
        <p:spPr bwMode="gray">
          <a:xfrm>
            <a:off x="8798812" y="2839594"/>
            <a:ext cx="528117" cy="399259"/>
          </a:xfrm>
          <a:prstGeom prst="rect">
            <a:avLst/>
          </a:prstGeom>
          <a:noFill/>
        </p:spPr>
      </p:pic>
      <p:pic>
        <p:nvPicPr>
          <p:cNvPr id="48" name="图片 38" descr="PC.png">
            <a:extLst>
              <a:ext uri="{FF2B5EF4-FFF2-40B4-BE49-F238E27FC236}">
                <a16:creationId xmlns:a16="http://schemas.microsoft.com/office/drawing/2014/main" id="{072F9682-F887-4906-AB93-9F93E494A052}"/>
              </a:ext>
            </a:extLst>
          </p:cNvPr>
          <p:cNvPicPr>
            <a:picLocks noChangeAspect="1"/>
          </p:cNvPicPr>
          <p:nvPr/>
        </p:nvPicPr>
        <p:blipFill>
          <a:blip r:embed="rId5" cstate="print">
            <a:duotone>
              <a:schemeClr val="accent2">
                <a:shade val="45000"/>
                <a:satMod val="135000"/>
              </a:schemeClr>
              <a:prstClr val="white"/>
            </a:duotone>
          </a:blip>
          <a:stretch>
            <a:fillRect/>
          </a:stretch>
        </p:blipFill>
        <p:spPr bwMode="gray">
          <a:xfrm>
            <a:off x="7761157" y="4774605"/>
            <a:ext cx="540000" cy="382353"/>
          </a:xfrm>
          <a:prstGeom prst="rect">
            <a:avLst/>
          </a:prstGeom>
        </p:spPr>
      </p:pic>
      <p:sp>
        <p:nvSpPr>
          <p:cNvPr id="49" name="TextBox 48">
            <a:extLst>
              <a:ext uri="{FF2B5EF4-FFF2-40B4-BE49-F238E27FC236}">
                <a16:creationId xmlns:a16="http://schemas.microsoft.com/office/drawing/2014/main" id="{D03A9F3A-9167-49B7-B7C2-A832796A6555}"/>
              </a:ext>
            </a:extLst>
          </p:cNvPr>
          <p:cNvSpPr txBox="1"/>
          <p:nvPr/>
        </p:nvSpPr>
        <p:spPr bwMode="gray">
          <a:xfrm>
            <a:off x="7129478" y="5161781"/>
            <a:ext cx="1766193" cy="646331"/>
          </a:xfrm>
          <a:prstGeom prst="rect">
            <a:avLst/>
          </a:prstGeom>
          <a:noFill/>
        </p:spPr>
        <p:txBody>
          <a:bodyPr wrap="square" rtlCol="0">
            <a:noAutofit/>
          </a:bodyPr>
          <a:lstStyle/>
          <a:p>
            <a:pPr algn="ctr" fontAlgn="ctr"/>
            <a:r>
              <a:rPr lang="en-US" sz="1050">
                <a:latin typeface="Huawei Sans" panose="020C0503030203020204" pitchFamily="34" charset="0"/>
              </a:rPr>
              <a:t>Member 1 </a:t>
            </a:r>
            <a:r>
              <a:rPr lang="en-US" sz="1050" b="1">
                <a:solidFill>
                  <a:srgbClr val="EC7061"/>
                </a:solidFill>
                <a:latin typeface="Huawei Sans" panose="020C0503030203020204" pitchFamily="34" charset="0"/>
              </a:rPr>
              <a:t>leaves</a:t>
            </a:r>
            <a:r>
              <a:rPr lang="en-US" sz="1050">
                <a:latin typeface="Huawei Sans" panose="020C0503030203020204" pitchFamily="34" charset="0"/>
              </a:rPr>
              <a:t> G1 and does not want to receive data from S1.</a:t>
            </a:r>
          </a:p>
          <a:p>
            <a:pPr algn="ctr" fontAlgn="ctr"/>
            <a:endParaRPr lang="en-US" sz="1050">
              <a:latin typeface="Huawei Sans" panose="020C0503030203020204" pitchFamily="34" charset="0"/>
            </a:endParaRPr>
          </a:p>
          <a:p>
            <a:pPr algn="ctr" fontAlgn="ctr"/>
            <a:endParaRPr lang="en-US" sz="1050">
              <a:latin typeface="Huawei Sans" panose="020C0503030203020204" pitchFamily="34" charset="0"/>
            </a:endParaRPr>
          </a:p>
        </p:txBody>
      </p:sp>
      <p:cxnSp>
        <p:nvCxnSpPr>
          <p:cNvPr id="50" name="Connector: Elbow 49">
            <a:extLst>
              <a:ext uri="{FF2B5EF4-FFF2-40B4-BE49-F238E27FC236}">
                <a16:creationId xmlns:a16="http://schemas.microsoft.com/office/drawing/2014/main" id="{7BC3A5D6-D061-4748-ADEE-3DDCAEA83874}"/>
              </a:ext>
            </a:extLst>
          </p:cNvPr>
          <p:cNvCxnSpPr>
            <a:cxnSpLocks/>
            <a:stCxn id="48" idx="0"/>
            <a:endCxn id="46" idx="2"/>
          </p:cNvCxnSpPr>
          <p:nvPr/>
        </p:nvCxnSpPr>
        <p:spPr bwMode="gray">
          <a:xfrm rot="5400000" flipH="1" flipV="1">
            <a:off x="8268605" y="3980343"/>
            <a:ext cx="556815" cy="1031710"/>
          </a:xfrm>
          <a:prstGeom prst="bentConnector3">
            <a:avLst>
              <a:gd name="adj1" fmla="val 50000"/>
            </a:avLst>
          </a:prstGeom>
          <a:ln w="19050"/>
        </p:spPr>
        <p:style>
          <a:lnRef idx="1">
            <a:schemeClr val="dk1"/>
          </a:lnRef>
          <a:fillRef idx="0">
            <a:schemeClr val="dk1"/>
          </a:fillRef>
          <a:effectRef idx="0">
            <a:schemeClr val="dk1"/>
          </a:effectRef>
          <a:fontRef idx="minor">
            <a:schemeClr val="tx1"/>
          </a:fontRef>
        </p:style>
      </p:cxnSp>
      <p:cxnSp>
        <p:nvCxnSpPr>
          <p:cNvPr id="51" name="直接连接符 12">
            <a:extLst>
              <a:ext uri="{FF2B5EF4-FFF2-40B4-BE49-F238E27FC236}">
                <a16:creationId xmlns:a16="http://schemas.microsoft.com/office/drawing/2014/main" id="{878B3EE7-D7E8-4CDE-9FC6-72B6E9E93623}"/>
              </a:ext>
            </a:extLst>
          </p:cNvPr>
          <p:cNvCxnSpPr>
            <a:cxnSpLocks/>
            <a:stCxn id="46" idx="0"/>
            <a:endCxn id="47" idx="2"/>
          </p:cNvCxnSpPr>
          <p:nvPr/>
        </p:nvCxnSpPr>
        <p:spPr bwMode="gray">
          <a:xfrm flipV="1">
            <a:off x="9062867" y="3238853"/>
            <a:ext cx="4" cy="537119"/>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52" name="TextBox 51">
            <a:extLst>
              <a:ext uri="{FF2B5EF4-FFF2-40B4-BE49-F238E27FC236}">
                <a16:creationId xmlns:a16="http://schemas.microsoft.com/office/drawing/2014/main" id="{CF2F7ADA-F99C-4266-A823-CEB5056D6E46}"/>
              </a:ext>
            </a:extLst>
          </p:cNvPr>
          <p:cNvSpPr txBox="1"/>
          <p:nvPr/>
        </p:nvSpPr>
        <p:spPr bwMode="gray">
          <a:xfrm>
            <a:off x="7755564" y="2902991"/>
            <a:ext cx="1037303" cy="276999"/>
          </a:xfrm>
          <a:prstGeom prst="rect">
            <a:avLst/>
          </a:prstGeom>
          <a:solidFill>
            <a:schemeClr val="bg1"/>
          </a:solidFill>
        </p:spPr>
        <p:txBody>
          <a:bodyPr wrap="square" rtlCol="0">
            <a:noAutofit/>
          </a:bodyPr>
          <a:lstStyle/>
          <a:p>
            <a:pPr algn="ctr" fontAlgn="ctr"/>
            <a:r>
              <a:rPr lang="en-US" sz="1100" dirty="0">
                <a:latin typeface="Huawei Sans" panose="020C0503030203020204" pitchFamily="34" charset="0"/>
              </a:rPr>
              <a:t>IGMP </a:t>
            </a:r>
            <a:r>
              <a:rPr lang="en-US" sz="1100" dirty="0" err="1">
                <a:latin typeface="Huawei Sans" panose="020C0503030203020204" pitchFamily="34" charset="0"/>
              </a:rPr>
              <a:t>querier</a:t>
            </a:r>
            <a:endParaRPr lang="en-US" sz="1100" dirty="0">
              <a:latin typeface="Huawei Sans" panose="020C0503030203020204" pitchFamily="34" charset="0"/>
            </a:endParaRPr>
          </a:p>
        </p:txBody>
      </p:sp>
      <p:pic>
        <p:nvPicPr>
          <p:cNvPr id="56" name="图片 37" descr="交换机.png">
            <a:extLst>
              <a:ext uri="{FF2B5EF4-FFF2-40B4-BE49-F238E27FC236}">
                <a16:creationId xmlns:a16="http://schemas.microsoft.com/office/drawing/2014/main" id="{3A1CDAE5-9914-4E46-8FBE-822B4F528E9A}"/>
              </a:ext>
            </a:extLst>
          </p:cNvPr>
          <p:cNvPicPr preferRelativeResize="0">
            <a:picLocks/>
          </p:cNvPicPr>
          <p:nvPr/>
        </p:nvPicPr>
        <p:blipFill>
          <a:blip r:embed="rId6" cstate="print"/>
          <a:stretch>
            <a:fillRect/>
          </a:stretch>
        </p:blipFill>
        <p:spPr bwMode="gray">
          <a:xfrm>
            <a:off x="8066925" y="2415763"/>
            <a:ext cx="528118" cy="399421"/>
          </a:xfrm>
          <a:prstGeom prst="rect">
            <a:avLst/>
          </a:prstGeom>
        </p:spPr>
      </p:pic>
      <p:sp>
        <p:nvSpPr>
          <p:cNvPr id="57" name="Rectangle 56">
            <a:extLst>
              <a:ext uri="{FF2B5EF4-FFF2-40B4-BE49-F238E27FC236}">
                <a16:creationId xmlns:a16="http://schemas.microsoft.com/office/drawing/2014/main" id="{B15CEA22-0718-491A-BA41-1A4D44D43027}"/>
              </a:ext>
            </a:extLst>
          </p:cNvPr>
          <p:cNvSpPr/>
          <p:nvPr/>
        </p:nvSpPr>
        <p:spPr bwMode="gray">
          <a:xfrm>
            <a:off x="7904191" y="2037282"/>
            <a:ext cx="920445" cy="307777"/>
          </a:xfrm>
          <a:prstGeom prst="rect">
            <a:avLst/>
          </a:prstGeom>
        </p:spPr>
        <p:txBody>
          <a:bodyPr wrap="square">
            <a:noAutofit/>
          </a:bodyPr>
          <a:lstStyle/>
          <a:p>
            <a:pPr algn="ctr" fontAlgn="ctr"/>
            <a:r>
              <a:rPr lang="en-US" sz="1100" dirty="0">
                <a:latin typeface="Huawei Sans" panose="020C0503030203020204" pitchFamily="34" charset="0"/>
              </a:rPr>
              <a:t>Multicast source S1</a:t>
            </a:r>
          </a:p>
        </p:txBody>
      </p:sp>
      <p:pic>
        <p:nvPicPr>
          <p:cNvPr id="58" name="图片 38" descr="PC.png">
            <a:extLst>
              <a:ext uri="{FF2B5EF4-FFF2-40B4-BE49-F238E27FC236}">
                <a16:creationId xmlns:a16="http://schemas.microsoft.com/office/drawing/2014/main" id="{7CFF61D0-2A36-4C43-8241-6AC945C10D6F}"/>
              </a:ext>
            </a:extLst>
          </p:cNvPr>
          <p:cNvPicPr>
            <a:picLocks noChangeAspect="1"/>
          </p:cNvPicPr>
          <p:nvPr/>
        </p:nvPicPr>
        <p:blipFill>
          <a:blip r:embed="rId5" cstate="print"/>
          <a:stretch>
            <a:fillRect/>
          </a:stretch>
        </p:blipFill>
        <p:spPr bwMode="gray">
          <a:xfrm>
            <a:off x="9854757" y="4773063"/>
            <a:ext cx="540000" cy="382353"/>
          </a:xfrm>
          <a:prstGeom prst="rect">
            <a:avLst/>
          </a:prstGeom>
        </p:spPr>
      </p:pic>
      <p:sp>
        <p:nvSpPr>
          <p:cNvPr id="59" name="TextBox 58">
            <a:extLst>
              <a:ext uri="{FF2B5EF4-FFF2-40B4-BE49-F238E27FC236}">
                <a16:creationId xmlns:a16="http://schemas.microsoft.com/office/drawing/2014/main" id="{E0D463A3-CF99-40C5-9C57-177A0D5AE4E4}"/>
              </a:ext>
            </a:extLst>
          </p:cNvPr>
          <p:cNvSpPr txBox="1"/>
          <p:nvPr/>
        </p:nvSpPr>
        <p:spPr bwMode="gray">
          <a:xfrm>
            <a:off x="9352485" y="5139415"/>
            <a:ext cx="1623937" cy="646331"/>
          </a:xfrm>
          <a:prstGeom prst="rect">
            <a:avLst/>
          </a:prstGeom>
          <a:noFill/>
        </p:spPr>
        <p:txBody>
          <a:bodyPr wrap="square" rtlCol="0">
            <a:noAutofit/>
          </a:bodyPr>
          <a:lstStyle/>
          <a:p>
            <a:pPr algn="ctr" fontAlgn="ctr"/>
            <a:r>
              <a:rPr lang="en-US" sz="1050">
                <a:latin typeface="Huawei Sans" panose="020C0503030203020204" pitchFamily="34" charset="0"/>
              </a:rPr>
              <a:t>Member 2 joins G1 and wants to receive multicast data from S1.</a:t>
            </a:r>
          </a:p>
          <a:p>
            <a:pPr algn="ctr" fontAlgn="ctr"/>
            <a:endParaRPr lang="en-US" sz="1050">
              <a:latin typeface="Huawei Sans" panose="020C0503030203020204" pitchFamily="34" charset="0"/>
            </a:endParaRPr>
          </a:p>
          <a:p>
            <a:pPr algn="ctr" fontAlgn="ctr"/>
            <a:endParaRPr lang="en-US" sz="1050">
              <a:latin typeface="Huawei Sans" panose="020C0503030203020204" pitchFamily="34" charset="0"/>
            </a:endParaRPr>
          </a:p>
        </p:txBody>
      </p:sp>
      <p:cxnSp>
        <p:nvCxnSpPr>
          <p:cNvPr id="60" name="Connector: Elbow 59">
            <a:extLst>
              <a:ext uri="{FF2B5EF4-FFF2-40B4-BE49-F238E27FC236}">
                <a16:creationId xmlns:a16="http://schemas.microsoft.com/office/drawing/2014/main" id="{A44C4CF8-B17D-4C09-95A4-3E0EE5BCADD0}"/>
              </a:ext>
            </a:extLst>
          </p:cNvPr>
          <p:cNvCxnSpPr>
            <a:cxnSpLocks/>
            <a:stCxn id="58" idx="0"/>
            <a:endCxn id="46" idx="2"/>
          </p:cNvCxnSpPr>
          <p:nvPr/>
        </p:nvCxnSpPr>
        <p:spPr bwMode="gray">
          <a:xfrm rot="16200000" flipV="1">
            <a:off x="9316176" y="3964482"/>
            <a:ext cx="555273" cy="1061890"/>
          </a:xfrm>
          <a:prstGeom prst="bentConnector3">
            <a:avLst>
              <a:gd name="adj1" fmla="val 50000"/>
            </a:avLst>
          </a:prstGeom>
          <a:ln w="19050"/>
        </p:spPr>
        <p:style>
          <a:lnRef idx="1">
            <a:schemeClr val="dk1"/>
          </a:lnRef>
          <a:fillRef idx="0">
            <a:schemeClr val="dk1"/>
          </a:fillRef>
          <a:effectRef idx="0">
            <a:schemeClr val="dk1"/>
          </a:effectRef>
          <a:fontRef idx="minor">
            <a:schemeClr val="tx1"/>
          </a:fontRef>
        </p:style>
      </p:cxnSp>
      <p:sp>
        <p:nvSpPr>
          <p:cNvPr id="65" name="椭圆 50">
            <a:extLst>
              <a:ext uri="{FF2B5EF4-FFF2-40B4-BE49-F238E27FC236}">
                <a16:creationId xmlns:a16="http://schemas.microsoft.com/office/drawing/2014/main" id="{FC5D7A9D-68FB-4D9E-9815-E964AE7F3431}"/>
              </a:ext>
            </a:extLst>
          </p:cNvPr>
          <p:cNvSpPr/>
          <p:nvPr/>
        </p:nvSpPr>
        <p:spPr bwMode="gray">
          <a:xfrm>
            <a:off x="3474409" y="2366286"/>
            <a:ext cx="180000" cy="180000"/>
          </a:xfrm>
          <a:prstGeom prst="ellipse">
            <a:avLst/>
          </a:prstGeom>
          <a:solidFill>
            <a:srgbClr val="FFC00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algn="ctr" fontAlgn="ctr"/>
            <a:r>
              <a:rPr lang="en-US" sz="11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2</a:t>
            </a:r>
          </a:p>
        </p:txBody>
      </p:sp>
      <p:cxnSp>
        <p:nvCxnSpPr>
          <p:cNvPr id="66" name="Straight Arrow Connector 65">
            <a:extLst>
              <a:ext uri="{FF2B5EF4-FFF2-40B4-BE49-F238E27FC236}">
                <a16:creationId xmlns:a16="http://schemas.microsoft.com/office/drawing/2014/main" id="{2E67C809-F6DB-42E5-A4EB-35033CD3D5A0}"/>
              </a:ext>
            </a:extLst>
          </p:cNvPr>
          <p:cNvCxnSpPr>
            <a:cxnSpLocks/>
          </p:cNvCxnSpPr>
          <p:nvPr/>
        </p:nvCxnSpPr>
        <p:spPr bwMode="gray">
          <a:xfrm>
            <a:off x="8983089" y="3260872"/>
            <a:ext cx="0" cy="489480"/>
          </a:xfrm>
          <a:prstGeom prst="straightConnector1">
            <a:avLst/>
          </a:prstGeom>
          <a:ln w="19050">
            <a:solidFill>
              <a:srgbClr val="EC7061"/>
            </a:solidFill>
            <a:tailEnd type="triangle"/>
          </a:ln>
        </p:spPr>
        <p:style>
          <a:lnRef idx="1">
            <a:schemeClr val="accent1"/>
          </a:lnRef>
          <a:fillRef idx="0">
            <a:schemeClr val="accent1"/>
          </a:fillRef>
          <a:effectRef idx="0">
            <a:schemeClr val="accent1"/>
          </a:effectRef>
          <a:fontRef idx="minor">
            <a:schemeClr val="tx1"/>
          </a:fontRef>
        </p:style>
      </p:cxnSp>
      <p:cxnSp>
        <p:nvCxnSpPr>
          <p:cNvPr id="67" name="Straight Arrow Connector 66">
            <a:extLst>
              <a:ext uri="{FF2B5EF4-FFF2-40B4-BE49-F238E27FC236}">
                <a16:creationId xmlns:a16="http://schemas.microsoft.com/office/drawing/2014/main" id="{EDC34408-390D-455F-8DBF-E1879FF1FC26}"/>
              </a:ext>
            </a:extLst>
          </p:cNvPr>
          <p:cNvCxnSpPr>
            <a:cxnSpLocks/>
          </p:cNvCxnSpPr>
          <p:nvPr/>
        </p:nvCxnSpPr>
        <p:spPr bwMode="gray">
          <a:xfrm flipH="1">
            <a:off x="8114971" y="4547471"/>
            <a:ext cx="825024" cy="0"/>
          </a:xfrm>
          <a:prstGeom prst="straightConnector1">
            <a:avLst/>
          </a:prstGeom>
          <a:ln w="19050">
            <a:solidFill>
              <a:srgbClr val="EC7061"/>
            </a:solidFill>
            <a:tailEnd type="triangle"/>
          </a:ln>
        </p:spPr>
        <p:style>
          <a:lnRef idx="1">
            <a:schemeClr val="accent1"/>
          </a:lnRef>
          <a:fillRef idx="0">
            <a:schemeClr val="accent1"/>
          </a:fillRef>
          <a:effectRef idx="0">
            <a:schemeClr val="accent1"/>
          </a:effectRef>
          <a:fontRef idx="minor">
            <a:schemeClr val="tx1"/>
          </a:fontRef>
        </p:style>
      </p:cxnSp>
      <p:cxnSp>
        <p:nvCxnSpPr>
          <p:cNvPr id="70" name="Straight Arrow Connector 69">
            <a:extLst>
              <a:ext uri="{FF2B5EF4-FFF2-40B4-BE49-F238E27FC236}">
                <a16:creationId xmlns:a16="http://schemas.microsoft.com/office/drawing/2014/main" id="{43900C8E-E1CB-4FB4-AC6C-C0EFE1429E2E}"/>
              </a:ext>
            </a:extLst>
          </p:cNvPr>
          <p:cNvCxnSpPr>
            <a:cxnSpLocks/>
          </p:cNvCxnSpPr>
          <p:nvPr/>
        </p:nvCxnSpPr>
        <p:spPr bwMode="gray">
          <a:xfrm>
            <a:off x="8077011" y="4558402"/>
            <a:ext cx="0" cy="203767"/>
          </a:xfrm>
          <a:prstGeom prst="straightConnector1">
            <a:avLst/>
          </a:prstGeom>
          <a:ln w="19050">
            <a:solidFill>
              <a:srgbClr val="EC7061"/>
            </a:solidFill>
            <a:tailEnd type="triangle"/>
          </a:ln>
        </p:spPr>
        <p:style>
          <a:lnRef idx="1">
            <a:schemeClr val="accent1"/>
          </a:lnRef>
          <a:fillRef idx="0">
            <a:schemeClr val="accent1"/>
          </a:fillRef>
          <a:effectRef idx="0">
            <a:schemeClr val="accent1"/>
          </a:effectRef>
          <a:fontRef idx="minor">
            <a:schemeClr val="tx1"/>
          </a:fontRef>
        </p:style>
      </p:cxnSp>
      <p:cxnSp>
        <p:nvCxnSpPr>
          <p:cNvPr id="72" name="Straight Arrow Connector 71">
            <a:extLst>
              <a:ext uri="{FF2B5EF4-FFF2-40B4-BE49-F238E27FC236}">
                <a16:creationId xmlns:a16="http://schemas.microsoft.com/office/drawing/2014/main" id="{069992F8-A1A3-4B12-8711-C97675DAAB14}"/>
              </a:ext>
            </a:extLst>
          </p:cNvPr>
          <p:cNvCxnSpPr>
            <a:cxnSpLocks/>
          </p:cNvCxnSpPr>
          <p:nvPr/>
        </p:nvCxnSpPr>
        <p:spPr bwMode="gray">
          <a:xfrm>
            <a:off x="9137962" y="4547471"/>
            <a:ext cx="881027" cy="0"/>
          </a:xfrm>
          <a:prstGeom prst="straightConnector1">
            <a:avLst/>
          </a:prstGeom>
          <a:ln w="19050">
            <a:solidFill>
              <a:srgbClr val="EC7061"/>
            </a:solidFill>
            <a:tailEnd type="triangle"/>
          </a:ln>
        </p:spPr>
        <p:style>
          <a:lnRef idx="1">
            <a:schemeClr val="accent1"/>
          </a:lnRef>
          <a:fillRef idx="0">
            <a:schemeClr val="accent1"/>
          </a:fillRef>
          <a:effectRef idx="0">
            <a:schemeClr val="accent1"/>
          </a:effectRef>
          <a:fontRef idx="minor">
            <a:schemeClr val="tx1"/>
          </a:fontRef>
        </p:style>
      </p:cxnSp>
      <p:cxnSp>
        <p:nvCxnSpPr>
          <p:cNvPr id="74" name="Straight Arrow Connector 73">
            <a:extLst>
              <a:ext uri="{FF2B5EF4-FFF2-40B4-BE49-F238E27FC236}">
                <a16:creationId xmlns:a16="http://schemas.microsoft.com/office/drawing/2014/main" id="{0E8B7A74-DD1A-405F-A56A-B49DCE2D782D}"/>
              </a:ext>
            </a:extLst>
          </p:cNvPr>
          <p:cNvCxnSpPr>
            <a:cxnSpLocks/>
          </p:cNvCxnSpPr>
          <p:nvPr/>
        </p:nvCxnSpPr>
        <p:spPr bwMode="gray">
          <a:xfrm>
            <a:off x="10066807" y="4558402"/>
            <a:ext cx="0" cy="203767"/>
          </a:xfrm>
          <a:prstGeom prst="straightConnector1">
            <a:avLst/>
          </a:prstGeom>
          <a:ln w="19050">
            <a:solidFill>
              <a:srgbClr val="EC7061"/>
            </a:solidFill>
            <a:tailEnd type="triangle"/>
          </a:ln>
        </p:spPr>
        <p:style>
          <a:lnRef idx="1">
            <a:schemeClr val="accent1"/>
          </a:lnRef>
          <a:fillRef idx="0">
            <a:schemeClr val="accent1"/>
          </a:fillRef>
          <a:effectRef idx="0">
            <a:schemeClr val="accent1"/>
          </a:effectRef>
          <a:fontRef idx="minor">
            <a:schemeClr val="tx1"/>
          </a:fontRef>
        </p:style>
      </p:cxnSp>
      <p:sp>
        <p:nvSpPr>
          <p:cNvPr id="75" name="TextBox 120">
            <a:extLst>
              <a:ext uri="{FF2B5EF4-FFF2-40B4-BE49-F238E27FC236}">
                <a16:creationId xmlns:a16="http://schemas.microsoft.com/office/drawing/2014/main" id="{7258D973-0D5F-45E3-916C-E2F29F066FDC}"/>
              </a:ext>
            </a:extLst>
          </p:cNvPr>
          <p:cNvSpPr txBox="1"/>
          <p:nvPr/>
        </p:nvSpPr>
        <p:spPr bwMode="gray">
          <a:xfrm flipH="1">
            <a:off x="6203657" y="3298503"/>
            <a:ext cx="2724210" cy="287715"/>
          </a:xfrm>
          <a:prstGeom prst="roundRect">
            <a:avLst>
              <a:gd name="adj" fmla="val 6721"/>
            </a:avLst>
          </a:prstGeom>
          <a:solidFill>
            <a:srgbClr val="EC7061"/>
          </a:solidFill>
          <a:ln w="12700">
            <a:solidFill>
              <a:srgbClr val="EC7061"/>
            </a:solidFill>
          </a:ln>
        </p:spPr>
        <p:txBody>
          <a:bodyPr wrap="square" rtlCol="0" anchor="ctr">
            <a:noAutofit/>
          </a:bodyPr>
          <a:lstStyle/>
          <a:p>
            <a:pPr algn="ctr" fontAlgn="ctr"/>
            <a:r>
              <a:rPr lang="en-US" sz="1200" b="1">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Group-and-Source-Specific Query</a:t>
            </a:r>
          </a:p>
        </p:txBody>
      </p:sp>
      <p:sp>
        <p:nvSpPr>
          <p:cNvPr id="64" name="Rectangular Callout 75">
            <a:extLst>
              <a:ext uri="{FF2B5EF4-FFF2-40B4-BE49-F238E27FC236}">
                <a16:creationId xmlns:a16="http://schemas.microsoft.com/office/drawing/2014/main" id="{EFFC3C81-6373-4ED6-B8C6-E9ED7E023ACF}"/>
              </a:ext>
            </a:extLst>
          </p:cNvPr>
          <p:cNvSpPr/>
          <p:nvPr/>
        </p:nvSpPr>
        <p:spPr bwMode="gray">
          <a:xfrm>
            <a:off x="5656813" y="2267548"/>
            <a:ext cx="2155422" cy="940004"/>
          </a:xfrm>
          <a:prstGeom prst="wedgeRectCallout">
            <a:avLst>
              <a:gd name="adj1" fmla="val 21409"/>
              <a:gd name="adj2" fmla="val 63242"/>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fontAlgn="ctr"/>
            <a:r>
              <a:rPr lang="en-US" sz="1200" dirty="0">
                <a:solidFill>
                  <a:schemeClr val="tx1"/>
                </a:solidFill>
                <a:latin typeface="Huawei Sans" panose="020C0503030203020204" pitchFamily="34" charset="0"/>
                <a:ea typeface="方正兰亭黑简体" panose="02000000000000000000" pitchFamily="2" charset="-122"/>
              </a:rPr>
              <a:t>The IGMP </a:t>
            </a:r>
            <a:r>
              <a:rPr lang="en-US" sz="1200" dirty="0" err="1">
                <a:solidFill>
                  <a:schemeClr val="tx1"/>
                </a:solidFill>
                <a:latin typeface="Huawei Sans" panose="020C0503030203020204" pitchFamily="34" charset="0"/>
                <a:ea typeface="方正兰亭黑简体" panose="02000000000000000000" pitchFamily="2" charset="-122"/>
              </a:rPr>
              <a:t>querier</a:t>
            </a:r>
            <a:r>
              <a:rPr lang="en-US" sz="1200" dirty="0">
                <a:solidFill>
                  <a:schemeClr val="tx1"/>
                </a:solidFill>
                <a:latin typeface="Huawei Sans" panose="020C0503030203020204" pitchFamily="34" charset="0"/>
                <a:ea typeface="方正兰亭黑简体" panose="02000000000000000000" pitchFamily="2" charset="-122"/>
              </a:rPr>
              <a:t> sends </a:t>
            </a:r>
            <a:r>
              <a:rPr lang="en-US" sz="1200" b="1" dirty="0">
                <a:solidFill>
                  <a:srgbClr val="EC7061"/>
                </a:solidFill>
                <a:latin typeface="Huawei Sans" panose="020C0503030203020204" pitchFamily="34" charset="0"/>
                <a:ea typeface="方正兰亭黑简体" panose="02000000000000000000" pitchFamily="2" charset="-122"/>
              </a:rPr>
              <a:t>Group-and-Source-Specific Query messages</a:t>
            </a:r>
            <a:r>
              <a:rPr lang="en-US" sz="1200" dirty="0">
                <a:solidFill>
                  <a:srgbClr val="EC7061"/>
                </a:solidFill>
                <a:latin typeface="Huawei Sans" panose="020C0503030203020204" pitchFamily="34" charset="0"/>
                <a:ea typeface="方正兰亭黑简体" panose="02000000000000000000" pitchFamily="2" charset="-122"/>
              </a:rPr>
              <a:t> </a:t>
            </a:r>
            <a:r>
              <a:rPr lang="en-US" sz="1200" dirty="0">
                <a:solidFill>
                  <a:schemeClr val="tx1"/>
                </a:solidFill>
                <a:latin typeface="Huawei Sans" panose="020C0503030203020204" pitchFamily="34" charset="0"/>
                <a:ea typeface="方正兰亭黑简体" panose="02000000000000000000" pitchFamily="2" charset="-122"/>
              </a:rPr>
              <a:t>to check whether there are still other members in the group.</a:t>
            </a:r>
          </a:p>
        </p:txBody>
      </p:sp>
      <p:cxnSp>
        <p:nvCxnSpPr>
          <p:cNvPr id="76" name="Straight Arrow Connector 75">
            <a:extLst>
              <a:ext uri="{FF2B5EF4-FFF2-40B4-BE49-F238E27FC236}">
                <a16:creationId xmlns:a16="http://schemas.microsoft.com/office/drawing/2014/main" id="{EF3F1D5A-7BBC-4081-A4AE-1E4B6EBFF940}"/>
              </a:ext>
            </a:extLst>
          </p:cNvPr>
          <p:cNvCxnSpPr>
            <a:cxnSpLocks/>
          </p:cNvCxnSpPr>
          <p:nvPr/>
        </p:nvCxnSpPr>
        <p:spPr bwMode="gray">
          <a:xfrm flipH="1">
            <a:off x="9114648" y="4427930"/>
            <a:ext cx="1010110" cy="0"/>
          </a:xfrm>
          <a:prstGeom prst="straightConnector1">
            <a:avLst/>
          </a:prstGeom>
          <a:ln w="19050">
            <a:solidFill>
              <a:srgbClr val="00B0F0"/>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77" name="Straight Arrow Connector 76">
            <a:extLst>
              <a:ext uri="{FF2B5EF4-FFF2-40B4-BE49-F238E27FC236}">
                <a16:creationId xmlns:a16="http://schemas.microsoft.com/office/drawing/2014/main" id="{1D396846-6013-4053-8D5C-97C285BD17AF}"/>
              </a:ext>
            </a:extLst>
          </p:cNvPr>
          <p:cNvCxnSpPr>
            <a:cxnSpLocks/>
          </p:cNvCxnSpPr>
          <p:nvPr/>
        </p:nvCxnSpPr>
        <p:spPr bwMode="gray">
          <a:xfrm>
            <a:off x="10202406" y="4425153"/>
            <a:ext cx="0" cy="301431"/>
          </a:xfrm>
          <a:prstGeom prst="straightConnector1">
            <a:avLst/>
          </a:prstGeom>
          <a:ln w="19050">
            <a:solidFill>
              <a:srgbClr val="00B0F0"/>
            </a:solidFill>
            <a:prstDash val="dash"/>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8" name="Straight Arrow Connector 77">
            <a:extLst>
              <a:ext uri="{FF2B5EF4-FFF2-40B4-BE49-F238E27FC236}">
                <a16:creationId xmlns:a16="http://schemas.microsoft.com/office/drawing/2014/main" id="{B1276F0E-3515-4843-A810-D44EE52F7642}"/>
              </a:ext>
            </a:extLst>
          </p:cNvPr>
          <p:cNvCxnSpPr>
            <a:cxnSpLocks/>
          </p:cNvCxnSpPr>
          <p:nvPr/>
        </p:nvCxnSpPr>
        <p:spPr bwMode="gray">
          <a:xfrm>
            <a:off x="9137962" y="3283833"/>
            <a:ext cx="0" cy="447583"/>
          </a:xfrm>
          <a:prstGeom prst="straightConnector1">
            <a:avLst/>
          </a:prstGeom>
          <a:ln w="19050">
            <a:solidFill>
              <a:srgbClr val="00B0F0"/>
            </a:solidFill>
            <a:prstDash val="dash"/>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86" name="TextBox 120">
            <a:extLst>
              <a:ext uri="{FF2B5EF4-FFF2-40B4-BE49-F238E27FC236}">
                <a16:creationId xmlns:a16="http://schemas.microsoft.com/office/drawing/2014/main" id="{C9B73D85-164D-40AE-BAB1-C18C80398FD7}"/>
              </a:ext>
            </a:extLst>
          </p:cNvPr>
          <p:cNvSpPr txBox="1"/>
          <p:nvPr/>
        </p:nvSpPr>
        <p:spPr bwMode="gray">
          <a:xfrm>
            <a:off x="10280055" y="4403613"/>
            <a:ext cx="783061" cy="287715"/>
          </a:xfrm>
          <a:prstGeom prst="roundRect">
            <a:avLst>
              <a:gd name="adj" fmla="val 6721"/>
            </a:avLst>
          </a:prstGeom>
          <a:solidFill>
            <a:srgbClr val="00B0F0"/>
          </a:solidFill>
          <a:ln w="12700">
            <a:solidFill>
              <a:srgbClr val="00B0F0"/>
            </a:solidFill>
          </a:ln>
        </p:spPr>
        <p:txBody>
          <a:bodyPr wrap="square" rtlCol="0" anchor="ctr">
            <a:noAutofit/>
          </a:bodyPr>
          <a:lstStyle/>
          <a:p>
            <a:pPr algn="ctr" fontAlgn="ctr"/>
            <a:r>
              <a:rPr lang="en-US" sz="1200" b="1">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Report</a:t>
            </a:r>
          </a:p>
        </p:txBody>
      </p:sp>
      <p:sp>
        <p:nvSpPr>
          <p:cNvPr id="87" name="椭圆 50">
            <a:extLst>
              <a:ext uri="{FF2B5EF4-FFF2-40B4-BE49-F238E27FC236}">
                <a16:creationId xmlns:a16="http://schemas.microsoft.com/office/drawing/2014/main" id="{23739517-8949-434C-8DB3-C597AE4AF54B}"/>
              </a:ext>
            </a:extLst>
          </p:cNvPr>
          <p:cNvSpPr/>
          <p:nvPr/>
        </p:nvSpPr>
        <p:spPr bwMode="gray">
          <a:xfrm>
            <a:off x="5564857" y="2176715"/>
            <a:ext cx="180000" cy="180000"/>
          </a:xfrm>
          <a:prstGeom prst="ellipse">
            <a:avLst/>
          </a:prstGeom>
          <a:solidFill>
            <a:srgbClr val="FFC00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algn="ctr" fontAlgn="ctr"/>
            <a:r>
              <a:rPr lang="en-US" sz="110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3</a:t>
            </a:r>
          </a:p>
        </p:txBody>
      </p:sp>
      <p:sp>
        <p:nvSpPr>
          <p:cNvPr id="62" name="Rectangular Callout 75">
            <a:extLst>
              <a:ext uri="{FF2B5EF4-FFF2-40B4-BE49-F238E27FC236}">
                <a16:creationId xmlns:a16="http://schemas.microsoft.com/office/drawing/2014/main" id="{AB61C9FB-4298-4D58-9491-3423D9F6597C}"/>
              </a:ext>
            </a:extLst>
          </p:cNvPr>
          <p:cNvSpPr/>
          <p:nvPr/>
        </p:nvSpPr>
        <p:spPr bwMode="gray">
          <a:xfrm>
            <a:off x="9630831" y="3652730"/>
            <a:ext cx="1899219" cy="737529"/>
          </a:xfrm>
          <a:prstGeom prst="wedgeRectCallout">
            <a:avLst>
              <a:gd name="adj1" fmla="val 16400"/>
              <a:gd name="adj2" fmla="val 65819"/>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fontAlgn="ctr"/>
            <a:r>
              <a:rPr lang="en-US" sz="1200" dirty="0">
                <a:solidFill>
                  <a:schemeClr val="tx1"/>
                </a:solidFill>
                <a:latin typeface="Huawei Sans" panose="020C0503030203020204" pitchFamily="34" charset="0"/>
                <a:ea typeface="方正兰亭黑简体" panose="02000000000000000000" pitchFamily="2" charset="-122"/>
              </a:rPr>
              <a:t>The group member sends a Report message that carries source-group information.</a:t>
            </a:r>
          </a:p>
        </p:txBody>
      </p:sp>
      <p:sp>
        <p:nvSpPr>
          <p:cNvPr id="63" name="椭圆 50">
            <a:extLst>
              <a:ext uri="{FF2B5EF4-FFF2-40B4-BE49-F238E27FC236}">
                <a16:creationId xmlns:a16="http://schemas.microsoft.com/office/drawing/2014/main" id="{5F2AD58A-51E0-4895-A5A2-9B346427CCB3}"/>
              </a:ext>
            </a:extLst>
          </p:cNvPr>
          <p:cNvSpPr/>
          <p:nvPr/>
        </p:nvSpPr>
        <p:spPr bwMode="gray">
          <a:xfrm>
            <a:off x="11440050" y="3558573"/>
            <a:ext cx="180000" cy="180000"/>
          </a:xfrm>
          <a:prstGeom prst="ellipse">
            <a:avLst/>
          </a:prstGeom>
          <a:solidFill>
            <a:srgbClr val="FFC00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algn="ctr" fontAlgn="ctr"/>
            <a:r>
              <a:rPr lang="en-US" sz="110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4</a:t>
            </a:r>
          </a:p>
        </p:txBody>
      </p:sp>
      <p:sp>
        <p:nvSpPr>
          <p:cNvPr id="88" name="矩形: 圆角 52">
            <a:extLst>
              <a:ext uri="{FF2B5EF4-FFF2-40B4-BE49-F238E27FC236}">
                <a16:creationId xmlns:a16="http://schemas.microsoft.com/office/drawing/2014/main" id="{6BC98511-E550-4273-9EEC-314B2ABD3942}"/>
              </a:ext>
            </a:extLst>
          </p:cNvPr>
          <p:cNvSpPr/>
          <p:nvPr/>
        </p:nvSpPr>
        <p:spPr bwMode="gray">
          <a:xfrm>
            <a:off x="9467482" y="1859288"/>
            <a:ext cx="1731845" cy="935951"/>
          </a:xfrm>
          <a:prstGeom prst="roundRect">
            <a:avLst>
              <a:gd name="adj" fmla="val 3125"/>
            </a:avLst>
          </a:prstGeom>
          <a:solidFill>
            <a:schemeClr val="bg1"/>
          </a:solid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gn="ctr" fontAlgn="ctr"/>
            <a:r>
              <a:rPr lang="en-US" sz="120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IGMP Routing Table</a:t>
            </a:r>
          </a:p>
        </p:txBody>
      </p:sp>
      <p:graphicFrame>
        <p:nvGraphicFramePr>
          <p:cNvPr id="89" name="Table 38">
            <a:extLst>
              <a:ext uri="{FF2B5EF4-FFF2-40B4-BE49-F238E27FC236}">
                <a16:creationId xmlns:a16="http://schemas.microsoft.com/office/drawing/2014/main" id="{7876DF2D-2D02-40F8-A348-4CB4E919B3F8}"/>
              </a:ext>
            </a:extLst>
          </p:cNvPr>
          <p:cNvGraphicFramePr>
            <a:graphicFrameLocks noGrp="1"/>
          </p:cNvGraphicFramePr>
          <p:nvPr>
            <p:extLst>
              <p:ext uri="{D42A27DB-BD31-4B8C-83A1-F6EECF244321}">
                <p14:modId xmlns:p14="http://schemas.microsoft.com/office/powerpoint/2010/main" val="3730403248"/>
              </p:ext>
            </p:extLst>
          </p:nvPr>
        </p:nvGraphicFramePr>
        <p:xfrm>
          <a:off x="9515108" y="2123571"/>
          <a:ext cx="1630960" cy="631533"/>
        </p:xfrm>
        <a:graphic>
          <a:graphicData uri="http://schemas.openxmlformats.org/drawingml/2006/table">
            <a:tbl>
              <a:tblPr firstRow="1" bandRow="1">
                <a:tableStyleId>{72833802-FEF1-4C79-8D5D-14CF1EAF98D9}</a:tableStyleId>
              </a:tblPr>
              <a:tblGrid>
                <a:gridCol w="924171">
                  <a:extLst>
                    <a:ext uri="{9D8B030D-6E8A-4147-A177-3AD203B41FA5}">
                      <a16:colId xmlns:a16="http://schemas.microsoft.com/office/drawing/2014/main" val="2036062193"/>
                    </a:ext>
                  </a:extLst>
                </a:gridCol>
                <a:gridCol w="706789">
                  <a:extLst>
                    <a:ext uri="{9D8B030D-6E8A-4147-A177-3AD203B41FA5}">
                      <a16:colId xmlns:a16="http://schemas.microsoft.com/office/drawing/2014/main" val="1892022959"/>
                    </a:ext>
                  </a:extLst>
                </a:gridCol>
              </a:tblGrid>
              <a:tr h="313820">
                <a:tc>
                  <a:txBody>
                    <a:bodyPr/>
                    <a:lstStyle/>
                    <a:p>
                      <a:pPr algn="ctr" fontAlgn="ctr"/>
                      <a:r>
                        <a:rPr lang="en-US" sz="1050" dirty="0">
                          <a:latin typeface="Huawei Sans" panose="020C0503030203020204" pitchFamily="34" charset="0"/>
                        </a:rPr>
                        <a:t>IGMP Entry</a:t>
                      </a:r>
                    </a:p>
                  </a:txBody>
                  <a:tcPr marL="19050" marR="19050" marT="19050" marB="1905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a:txBody>
                    <a:bodyPr/>
                    <a:lstStyle/>
                    <a:p>
                      <a:pPr algn="ctr" fontAlgn="ctr"/>
                      <a:r>
                        <a:rPr lang="en-US" sz="1050">
                          <a:latin typeface="Huawei Sans" panose="020C0503030203020204" pitchFamily="34" charset="0"/>
                        </a:rPr>
                        <a:t>Outbound Interface</a:t>
                      </a:r>
                    </a:p>
                  </a:txBody>
                  <a:tcPr marL="19050" marR="19050" marT="19050" marB="1905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extLst>
                  <a:ext uri="{0D108BD9-81ED-4DB2-BD59-A6C34878D82A}">
                    <a16:rowId xmlns:a16="http://schemas.microsoft.com/office/drawing/2014/main" val="3015372963"/>
                  </a:ext>
                </a:extLst>
              </a:tr>
              <a:tr h="273393">
                <a:tc>
                  <a:txBody>
                    <a:bodyPr/>
                    <a:lstStyle/>
                    <a:p>
                      <a:pPr algn="ctr" fontAlgn="ctr"/>
                      <a:r>
                        <a:rPr lang="en-US" sz="1050">
                          <a:latin typeface="Huawei Sans" panose="020C0503030203020204" pitchFamily="34" charset="0"/>
                        </a:rPr>
                        <a:t>S1, G1</a:t>
                      </a:r>
                    </a:p>
                  </a:txBody>
                  <a:tcPr marL="19050" marR="19050" marT="19050" marB="1905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4FBFE"/>
                    </a:solidFill>
                  </a:tcPr>
                </a:tc>
                <a:tc>
                  <a:txBody>
                    <a:bodyPr/>
                    <a:lstStyle/>
                    <a:p>
                      <a:pPr algn="ctr" fontAlgn="ctr"/>
                      <a:r>
                        <a:rPr lang="en-US" sz="1050" dirty="0">
                          <a:latin typeface="Huawei Sans" panose="020C0503030203020204" pitchFamily="34" charset="0"/>
                        </a:rPr>
                        <a:t>IF1</a:t>
                      </a:r>
                    </a:p>
                  </a:txBody>
                  <a:tcPr marL="19050" marR="19050" marT="19050" marB="1905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4FBFE"/>
                    </a:solidFill>
                  </a:tcPr>
                </a:tc>
                <a:extLst>
                  <a:ext uri="{0D108BD9-81ED-4DB2-BD59-A6C34878D82A}">
                    <a16:rowId xmlns:a16="http://schemas.microsoft.com/office/drawing/2014/main" val="726405233"/>
                  </a:ext>
                </a:extLst>
              </a:tr>
            </a:tbl>
          </a:graphicData>
        </a:graphic>
      </p:graphicFrame>
      <p:grpSp>
        <p:nvGrpSpPr>
          <p:cNvPr id="90" name="Group 89">
            <a:extLst>
              <a:ext uri="{FF2B5EF4-FFF2-40B4-BE49-F238E27FC236}">
                <a16:creationId xmlns:a16="http://schemas.microsoft.com/office/drawing/2014/main" id="{3AC3DFDC-43BC-4788-B0E8-B66215FBB936}"/>
              </a:ext>
            </a:extLst>
          </p:cNvPr>
          <p:cNvGrpSpPr/>
          <p:nvPr/>
        </p:nvGrpSpPr>
        <p:grpSpPr bwMode="gray">
          <a:xfrm>
            <a:off x="7428148" y="71577"/>
            <a:ext cx="4472949" cy="213120"/>
            <a:chOff x="7788188" y="106136"/>
            <a:chExt cx="4472949" cy="213120"/>
          </a:xfrm>
        </p:grpSpPr>
        <p:sp>
          <p:nvSpPr>
            <p:cNvPr id="91" name="五边形 24">
              <a:extLst>
                <a:ext uri="{FF2B5EF4-FFF2-40B4-BE49-F238E27FC236}">
                  <a16:creationId xmlns:a16="http://schemas.microsoft.com/office/drawing/2014/main" id="{302835D0-A558-438B-AC78-9311CA4AB337}"/>
                </a:ext>
              </a:extLst>
            </p:cNvPr>
            <p:cNvSpPr/>
            <p:nvPr/>
          </p:nvSpPr>
          <p:spPr bwMode="gray">
            <a:xfrm>
              <a:off x="7788188" y="106136"/>
              <a:ext cx="1526032" cy="213120"/>
            </a:xfrm>
            <a:prstGeom prst="homePlate">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spcBef>
                  <a:spcPts val="0"/>
                </a:spcBef>
              </a:pPr>
              <a:r>
                <a:rPr lang="en-US" sz="1200">
                  <a:latin typeface="Huawei Sans" panose="020C0503030203020204" pitchFamily="34" charset="0"/>
                  <a:ea typeface="方正兰亭黑简体" panose="02000000000000000000" pitchFamily="2" charset="-122"/>
                </a:rPr>
                <a:t>IGMPv1</a:t>
              </a:r>
            </a:p>
          </p:txBody>
        </p:sp>
        <p:sp>
          <p:nvSpPr>
            <p:cNvPr id="92" name="燕尾形 25">
              <a:extLst>
                <a:ext uri="{FF2B5EF4-FFF2-40B4-BE49-F238E27FC236}">
                  <a16:creationId xmlns:a16="http://schemas.microsoft.com/office/drawing/2014/main" id="{C742B30C-8C5F-4785-8D5D-7DD3A29E4DE8}"/>
                </a:ext>
              </a:extLst>
            </p:cNvPr>
            <p:cNvSpPr/>
            <p:nvPr/>
          </p:nvSpPr>
          <p:spPr bwMode="gray">
            <a:xfrm>
              <a:off x="9253201" y="106136"/>
              <a:ext cx="1538223" cy="211431"/>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spcBef>
                  <a:spcPts val="0"/>
                </a:spcBef>
              </a:pPr>
              <a:r>
                <a:rPr lang="en-US" sz="1200">
                  <a:latin typeface="Huawei Sans" panose="020C0503030203020204" pitchFamily="34" charset="0"/>
                  <a:ea typeface="方正兰亭黑简体" panose="02000000000000000000" pitchFamily="2" charset="-122"/>
                </a:rPr>
                <a:t>IGMPv2</a:t>
              </a:r>
            </a:p>
          </p:txBody>
        </p:sp>
        <p:sp>
          <p:nvSpPr>
            <p:cNvPr id="93" name="燕尾形 25">
              <a:extLst>
                <a:ext uri="{FF2B5EF4-FFF2-40B4-BE49-F238E27FC236}">
                  <a16:creationId xmlns:a16="http://schemas.microsoft.com/office/drawing/2014/main" id="{C5FFDA57-8099-4638-8CB6-63CDE137688F}"/>
                </a:ext>
              </a:extLst>
            </p:cNvPr>
            <p:cNvSpPr/>
            <p:nvPr/>
          </p:nvSpPr>
          <p:spPr bwMode="gray">
            <a:xfrm>
              <a:off x="10722914" y="106136"/>
              <a:ext cx="1538223" cy="211431"/>
            </a:xfrm>
            <a:prstGeom prst="chevron">
              <a:avLst/>
            </a:prstGeom>
            <a:solidFill>
              <a:srgbClr val="00B0F0"/>
            </a:solidFill>
            <a:ln w="9525" cap="flat" cmpd="sng" algn="ctr">
              <a:solidFill>
                <a:srgbClr val="00B0F0"/>
              </a:solid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spcBef>
                  <a:spcPts val="0"/>
                </a:spcBef>
              </a:pPr>
              <a:r>
                <a:rPr lang="en-US" sz="1200" b="1">
                  <a:solidFill>
                    <a:schemeClr val="bg1"/>
                  </a:solidFill>
                  <a:latin typeface="Huawei Sans" panose="020C0503030203020204" pitchFamily="34" charset="0"/>
                  <a:ea typeface="方正兰亭黑简体" panose="02000000000000000000" pitchFamily="2" charset="-122"/>
                </a:rPr>
                <a:t>IGMPv3</a:t>
              </a:r>
            </a:p>
          </p:txBody>
        </p:sp>
      </p:grpSp>
      <p:sp>
        <p:nvSpPr>
          <p:cNvPr id="61" name="Rectangular Callout 75">
            <a:extLst>
              <a:ext uri="{FF2B5EF4-FFF2-40B4-BE49-F238E27FC236}">
                <a16:creationId xmlns:a16="http://schemas.microsoft.com/office/drawing/2014/main" id="{0D878C66-F197-4A2C-A5C2-AF1D1062B9EB}"/>
              </a:ext>
            </a:extLst>
          </p:cNvPr>
          <p:cNvSpPr/>
          <p:nvPr/>
        </p:nvSpPr>
        <p:spPr bwMode="gray">
          <a:xfrm>
            <a:off x="9481927" y="2836839"/>
            <a:ext cx="1678585" cy="752864"/>
          </a:xfrm>
          <a:prstGeom prst="wedgeRectCallout">
            <a:avLst>
              <a:gd name="adj1" fmla="val -21190"/>
              <a:gd name="adj2" fmla="val -66432"/>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fontAlgn="ctr"/>
            <a:r>
              <a:rPr lang="en-US" sz="1200" dirty="0">
                <a:solidFill>
                  <a:schemeClr val="tx1"/>
                </a:solidFill>
                <a:latin typeface="Huawei Sans" panose="020C0503030203020204" pitchFamily="34" charset="0"/>
                <a:ea typeface="方正兰亭黑简体" panose="02000000000000000000" pitchFamily="2" charset="-122"/>
              </a:rPr>
              <a:t>After receiving the Report message, the </a:t>
            </a:r>
            <a:r>
              <a:rPr lang="en-US" sz="1200" dirty="0" err="1">
                <a:solidFill>
                  <a:schemeClr val="tx1"/>
                </a:solidFill>
                <a:latin typeface="Huawei Sans" panose="020C0503030203020204" pitchFamily="34" charset="0"/>
                <a:ea typeface="方正兰亭黑简体" panose="02000000000000000000" pitchFamily="2" charset="-122"/>
              </a:rPr>
              <a:t>querier</a:t>
            </a:r>
            <a:r>
              <a:rPr lang="en-US" sz="1200" dirty="0">
                <a:solidFill>
                  <a:schemeClr val="tx1"/>
                </a:solidFill>
                <a:latin typeface="Huawei Sans" panose="020C0503030203020204" pitchFamily="34" charset="0"/>
                <a:ea typeface="方正兰亭黑简体" panose="02000000000000000000" pitchFamily="2" charset="-122"/>
              </a:rPr>
              <a:t> retains the IGMP routing entry.</a:t>
            </a:r>
          </a:p>
        </p:txBody>
      </p:sp>
      <p:sp>
        <p:nvSpPr>
          <p:cNvPr id="68" name="椭圆 50">
            <a:extLst>
              <a:ext uri="{FF2B5EF4-FFF2-40B4-BE49-F238E27FC236}">
                <a16:creationId xmlns:a16="http://schemas.microsoft.com/office/drawing/2014/main" id="{D6AFCD8F-55D5-48EF-9922-FEF04B6932B7}"/>
              </a:ext>
            </a:extLst>
          </p:cNvPr>
          <p:cNvSpPr/>
          <p:nvPr/>
        </p:nvSpPr>
        <p:spPr bwMode="gray">
          <a:xfrm>
            <a:off x="9375222" y="2758054"/>
            <a:ext cx="180000" cy="180000"/>
          </a:xfrm>
          <a:prstGeom prst="ellipse">
            <a:avLst/>
          </a:prstGeom>
          <a:solidFill>
            <a:srgbClr val="FFC00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algn="ctr" fontAlgn="ctr"/>
            <a:r>
              <a:rPr lang="en-US" sz="11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5</a:t>
            </a:r>
          </a:p>
        </p:txBody>
      </p:sp>
      <p:sp>
        <p:nvSpPr>
          <p:cNvPr id="69" name="Oval 41">
            <a:extLst>
              <a:ext uri="{FF2B5EF4-FFF2-40B4-BE49-F238E27FC236}">
                <a16:creationId xmlns:a16="http://schemas.microsoft.com/office/drawing/2014/main" id="{06D8997D-CF82-41A5-B8CE-7A50072913E5}"/>
              </a:ext>
            </a:extLst>
          </p:cNvPr>
          <p:cNvSpPr>
            <a:spLocks noChangeAspect="1"/>
          </p:cNvSpPr>
          <p:nvPr/>
        </p:nvSpPr>
        <p:spPr bwMode="gray">
          <a:xfrm>
            <a:off x="4399393" y="6161839"/>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ndParaRPr>
          </a:p>
        </p:txBody>
      </p:sp>
      <p:sp>
        <p:nvSpPr>
          <p:cNvPr id="71" name="TextBox 70">
            <a:extLst>
              <a:ext uri="{FF2B5EF4-FFF2-40B4-BE49-F238E27FC236}">
                <a16:creationId xmlns:a16="http://schemas.microsoft.com/office/drawing/2014/main" id="{EC891DAE-81B6-4F6C-B11E-4303B1B2FFBE}"/>
              </a:ext>
            </a:extLst>
          </p:cNvPr>
          <p:cNvSpPr txBox="1"/>
          <p:nvPr/>
        </p:nvSpPr>
        <p:spPr bwMode="gray">
          <a:xfrm>
            <a:off x="4558655" y="6102969"/>
            <a:ext cx="1645002" cy="276999"/>
          </a:xfrm>
          <a:prstGeom prst="rect">
            <a:avLst/>
          </a:prstGeom>
          <a:noFill/>
        </p:spPr>
        <p:txBody>
          <a:bodyPr wrap="square" rtlCol="0">
            <a:noAutofit/>
          </a:bodyPr>
          <a:lstStyle/>
          <a:p>
            <a:pPr fontAlgn="ctr"/>
            <a:r>
              <a:rPr lang="en-US" sz="1000" dirty="0">
                <a:latin typeface="Huawei Sans" panose="020C0503030203020204" pitchFamily="34" charset="0"/>
              </a:rPr>
              <a:t>IGMP-capable interface</a:t>
            </a:r>
          </a:p>
        </p:txBody>
      </p:sp>
      <p:cxnSp>
        <p:nvCxnSpPr>
          <p:cNvPr id="73" name="Straight Arrow Connector 72">
            <a:extLst>
              <a:ext uri="{FF2B5EF4-FFF2-40B4-BE49-F238E27FC236}">
                <a16:creationId xmlns:a16="http://schemas.microsoft.com/office/drawing/2014/main" id="{71B35BE0-3D0D-4304-9F53-DCACEC3664EB}"/>
              </a:ext>
            </a:extLst>
          </p:cNvPr>
          <p:cNvCxnSpPr>
            <a:cxnSpLocks/>
          </p:cNvCxnSpPr>
          <p:nvPr/>
        </p:nvCxnSpPr>
        <p:spPr bwMode="gray">
          <a:xfrm>
            <a:off x="4279198" y="5965314"/>
            <a:ext cx="326831" cy="0"/>
          </a:xfrm>
          <a:prstGeom prst="straightConnector1">
            <a:avLst/>
          </a:prstGeom>
          <a:ln w="19050">
            <a:solidFill>
              <a:srgbClr val="8BC9A0"/>
            </a:solidFill>
            <a:prstDash val="solid"/>
            <a:tailEnd type="triangle"/>
          </a:ln>
        </p:spPr>
        <p:style>
          <a:lnRef idx="1">
            <a:schemeClr val="accent1"/>
          </a:lnRef>
          <a:fillRef idx="0">
            <a:schemeClr val="accent1"/>
          </a:fillRef>
          <a:effectRef idx="0">
            <a:schemeClr val="accent1"/>
          </a:effectRef>
          <a:fontRef idx="minor">
            <a:schemeClr val="tx1"/>
          </a:fontRef>
        </p:style>
      </p:cxnSp>
      <p:sp>
        <p:nvSpPr>
          <p:cNvPr id="79" name="TextBox 78">
            <a:extLst>
              <a:ext uri="{FF2B5EF4-FFF2-40B4-BE49-F238E27FC236}">
                <a16:creationId xmlns:a16="http://schemas.microsoft.com/office/drawing/2014/main" id="{6AA2DE66-D8A8-4FF7-899A-A8B3FFAA9161}"/>
              </a:ext>
            </a:extLst>
          </p:cNvPr>
          <p:cNvSpPr txBox="1"/>
          <p:nvPr/>
        </p:nvSpPr>
        <p:spPr bwMode="gray">
          <a:xfrm>
            <a:off x="4558654" y="5833662"/>
            <a:ext cx="1415772" cy="276999"/>
          </a:xfrm>
          <a:prstGeom prst="rect">
            <a:avLst/>
          </a:prstGeom>
          <a:noFill/>
        </p:spPr>
        <p:txBody>
          <a:bodyPr wrap="square" rtlCol="0">
            <a:noAutofit/>
          </a:bodyPr>
          <a:lstStyle/>
          <a:p>
            <a:pPr fontAlgn="ctr"/>
            <a:r>
              <a:rPr lang="en-US" sz="1000">
                <a:latin typeface="Huawei Sans" panose="020C0503030203020204" pitchFamily="34" charset="0"/>
              </a:rPr>
              <a:t>Report message</a:t>
            </a:r>
          </a:p>
        </p:txBody>
      </p:sp>
      <p:sp>
        <p:nvSpPr>
          <p:cNvPr id="80" name="Oval 41">
            <a:extLst>
              <a:ext uri="{FF2B5EF4-FFF2-40B4-BE49-F238E27FC236}">
                <a16:creationId xmlns:a16="http://schemas.microsoft.com/office/drawing/2014/main" id="{BC48ECF5-83EC-4482-9DAA-43CA8664FAA9}"/>
              </a:ext>
            </a:extLst>
          </p:cNvPr>
          <p:cNvSpPr>
            <a:spLocks noChangeAspect="1"/>
          </p:cNvSpPr>
          <p:nvPr/>
        </p:nvSpPr>
        <p:spPr bwMode="gray">
          <a:xfrm>
            <a:off x="2972814" y="3254972"/>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ndParaRPr>
          </a:p>
        </p:txBody>
      </p:sp>
      <p:sp>
        <p:nvSpPr>
          <p:cNvPr id="81" name="Oval 41">
            <a:extLst>
              <a:ext uri="{FF2B5EF4-FFF2-40B4-BE49-F238E27FC236}">
                <a16:creationId xmlns:a16="http://schemas.microsoft.com/office/drawing/2014/main" id="{04CA895B-C753-4D97-92AE-A1A8BB8D85E6}"/>
              </a:ext>
            </a:extLst>
          </p:cNvPr>
          <p:cNvSpPr>
            <a:spLocks noChangeAspect="1"/>
          </p:cNvSpPr>
          <p:nvPr/>
        </p:nvSpPr>
        <p:spPr bwMode="gray">
          <a:xfrm>
            <a:off x="8979824" y="6179571"/>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ndParaRPr>
          </a:p>
        </p:txBody>
      </p:sp>
      <p:sp>
        <p:nvSpPr>
          <p:cNvPr id="82" name="TextBox 81">
            <a:extLst>
              <a:ext uri="{FF2B5EF4-FFF2-40B4-BE49-F238E27FC236}">
                <a16:creationId xmlns:a16="http://schemas.microsoft.com/office/drawing/2014/main" id="{055E4DA2-39CD-4D03-AA96-C30915F07B01}"/>
              </a:ext>
            </a:extLst>
          </p:cNvPr>
          <p:cNvSpPr txBox="1"/>
          <p:nvPr/>
        </p:nvSpPr>
        <p:spPr bwMode="gray">
          <a:xfrm>
            <a:off x="9139086" y="6154991"/>
            <a:ext cx="1645002" cy="276999"/>
          </a:xfrm>
          <a:prstGeom prst="rect">
            <a:avLst/>
          </a:prstGeom>
          <a:noFill/>
        </p:spPr>
        <p:txBody>
          <a:bodyPr wrap="square" rtlCol="0">
            <a:noAutofit/>
          </a:bodyPr>
          <a:lstStyle/>
          <a:p>
            <a:pPr fontAlgn="ctr"/>
            <a:r>
              <a:rPr lang="en-US" sz="1000">
                <a:latin typeface="Huawei Sans" panose="020C0503030203020204" pitchFamily="34" charset="0"/>
              </a:rPr>
              <a:t>IGMP-capable interface</a:t>
            </a:r>
          </a:p>
        </p:txBody>
      </p:sp>
      <p:cxnSp>
        <p:nvCxnSpPr>
          <p:cNvPr id="83" name="Straight Arrow Connector 82">
            <a:extLst>
              <a:ext uri="{FF2B5EF4-FFF2-40B4-BE49-F238E27FC236}">
                <a16:creationId xmlns:a16="http://schemas.microsoft.com/office/drawing/2014/main" id="{E199B43A-2F56-4BB7-B1FD-7039F63BE90E}"/>
              </a:ext>
            </a:extLst>
          </p:cNvPr>
          <p:cNvCxnSpPr>
            <a:cxnSpLocks/>
          </p:cNvCxnSpPr>
          <p:nvPr/>
        </p:nvCxnSpPr>
        <p:spPr bwMode="gray">
          <a:xfrm>
            <a:off x="8859629" y="6017336"/>
            <a:ext cx="326831" cy="0"/>
          </a:xfrm>
          <a:prstGeom prst="straightConnector1">
            <a:avLst/>
          </a:prstGeom>
          <a:ln w="19050">
            <a:solidFill>
              <a:srgbClr val="00B0F0"/>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84" name="TextBox 83">
            <a:extLst>
              <a:ext uri="{FF2B5EF4-FFF2-40B4-BE49-F238E27FC236}">
                <a16:creationId xmlns:a16="http://schemas.microsoft.com/office/drawing/2014/main" id="{248FB12B-5524-4285-9223-EC21FFF01D43}"/>
              </a:ext>
            </a:extLst>
          </p:cNvPr>
          <p:cNvSpPr txBox="1"/>
          <p:nvPr/>
        </p:nvSpPr>
        <p:spPr bwMode="gray">
          <a:xfrm>
            <a:off x="9139085" y="5904346"/>
            <a:ext cx="1415772" cy="276999"/>
          </a:xfrm>
          <a:prstGeom prst="rect">
            <a:avLst/>
          </a:prstGeom>
          <a:noFill/>
        </p:spPr>
        <p:txBody>
          <a:bodyPr wrap="square" rtlCol="0">
            <a:noAutofit/>
          </a:bodyPr>
          <a:lstStyle/>
          <a:p>
            <a:pPr fontAlgn="ctr"/>
            <a:r>
              <a:rPr lang="en-US" sz="1000" dirty="0">
                <a:latin typeface="Huawei Sans" panose="020C0503030203020204" pitchFamily="34" charset="0"/>
              </a:rPr>
              <a:t>Report message</a:t>
            </a:r>
          </a:p>
        </p:txBody>
      </p:sp>
      <p:sp>
        <p:nvSpPr>
          <p:cNvPr id="85" name="Oval 41">
            <a:extLst>
              <a:ext uri="{FF2B5EF4-FFF2-40B4-BE49-F238E27FC236}">
                <a16:creationId xmlns:a16="http://schemas.microsoft.com/office/drawing/2014/main" id="{56279EEA-2A32-481A-8154-1913FE3F129C}"/>
              </a:ext>
            </a:extLst>
          </p:cNvPr>
          <p:cNvSpPr>
            <a:spLocks noChangeAspect="1"/>
          </p:cNvSpPr>
          <p:nvPr/>
        </p:nvSpPr>
        <p:spPr bwMode="gray">
          <a:xfrm>
            <a:off x="8978701" y="3150693"/>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ndParaRPr>
          </a:p>
        </p:txBody>
      </p:sp>
      <p:cxnSp>
        <p:nvCxnSpPr>
          <p:cNvPr id="94" name="Straight Arrow Connector 93">
            <a:extLst>
              <a:ext uri="{FF2B5EF4-FFF2-40B4-BE49-F238E27FC236}">
                <a16:creationId xmlns:a16="http://schemas.microsoft.com/office/drawing/2014/main" id="{F4FA78E7-E238-400E-A597-883D77D53D63}"/>
              </a:ext>
            </a:extLst>
          </p:cNvPr>
          <p:cNvCxnSpPr>
            <a:cxnSpLocks/>
          </p:cNvCxnSpPr>
          <p:nvPr/>
        </p:nvCxnSpPr>
        <p:spPr bwMode="gray">
          <a:xfrm>
            <a:off x="8851139" y="5788309"/>
            <a:ext cx="326831" cy="0"/>
          </a:xfrm>
          <a:prstGeom prst="straightConnector1">
            <a:avLst/>
          </a:prstGeom>
          <a:ln w="19050">
            <a:solidFill>
              <a:srgbClr val="EC7061"/>
            </a:solidFill>
            <a:prstDash val="solid"/>
            <a:tailEnd type="triangle"/>
          </a:ln>
        </p:spPr>
        <p:style>
          <a:lnRef idx="1">
            <a:schemeClr val="accent1"/>
          </a:lnRef>
          <a:fillRef idx="0">
            <a:schemeClr val="accent1"/>
          </a:fillRef>
          <a:effectRef idx="0">
            <a:schemeClr val="accent1"/>
          </a:effectRef>
          <a:fontRef idx="minor">
            <a:schemeClr val="tx1"/>
          </a:fontRef>
        </p:style>
      </p:cxnSp>
      <p:sp>
        <p:nvSpPr>
          <p:cNvPr id="95" name="TextBox 94">
            <a:extLst>
              <a:ext uri="{FF2B5EF4-FFF2-40B4-BE49-F238E27FC236}">
                <a16:creationId xmlns:a16="http://schemas.microsoft.com/office/drawing/2014/main" id="{DE419DC9-D897-440F-B2A3-3EBEA75AEB7D}"/>
              </a:ext>
            </a:extLst>
          </p:cNvPr>
          <p:cNvSpPr txBox="1"/>
          <p:nvPr/>
        </p:nvSpPr>
        <p:spPr bwMode="gray">
          <a:xfrm>
            <a:off x="9130595" y="5656657"/>
            <a:ext cx="2804650" cy="276999"/>
          </a:xfrm>
          <a:prstGeom prst="rect">
            <a:avLst/>
          </a:prstGeom>
          <a:noFill/>
        </p:spPr>
        <p:txBody>
          <a:bodyPr wrap="square" rtlCol="0">
            <a:noAutofit/>
          </a:bodyPr>
          <a:lstStyle/>
          <a:p>
            <a:pPr fontAlgn="ctr"/>
            <a:r>
              <a:rPr lang="en-US" sz="1000" dirty="0">
                <a:latin typeface="Huawei Sans" panose="020C0503030203020204" pitchFamily="34" charset="0"/>
              </a:rPr>
              <a:t>Group-and-Source-Specific Query message</a:t>
            </a:r>
          </a:p>
        </p:txBody>
      </p:sp>
    </p:spTree>
    <p:extLst>
      <p:ext uri="{BB962C8B-B14F-4D97-AF65-F5344CB8AC3E}">
        <p14:creationId xmlns:p14="http://schemas.microsoft.com/office/powerpoint/2010/main" val="294673246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wrap="square">
            <a:noAutofit/>
          </a:bodyPr>
          <a:lstStyle/>
          <a:p>
            <a:pPr fontAlgn="ctr"/>
            <a:r>
              <a:rPr lang="en-US">
                <a:latin typeface="Huawei Sans" panose="020C0503030203020204" pitchFamily="34" charset="0"/>
              </a:rPr>
              <a:t>Differences Between IGMP Versions</a:t>
            </a:r>
          </a:p>
        </p:txBody>
      </p:sp>
      <p:graphicFrame>
        <p:nvGraphicFramePr>
          <p:cNvPr id="4" name="表格 3"/>
          <p:cNvGraphicFramePr>
            <a:graphicFrameLocks noGrp="1"/>
          </p:cNvGraphicFramePr>
          <p:nvPr>
            <p:extLst>
              <p:ext uri="{D42A27DB-BD31-4B8C-83A1-F6EECF244321}">
                <p14:modId xmlns:p14="http://schemas.microsoft.com/office/powerpoint/2010/main" val="414630111"/>
              </p:ext>
            </p:extLst>
          </p:nvPr>
        </p:nvGraphicFramePr>
        <p:xfrm>
          <a:off x="1716546" y="1712695"/>
          <a:ext cx="9433248" cy="3517235"/>
        </p:xfrm>
        <a:graphic>
          <a:graphicData uri="http://schemas.openxmlformats.org/drawingml/2006/table">
            <a:tbl>
              <a:tblPr firstRow="1" bandRow="1"/>
              <a:tblGrid>
                <a:gridCol w="2351989">
                  <a:extLst>
                    <a:ext uri="{9D8B030D-6E8A-4147-A177-3AD203B41FA5}">
                      <a16:colId xmlns:a16="http://schemas.microsoft.com/office/drawing/2014/main" val="20000"/>
                    </a:ext>
                  </a:extLst>
                </a:gridCol>
                <a:gridCol w="2351989">
                  <a:extLst>
                    <a:ext uri="{9D8B030D-6E8A-4147-A177-3AD203B41FA5}">
                      <a16:colId xmlns:a16="http://schemas.microsoft.com/office/drawing/2014/main" val="20001"/>
                    </a:ext>
                  </a:extLst>
                </a:gridCol>
                <a:gridCol w="2351989">
                  <a:extLst>
                    <a:ext uri="{9D8B030D-6E8A-4147-A177-3AD203B41FA5}">
                      <a16:colId xmlns:a16="http://schemas.microsoft.com/office/drawing/2014/main" val="20002"/>
                    </a:ext>
                  </a:extLst>
                </a:gridCol>
                <a:gridCol w="2377281">
                  <a:extLst>
                    <a:ext uri="{9D8B030D-6E8A-4147-A177-3AD203B41FA5}">
                      <a16:colId xmlns:a16="http://schemas.microsoft.com/office/drawing/2014/main" val="20003"/>
                    </a:ext>
                  </a:extLst>
                </a:gridCol>
              </a:tblGrid>
              <a:tr h="534423">
                <a:tc>
                  <a:txBody>
                    <a:bodyPr/>
                    <a:lstStyle>
                      <a:lvl1pPr marL="0" algn="l" defTabSz="914034" rtl="0" eaLnBrk="1" latinLnBrk="0" hangingPunct="1">
                        <a:defRPr sz="1799" kern="1200">
                          <a:solidFill>
                            <a:schemeClr val="tx1"/>
                          </a:solidFill>
                          <a:latin typeface="微软雅黑"/>
                          <a:ea typeface="微软雅黑"/>
                        </a:defRPr>
                      </a:lvl1pPr>
                      <a:lvl2pPr marL="457017" algn="l" defTabSz="914034" rtl="0" eaLnBrk="1" latinLnBrk="0" hangingPunct="1">
                        <a:defRPr sz="1799" kern="1200">
                          <a:solidFill>
                            <a:schemeClr val="tx1"/>
                          </a:solidFill>
                          <a:latin typeface="微软雅黑"/>
                          <a:ea typeface="微软雅黑"/>
                        </a:defRPr>
                      </a:lvl2pPr>
                      <a:lvl3pPr marL="914034" algn="l" defTabSz="914034" rtl="0" eaLnBrk="1" latinLnBrk="0" hangingPunct="1">
                        <a:defRPr sz="1799" kern="1200">
                          <a:solidFill>
                            <a:schemeClr val="tx1"/>
                          </a:solidFill>
                          <a:latin typeface="微软雅黑"/>
                          <a:ea typeface="微软雅黑"/>
                        </a:defRPr>
                      </a:lvl3pPr>
                      <a:lvl4pPr marL="1371051" algn="l" defTabSz="914034" rtl="0" eaLnBrk="1" latinLnBrk="0" hangingPunct="1">
                        <a:defRPr sz="1799" kern="1200">
                          <a:solidFill>
                            <a:schemeClr val="tx1"/>
                          </a:solidFill>
                          <a:latin typeface="微软雅黑"/>
                          <a:ea typeface="微软雅黑"/>
                        </a:defRPr>
                      </a:lvl4pPr>
                      <a:lvl5pPr marL="1828068" algn="l" defTabSz="914034" rtl="0" eaLnBrk="1" latinLnBrk="0" hangingPunct="1">
                        <a:defRPr sz="1799" kern="1200">
                          <a:solidFill>
                            <a:schemeClr val="tx1"/>
                          </a:solidFill>
                          <a:latin typeface="微软雅黑"/>
                          <a:ea typeface="微软雅黑"/>
                        </a:defRPr>
                      </a:lvl5pPr>
                      <a:lvl6pPr marL="2285086" algn="l" defTabSz="914034" rtl="0" eaLnBrk="1" latinLnBrk="0" hangingPunct="1">
                        <a:defRPr sz="1799" kern="1200">
                          <a:solidFill>
                            <a:schemeClr val="tx1"/>
                          </a:solidFill>
                          <a:latin typeface="微软雅黑"/>
                          <a:ea typeface="微软雅黑"/>
                        </a:defRPr>
                      </a:lvl6pPr>
                      <a:lvl7pPr marL="2742103" algn="l" defTabSz="914034" rtl="0" eaLnBrk="1" latinLnBrk="0" hangingPunct="1">
                        <a:defRPr sz="1799" kern="1200">
                          <a:solidFill>
                            <a:schemeClr val="tx1"/>
                          </a:solidFill>
                          <a:latin typeface="微软雅黑"/>
                          <a:ea typeface="微软雅黑"/>
                        </a:defRPr>
                      </a:lvl7pPr>
                      <a:lvl8pPr marL="3199120" algn="l" defTabSz="914034" rtl="0" eaLnBrk="1" latinLnBrk="0" hangingPunct="1">
                        <a:defRPr sz="1799" kern="1200">
                          <a:solidFill>
                            <a:schemeClr val="tx1"/>
                          </a:solidFill>
                          <a:latin typeface="微软雅黑"/>
                          <a:ea typeface="微软雅黑"/>
                        </a:defRPr>
                      </a:lvl8pPr>
                      <a:lvl9pPr marL="3656137" algn="l" defTabSz="914034" rtl="0" eaLnBrk="1" latinLnBrk="0" hangingPunct="1">
                        <a:defRPr sz="1799" kern="1200">
                          <a:solidFill>
                            <a:schemeClr val="tx1"/>
                          </a:solidFill>
                          <a:latin typeface="微软雅黑"/>
                          <a:ea typeface="微软雅黑"/>
                        </a:defRPr>
                      </a:lvl9pPr>
                    </a:lstStyle>
                    <a:p>
                      <a:pPr algn="ctr" fontAlgn="ctr"/>
                      <a:r>
                        <a:rPr lang="en-US" sz="2000" b="1" baseline="0" dirty="0">
                          <a:solidFill>
                            <a:schemeClr val="bg1"/>
                          </a:solidFill>
                          <a:latin typeface="Huawei Sans" panose="020C0503030203020204" pitchFamily="34" charset="0"/>
                          <a:ea typeface="+mn-ea"/>
                        </a:rPr>
                        <a:t>Mechanism</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solidFill>
                      <a:srgbClr val="00B0F0"/>
                    </a:solidFill>
                  </a:tcPr>
                </a:tc>
                <a:tc>
                  <a:txBody>
                    <a:bodyPr/>
                    <a:lstStyle>
                      <a:lvl1pPr marL="0" algn="l" defTabSz="914034" rtl="0" eaLnBrk="1" latinLnBrk="0" hangingPunct="1">
                        <a:defRPr sz="1799" kern="1200">
                          <a:solidFill>
                            <a:schemeClr val="tx1"/>
                          </a:solidFill>
                          <a:latin typeface="微软雅黑"/>
                          <a:ea typeface="微软雅黑"/>
                        </a:defRPr>
                      </a:lvl1pPr>
                      <a:lvl2pPr marL="457017" algn="l" defTabSz="914034" rtl="0" eaLnBrk="1" latinLnBrk="0" hangingPunct="1">
                        <a:defRPr sz="1799" kern="1200">
                          <a:solidFill>
                            <a:schemeClr val="tx1"/>
                          </a:solidFill>
                          <a:latin typeface="微软雅黑"/>
                          <a:ea typeface="微软雅黑"/>
                        </a:defRPr>
                      </a:lvl2pPr>
                      <a:lvl3pPr marL="914034" algn="l" defTabSz="914034" rtl="0" eaLnBrk="1" latinLnBrk="0" hangingPunct="1">
                        <a:defRPr sz="1799" kern="1200">
                          <a:solidFill>
                            <a:schemeClr val="tx1"/>
                          </a:solidFill>
                          <a:latin typeface="微软雅黑"/>
                          <a:ea typeface="微软雅黑"/>
                        </a:defRPr>
                      </a:lvl3pPr>
                      <a:lvl4pPr marL="1371051" algn="l" defTabSz="914034" rtl="0" eaLnBrk="1" latinLnBrk="0" hangingPunct="1">
                        <a:defRPr sz="1799" kern="1200">
                          <a:solidFill>
                            <a:schemeClr val="tx1"/>
                          </a:solidFill>
                          <a:latin typeface="微软雅黑"/>
                          <a:ea typeface="微软雅黑"/>
                        </a:defRPr>
                      </a:lvl4pPr>
                      <a:lvl5pPr marL="1828068" algn="l" defTabSz="914034" rtl="0" eaLnBrk="1" latinLnBrk="0" hangingPunct="1">
                        <a:defRPr sz="1799" kern="1200">
                          <a:solidFill>
                            <a:schemeClr val="tx1"/>
                          </a:solidFill>
                          <a:latin typeface="微软雅黑"/>
                          <a:ea typeface="微软雅黑"/>
                        </a:defRPr>
                      </a:lvl5pPr>
                      <a:lvl6pPr marL="2285086" algn="l" defTabSz="914034" rtl="0" eaLnBrk="1" latinLnBrk="0" hangingPunct="1">
                        <a:defRPr sz="1799" kern="1200">
                          <a:solidFill>
                            <a:schemeClr val="tx1"/>
                          </a:solidFill>
                          <a:latin typeface="微软雅黑"/>
                          <a:ea typeface="微软雅黑"/>
                        </a:defRPr>
                      </a:lvl6pPr>
                      <a:lvl7pPr marL="2742103" algn="l" defTabSz="914034" rtl="0" eaLnBrk="1" latinLnBrk="0" hangingPunct="1">
                        <a:defRPr sz="1799" kern="1200">
                          <a:solidFill>
                            <a:schemeClr val="tx1"/>
                          </a:solidFill>
                          <a:latin typeface="微软雅黑"/>
                          <a:ea typeface="微软雅黑"/>
                        </a:defRPr>
                      </a:lvl7pPr>
                      <a:lvl8pPr marL="3199120" algn="l" defTabSz="914034" rtl="0" eaLnBrk="1" latinLnBrk="0" hangingPunct="1">
                        <a:defRPr sz="1799" kern="1200">
                          <a:solidFill>
                            <a:schemeClr val="tx1"/>
                          </a:solidFill>
                          <a:latin typeface="微软雅黑"/>
                          <a:ea typeface="微软雅黑"/>
                        </a:defRPr>
                      </a:lvl8pPr>
                      <a:lvl9pPr marL="3656137" algn="l" defTabSz="914034" rtl="0" eaLnBrk="1" latinLnBrk="0" hangingPunct="1">
                        <a:defRPr sz="1799" kern="1200">
                          <a:solidFill>
                            <a:schemeClr val="tx1"/>
                          </a:solidFill>
                          <a:latin typeface="微软雅黑"/>
                          <a:ea typeface="微软雅黑"/>
                        </a:defRPr>
                      </a:lvl9pPr>
                    </a:lstStyle>
                    <a:p>
                      <a:pPr algn="ctr" fontAlgn="ctr"/>
                      <a:r>
                        <a:rPr lang="en-US" sz="2000" b="1" baseline="0" dirty="0">
                          <a:solidFill>
                            <a:schemeClr val="bg1"/>
                          </a:solidFill>
                          <a:latin typeface="Huawei Sans" panose="020C0503030203020204" pitchFamily="34" charset="0"/>
                          <a:ea typeface="+mn-ea"/>
                        </a:rPr>
                        <a:t>IGMPv1</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solidFill>
                      <a:srgbClr val="00B0F0"/>
                    </a:solidFill>
                  </a:tcPr>
                </a:tc>
                <a:tc>
                  <a:txBody>
                    <a:bodyPr/>
                    <a:lstStyle>
                      <a:lvl1pPr marL="0" algn="l" defTabSz="914034" rtl="0" eaLnBrk="1" latinLnBrk="0" hangingPunct="1">
                        <a:defRPr sz="1799" kern="1200">
                          <a:solidFill>
                            <a:schemeClr val="tx1"/>
                          </a:solidFill>
                          <a:latin typeface="微软雅黑"/>
                          <a:ea typeface="微软雅黑"/>
                        </a:defRPr>
                      </a:lvl1pPr>
                      <a:lvl2pPr marL="457017" algn="l" defTabSz="914034" rtl="0" eaLnBrk="1" latinLnBrk="0" hangingPunct="1">
                        <a:defRPr sz="1799" kern="1200">
                          <a:solidFill>
                            <a:schemeClr val="tx1"/>
                          </a:solidFill>
                          <a:latin typeface="微软雅黑"/>
                          <a:ea typeface="微软雅黑"/>
                        </a:defRPr>
                      </a:lvl2pPr>
                      <a:lvl3pPr marL="914034" algn="l" defTabSz="914034" rtl="0" eaLnBrk="1" latinLnBrk="0" hangingPunct="1">
                        <a:defRPr sz="1799" kern="1200">
                          <a:solidFill>
                            <a:schemeClr val="tx1"/>
                          </a:solidFill>
                          <a:latin typeface="微软雅黑"/>
                          <a:ea typeface="微软雅黑"/>
                        </a:defRPr>
                      </a:lvl3pPr>
                      <a:lvl4pPr marL="1371051" algn="l" defTabSz="914034" rtl="0" eaLnBrk="1" latinLnBrk="0" hangingPunct="1">
                        <a:defRPr sz="1799" kern="1200">
                          <a:solidFill>
                            <a:schemeClr val="tx1"/>
                          </a:solidFill>
                          <a:latin typeface="微软雅黑"/>
                          <a:ea typeface="微软雅黑"/>
                        </a:defRPr>
                      </a:lvl4pPr>
                      <a:lvl5pPr marL="1828068" algn="l" defTabSz="914034" rtl="0" eaLnBrk="1" latinLnBrk="0" hangingPunct="1">
                        <a:defRPr sz="1799" kern="1200">
                          <a:solidFill>
                            <a:schemeClr val="tx1"/>
                          </a:solidFill>
                          <a:latin typeface="微软雅黑"/>
                          <a:ea typeface="微软雅黑"/>
                        </a:defRPr>
                      </a:lvl5pPr>
                      <a:lvl6pPr marL="2285086" algn="l" defTabSz="914034" rtl="0" eaLnBrk="1" latinLnBrk="0" hangingPunct="1">
                        <a:defRPr sz="1799" kern="1200">
                          <a:solidFill>
                            <a:schemeClr val="tx1"/>
                          </a:solidFill>
                          <a:latin typeface="微软雅黑"/>
                          <a:ea typeface="微软雅黑"/>
                        </a:defRPr>
                      </a:lvl6pPr>
                      <a:lvl7pPr marL="2742103" algn="l" defTabSz="914034" rtl="0" eaLnBrk="1" latinLnBrk="0" hangingPunct="1">
                        <a:defRPr sz="1799" kern="1200">
                          <a:solidFill>
                            <a:schemeClr val="tx1"/>
                          </a:solidFill>
                          <a:latin typeface="微软雅黑"/>
                          <a:ea typeface="微软雅黑"/>
                        </a:defRPr>
                      </a:lvl7pPr>
                      <a:lvl8pPr marL="3199120" algn="l" defTabSz="914034" rtl="0" eaLnBrk="1" latinLnBrk="0" hangingPunct="1">
                        <a:defRPr sz="1799" kern="1200">
                          <a:solidFill>
                            <a:schemeClr val="tx1"/>
                          </a:solidFill>
                          <a:latin typeface="微软雅黑"/>
                          <a:ea typeface="微软雅黑"/>
                        </a:defRPr>
                      </a:lvl8pPr>
                      <a:lvl9pPr marL="3656137" algn="l" defTabSz="914034" rtl="0" eaLnBrk="1" latinLnBrk="0" hangingPunct="1">
                        <a:defRPr sz="1799" kern="1200">
                          <a:solidFill>
                            <a:schemeClr val="tx1"/>
                          </a:solidFill>
                          <a:latin typeface="微软雅黑"/>
                          <a:ea typeface="微软雅黑"/>
                        </a:defRPr>
                      </a:lvl9pPr>
                    </a:lstStyle>
                    <a:p>
                      <a:pPr algn="ctr" fontAlgn="ctr"/>
                      <a:r>
                        <a:rPr lang="en-US" sz="2000" b="1" baseline="0">
                          <a:solidFill>
                            <a:schemeClr val="bg1"/>
                          </a:solidFill>
                          <a:latin typeface="Huawei Sans" panose="020C0503030203020204" pitchFamily="34" charset="0"/>
                          <a:ea typeface="+mn-ea"/>
                        </a:rPr>
                        <a:t>IGMPv2</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solidFill>
                      <a:srgbClr val="00B0F0"/>
                    </a:solidFill>
                  </a:tcPr>
                </a:tc>
                <a:tc>
                  <a:txBody>
                    <a:bodyPr/>
                    <a:lstStyle>
                      <a:lvl1pPr marL="0" algn="l" defTabSz="914034" rtl="0" eaLnBrk="1" latinLnBrk="0" hangingPunct="1">
                        <a:defRPr sz="1799" kern="1200">
                          <a:solidFill>
                            <a:schemeClr val="tx1"/>
                          </a:solidFill>
                          <a:latin typeface="微软雅黑"/>
                          <a:ea typeface="微软雅黑"/>
                        </a:defRPr>
                      </a:lvl1pPr>
                      <a:lvl2pPr marL="457017" algn="l" defTabSz="914034" rtl="0" eaLnBrk="1" latinLnBrk="0" hangingPunct="1">
                        <a:defRPr sz="1799" kern="1200">
                          <a:solidFill>
                            <a:schemeClr val="tx1"/>
                          </a:solidFill>
                          <a:latin typeface="微软雅黑"/>
                          <a:ea typeface="微软雅黑"/>
                        </a:defRPr>
                      </a:lvl2pPr>
                      <a:lvl3pPr marL="914034" algn="l" defTabSz="914034" rtl="0" eaLnBrk="1" latinLnBrk="0" hangingPunct="1">
                        <a:defRPr sz="1799" kern="1200">
                          <a:solidFill>
                            <a:schemeClr val="tx1"/>
                          </a:solidFill>
                          <a:latin typeface="微软雅黑"/>
                          <a:ea typeface="微软雅黑"/>
                        </a:defRPr>
                      </a:lvl3pPr>
                      <a:lvl4pPr marL="1371051" algn="l" defTabSz="914034" rtl="0" eaLnBrk="1" latinLnBrk="0" hangingPunct="1">
                        <a:defRPr sz="1799" kern="1200">
                          <a:solidFill>
                            <a:schemeClr val="tx1"/>
                          </a:solidFill>
                          <a:latin typeface="微软雅黑"/>
                          <a:ea typeface="微软雅黑"/>
                        </a:defRPr>
                      </a:lvl4pPr>
                      <a:lvl5pPr marL="1828068" algn="l" defTabSz="914034" rtl="0" eaLnBrk="1" latinLnBrk="0" hangingPunct="1">
                        <a:defRPr sz="1799" kern="1200">
                          <a:solidFill>
                            <a:schemeClr val="tx1"/>
                          </a:solidFill>
                          <a:latin typeface="微软雅黑"/>
                          <a:ea typeface="微软雅黑"/>
                        </a:defRPr>
                      </a:lvl5pPr>
                      <a:lvl6pPr marL="2285086" algn="l" defTabSz="914034" rtl="0" eaLnBrk="1" latinLnBrk="0" hangingPunct="1">
                        <a:defRPr sz="1799" kern="1200">
                          <a:solidFill>
                            <a:schemeClr val="tx1"/>
                          </a:solidFill>
                          <a:latin typeface="微软雅黑"/>
                          <a:ea typeface="微软雅黑"/>
                        </a:defRPr>
                      </a:lvl6pPr>
                      <a:lvl7pPr marL="2742103" algn="l" defTabSz="914034" rtl="0" eaLnBrk="1" latinLnBrk="0" hangingPunct="1">
                        <a:defRPr sz="1799" kern="1200">
                          <a:solidFill>
                            <a:schemeClr val="tx1"/>
                          </a:solidFill>
                          <a:latin typeface="微软雅黑"/>
                          <a:ea typeface="微软雅黑"/>
                        </a:defRPr>
                      </a:lvl7pPr>
                      <a:lvl8pPr marL="3199120" algn="l" defTabSz="914034" rtl="0" eaLnBrk="1" latinLnBrk="0" hangingPunct="1">
                        <a:defRPr sz="1799" kern="1200">
                          <a:solidFill>
                            <a:schemeClr val="tx1"/>
                          </a:solidFill>
                          <a:latin typeface="微软雅黑"/>
                          <a:ea typeface="微软雅黑"/>
                        </a:defRPr>
                      </a:lvl8pPr>
                      <a:lvl9pPr marL="3656137" algn="l" defTabSz="914034" rtl="0" eaLnBrk="1" latinLnBrk="0" hangingPunct="1">
                        <a:defRPr sz="1799" kern="1200">
                          <a:solidFill>
                            <a:schemeClr val="tx1"/>
                          </a:solidFill>
                          <a:latin typeface="微软雅黑"/>
                          <a:ea typeface="微软雅黑"/>
                        </a:defRPr>
                      </a:lvl9pPr>
                    </a:lstStyle>
                    <a:p>
                      <a:pPr algn="ctr" fontAlgn="ctr"/>
                      <a:r>
                        <a:rPr lang="en-US" sz="2000" b="1" baseline="0">
                          <a:solidFill>
                            <a:schemeClr val="bg1"/>
                          </a:solidFill>
                          <a:latin typeface="Huawei Sans" panose="020C0503030203020204" pitchFamily="34" charset="0"/>
                          <a:ea typeface="+mn-ea"/>
                        </a:rPr>
                        <a:t>IGMPv3</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solidFill>
                      <a:srgbClr val="00B0F0"/>
                    </a:solidFill>
                  </a:tcPr>
                </a:tc>
                <a:extLst>
                  <a:ext uri="{0D108BD9-81ED-4DB2-BD59-A6C34878D82A}">
                    <a16:rowId xmlns:a16="http://schemas.microsoft.com/office/drawing/2014/main" val="10000"/>
                  </a:ext>
                </a:extLst>
              </a:tr>
              <a:tr h="472602">
                <a:tc>
                  <a:txBody>
                    <a:bodyPr/>
                    <a:lstStyle>
                      <a:lvl1pPr marL="0" algn="l" defTabSz="914034" rtl="0" eaLnBrk="1" latinLnBrk="0" hangingPunct="1">
                        <a:defRPr sz="1799" kern="1200">
                          <a:solidFill>
                            <a:schemeClr val="tx1"/>
                          </a:solidFill>
                          <a:latin typeface="微软雅黑"/>
                          <a:ea typeface="微软雅黑"/>
                        </a:defRPr>
                      </a:lvl1pPr>
                      <a:lvl2pPr marL="457017" algn="l" defTabSz="914034" rtl="0" eaLnBrk="1" latinLnBrk="0" hangingPunct="1">
                        <a:defRPr sz="1799" kern="1200">
                          <a:solidFill>
                            <a:schemeClr val="tx1"/>
                          </a:solidFill>
                          <a:latin typeface="微软雅黑"/>
                          <a:ea typeface="微软雅黑"/>
                        </a:defRPr>
                      </a:lvl2pPr>
                      <a:lvl3pPr marL="914034" algn="l" defTabSz="914034" rtl="0" eaLnBrk="1" latinLnBrk="0" hangingPunct="1">
                        <a:defRPr sz="1799" kern="1200">
                          <a:solidFill>
                            <a:schemeClr val="tx1"/>
                          </a:solidFill>
                          <a:latin typeface="微软雅黑"/>
                          <a:ea typeface="微软雅黑"/>
                        </a:defRPr>
                      </a:lvl3pPr>
                      <a:lvl4pPr marL="1371051" algn="l" defTabSz="914034" rtl="0" eaLnBrk="1" latinLnBrk="0" hangingPunct="1">
                        <a:defRPr sz="1799" kern="1200">
                          <a:solidFill>
                            <a:schemeClr val="tx1"/>
                          </a:solidFill>
                          <a:latin typeface="微软雅黑"/>
                          <a:ea typeface="微软雅黑"/>
                        </a:defRPr>
                      </a:lvl4pPr>
                      <a:lvl5pPr marL="1828068" algn="l" defTabSz="914034" rtl="0" eaLnBrk="1" latinLnBrk="0" hangingPunct="1">
                        <a:defRPr sz="1799" kern="1200">
                          <a:solidFill>
                            <a:schemeClr val="tx1"/>
                          </a:solidFill>
                          <a:latin typeface="微软雅黑"/>
                          <a:ea typeface="微软雅黑"/>
                        </a:defRPr>
                      </a:lvl5pPr>
                      <a:lvl6pPr marL="2285086" algn="l" defTabSz="914034" rtl="0" eaLnBrk="1" latinLnBrk="0" hangingPunct="1">
                        <a:defRPr sz="1799" kern="1200">
                          <a:solidFill>
                            <a:schemeClr val="tx1"/>
                          </a:solidFill>
                          <a:latin typeface="微软雅黑"/>
                          <a:ea typeface="微软雅黑"/>
                        </a:defRPr>
                      </a:lvl6pPr>
                      <a:lvl7pPr marL="2742103" algn="l" defTabSz="914034" rtl="0" eaLnBrk="1" latinLnBrk="0" hangingPunct="1">
                        <a:defRPr sz="1799" kern="1200">
                          <a:solidFill>
                            <a:schemeClr val="tx1"/>
                          </a:solidFill>
                          <a:latin typeface="微软雅黑"/>
                          <a:ea typeface="微软雅黑"/>
                        </a:defRPr>
                      </a:lvl7pPr>
                      <a:lvl8pPr marL="3199120" algn="l" defTabSz="914034" rtl="0" eaLnBrk="1" latinLnBrk="0" hangingPunct="1">
                        <a:defRPr sz="1799" kern="1200">
                          <a:solidFill>
                            <a:schemeClr val="tx1"/>
                          </a:solidFill>
                          <a:latin typeface="微软雅黑"/>
                          <a:ea typeface="微软雅黑"/>
                        </a:defRPr>
                      </a:lvl8pPr>
                      <a:lvl9pPr marL="3656137" algn="l" defTabSz="914034" rtl="0" eaLnBrk="1" latinLnBrk="0" hangingPunct="1">
                        <a:defRPr sz="1799" kern="1200">
                          <a:solidFill>
                            <a:schemeClr val="tx1"/>
                          </a:solidFill>
                          <a:latin typeface="微软雅黑"/>
                          <a:ea typeface="微软雅黑"/>
                        </a:defRPr>
                      </a:lvl9pPr>
                    </a:lstStyle>
                    <a:p>
                      <a:pPr algn="l" fontAlgn="ctr"/>
                      <a:r>
                        <a:rPr lang="en-US" sz="1800" baseline="0">
                          <a:latin typeface="Huawei Sans" panose="020C0503030203020204" pitchFamily="34" charset="0"/>
                          <a:ea typeface="+mn-ea"/>
                        </a:rPr>
                        <a:t>Querier election</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lvl1pPr marL="0" algn="l" defTabSz="914034" rtl="0" eaLnBrk="1" latinLnBrk="0" hangingPunct="1">
                        <a:defRPr sz="1799" kern="1200">
                          <a:solidFill>
                            <a:schemeClr val="tx1"/>
                          </a:solidFill>
                          <a:latin typeface="微软雅黑"/>
                          <a:ea typeface="微软雅黑"/>
                        </a:defRPr>
                      </a:lvl1pPr>
                      <a:lvl2pPr marL="457017" algn="l" defTabSz="914034" rtl="0" eaLnBrk="1" latinLnBrk="0" hangingPunct="1">
                        <a:defRPr sz="1799" kern="1200">
                          <a:solidFill>
                            <a:schemeClr val="tx1"/>
                          </a:solidFill>
                          <a:latin typeface="微软雅黑"/>
                          <a:ea typeface="微软雅黑"/>
                        </a:defRPr>
                      </a:lvl2pPr>
                      <a:lvl3pPr marL="914034" algn="l" defTabSz="914034" rtl="0" eaLnBrk="1" latinLnBrk="0" hangingPunct="1">
                        <a:defRPr sz="1799" kern="1200">
                          <a:solidFill>
                            <a:schemeClr val="tx1"/>
                          </a:solidFill>
                          <a:latin typeface="微软雅黑"/>
                          <a:ea typeface="微软雅黑"/>
                        </a:defRPr>
                      </a:lvl3pPr>
                      <a:lvl4pPr marL="1371051" algn="l" defTabSz="914034" rtl="0" eaLnBrk="1" latinLnBrk="0" hangingPunct="1">
                        <a:defRPr sz="1799" kern="1200">
                          <a:solidFill>
                            <a:schemeClr val="tx1"/>
                          </a:solidFill>
                          <a:latin typeface="微软雅黑"/>
                          <a:ea typeface="微软雅黑"/>
                        </a:defRPr>
                      </a:lvl4pPr>
                      <a:lvl5pPr marL="1828068" algn="l" defTabSz="914034" rtl="0" eaLnBrk="1" latinLnBrk="0" hangingPunct="1">
                        <a:defRPr sz="1799" kern="1200">
                          <a:solidFill>
                            <a:schemeClr val="tx1"/>
                          </a:solidFill>
                          <a:latin typeface="微软雅黑"/>
                          <a:ea typeface="微软雅黑"/>
                        </a:defRPr>
                      </a:lvl5pPr>
                      <a:lvl6pPr marL="2285086" algn="l" defTabSz="914034" rtl="0" eaLnBrk="1" latinLnBrk="0" hangingPunct="1">
                        <a:defRPr sz="1799" kern="1200">
                          <a:solidFill>
                            <a:schemeClr val="tx1"/>
                          </a:solidFill>
                          <a:latin typeface="微软雅黑"/>
                          <a:ea typeface="微软雅黑"/>
                        </a:defRPr>
                      </a:lvl6pPr>
                      <a:lvl7pPr marL="2742103" algn="l" defTabSz="914034" rtl="0" eaLnBrk="1" latinLnBrk="0" hangingPunct="1">
                        <a:defRPr sz="1799" kern="1200">
                          <a:solidFill>
                            <a:schemeClr val="tx1"/>
                          </a:solidFill>
                          <a:latin typeface="微软雅黑"/>
                          <a:ea typeface="微软雅黑"/>
                        </a:defRPr>
                      </a:lvl7pPr>
                      <a:lvl8pPr marL="3199120" algn="l" defTabSz="914034" rtl="0" eaLnBrk="1" latinLnBrk="0" hangingPunct="1">
                        <a:defRPr sz="1799" kern="1200">
                          <a:solidFill>
                            <a:schemeClr val="tx1"/>
                          </a:solidFill>
                          <a:latin typeface="微软雅黑"/>
                          <a:ea typeface="微软雅黑"/>
                        </a:defRPr>
                      </a:lvl8pPr>
                      <a:lvl9pPr marL="3656137" algn="l" defTabSz="914034" rtl="0" eaLnBrk="1" latinLnBrk="0" hangingPunct="1">
                        <a:defRPr sz="1799" kern="1200">
                          <a:solidFill>
                            <a:schemeClr val="tx1"/>
                          </a:solidFill>
                          <a:latin typeface="微软雅黑"/>
                          <a:ea typeface="微软雅黑"/>
                        </a:defRPr>
                      </a:lvl9pPr>
                    </a:lstStyle>
                    <a:p>
                      <a:pPr algn="l" fontAlgn="ctr"/>
                      <a:r>
                        <a:rPr lang="en-US" sz="1800" baseline="0" dirty="0">
                          <a:latin typeface="Huawei Sans" panose="020C0503030203020204" pitchFamily="34" charset="0"/>
                          <a:ea typeface="+mn-ea"/>
                        </a:rPr>
                        <a:t>Depends on another protocol.</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lvl1pPr marL="0" algn="l" defTabSz="914034" rtl="0" eaLnBrk="1" latinLnBrk="0" hangingPunct="1">
                        <a:defRPr sz="1799" kern="1200">
                          <a:solidFill>
                            <a:schemeClr val="tx1"/>
                          </a:solidFill>
                          <a:latin typeface="微软雅黑"/>
                          <a:ea typeface="微软雅黑"/>
                        </a:defRPr>
                      </a:lvl1pPr>
                      <a:lvl2pPr marL="457017" algn="l" defTabSz="914034" rtl="0" eaLnBrk="1" latinLnBrk="0" hangingPunct="1">
                        <a:defRPr sz="1799" kern="1200">
                          <a:solidFill>
                            <a:schemeClr val="tx1"/>
                          </a:solidFill>
                          <a:latin typeface="微软雅黑"/>
                          <a:ea typeface="微软雅黑"/>
                        </a:defRPr>
                      </a:lvl2pPr>
                      <a:lvl3pPr marL="914034" algn="l" defTabSz="914034" rtl="0" eaLnBrk="1" latinLnBrk="0" hangingPunct="1">
                        <a:defRPr sz="1799" kern="1200">
                          <a:solidFill>
                            <a:schemeClr val="tx1"/>
                          </a:solidFill>
                          <a:latin typeface="微软雅黑"/>
                          <a:ea typeface="微软雅黑"/>
                        </a:defRPr>
                      </a:lvl3pPr>
                      <a:lvl4pPr marL="1371051" algn="l" defTabSz="914034" rtl="0" eaLnBrk="1" latinLnBrk="0" hangingPunct="1">
                        <a:defRPr sz="1799" kern="1200">
                          <a:solidFill>
                            <a:schemeClr val="tx1"/>
                          </a:solidFill>
                          <a:latin typeface="微软雅黑"/>
                          <a:ea typeface="微软雅黑"/>
                        </a:defRPr>
                      </a:lvl4pPr>
                      <a:lvl5pPr marL="1828068" algn="l" defTabSz="914034" rtl="0" eaLnBrk="1" latinLnBrk="0" hangingPunct="1">
                        <a:defRPr sz="1799" kern="1200">
                          <a:solidFill>
                            <a:schemeClr val="tx1"/>
                          </a:solidFill>
                          <a:latin typeface="微软雅黑"/>
                          <a:ea typeface="微软雅黑"/>
                        </a:defRPr>
                      </a:lvl5pPr>
                      <a:lvl6pPr marL="2285086" algn="l" defTabSz="914034" rtl="0" eaLnBrk="1" latinLnBrk="0" hangingPunct="1">
                        <a:defRPr sz="1799" kern="1200">
                          <a:solidFill>
                            <a:schemeClr val="tx1"/>
                          </a:solidFill>
                          <a:latin typeface="微软雅黑"/>
                          <a:ea typeface="微软雅黑"/>
                        </a:defRPr>
                      </a:lvl6pPr>
                      <a:lvl7pPr marL="2742103" algn="l" defTabSz="914034" rtl="0" eaLnBrk="1" latinLnBrk="0" hangingPunct="1">
                        <a:defRPr sz="1799" kern="1200">
                          <a:solidFill>
                            <a:schemeClr val="tx1"/>
                          </a:solidFill>
                          <a:latin typeface="微软雅黑"/>
                          <a:ea typeface="微软雅黑"/>
                        </a:defRPr>
                      </a:lvl7pPr>
                      <a:lvl8pPr marL="3199120" algn="l" defTabSz="914034" rtl="0" eaLnBrk="1" latinLnBrk="0" hangingPunct="1">
                        <a:defRPr sz="1799" kern="1200">
                          <a:solidFill>
                            <a:schemeClr val="tx1"/>
                          </a:solidFill>
                          <a:latin typeface="微软雅黑"/>
                          <a:ea typeface="微软雅黑"/>
                        </a:defRPr>
                      </a:lvl8pPr>
                      <a:lvl9pPr marL="3656137" algn="l" defTabSz="914034" rtl="0" eaLnBrk="1" latinLnBrk="0" hangingPunct="1">
                        <a:defRPr sz="1799" kern="1200">
                          <a:solidFill>
                            <a:schemeClr val="tx1"/>
                          </a:solidFill>
                          <a:latin typeface="微软雅黑"/>
                          <a:ea typeface="微软雅黑"/>
                        </a:defRPr>
                      </a:lvl9pPr>
                    </a:lstStyle>
                    <a:p>
                      <a:pPr algn="l" fontAlgn="ctr"/>
                      <a:r>
                        <a:rPr lang="en-US" sz="1800" baseline="0">
                          <a:latin typeface="Huawei Sans" panose="020C0503030203020204" pitchFamily="34" charset="0"/>
                          <a:ea typeface="+mn-ea"/>
                        </a:rPr>
                        <a:t>Uses its own mechanism.</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lvl1pPr marL="0" algn="l" defTabSz="914034" rtl="0" eaLnBrk="1" latinLnBrk="0" hangingPunct="1">
                        <a:defRPr sz="1799" kern="1200">
                          <a:solidFill>
                            <a:schemeClr val="tx1"/>
                          </a:solidFill>
                          <a:latin typeface="微软雅黑"/>
                          <a:ea typeface="微软雅黑"/>
                        </a:defRPr>
                      </a:lvl1pPr>
                      <a:lvl2pPr marL="457017" algn="l" defTabSz="914034" rtl="0" eaLnBrk="1" latinLnBrk="0" hangingPunct="1">
                        <a:defRPr sz="1799" kern="1200">
                          <a:solidFill>
                            <a:schemeClr val="tx1"/>
                          </a:solidFill>
                          <a:latin typeface="微软雅黑"/>
                          <a:ea typeface="微软雅黑"/>
                        </a:defRPr>
                      </a:lvl2pPr>
                      <a:lvl3pPr marL="914034" algn="l" defTabSz="914034" rtl="0" eaLnBrk="1" latinLnBrk="0" hangingPunct="1">
                        <a:defRPr sz="1799" kern="1200">
                          <a:solidFill>
                            <a:schemeClr val="tx1"/>
                          </a:solidFill>
                          <a:latin typeface="微软雅黑"/>
                          <a:ea typeface="微软雅黑"/>
                        </a:defRPr>
                      </a:lvl3pPr>
                      <a:lvl4pPr marL="1371051" algn="l" defTabSz="914034" rtl="0" eaLnBrk="1" latinLnBrk="0" hangingPunct="1">
                        <a:defRPr sz="1799" kern="1200">
                          <a:solidFill>
                            <a:schemeClr val="tx1"/>
                          </a:solidFill>
                          <a:latin typeface="微软雅黑"/>
                          <a:ea typeface="微软雅黑"/>
                        </a:defRPr>
                      </a:lvl4pPr>
                      <a:lvl5pPr marL="1828068" algn="l" defTabSz="914034" rtl="0" eaLnBrk="1" latinLnBrk="0" hangingPunct="1">
                        <a:defRPr sz="1799" kern="1200">
                          <a:solidFill>
                            <a:schemeClr val="tx1"/>
                          </a:solidFill>
                          <a:latin typeface="微软雅黑"/>
                          <a:ea typeface="微软雅黑"/>
                        </a:defRPr>
                      </a:lvl5pPr>
                      <a:lvl6pPr marL="2285086" algn="l" defTabSz="914034" rtl="0" eaLnBrk="1" latinLnBrk="0" hangingPunct="1">
                        <a:defRPr sz="1799" kern="1200">
                          <a:solidFill>
                            <a:schemeClr val="tx1"/>
                          </a:solidFill>
                          <a:latin typeface="微软雅黑"/>
                          <a:ea typeface="微软雅黑"/>
                        </a:defRPr>
                      </a:lvl6pPr>
                      <a:lvl7pPr marL="2742103" algn="l" defTabSz="914034" rtl="0" eaLnBrk="1" latinLnBrk="0" hangingPunct="1">
                        <a:defRPr sz="1799" kern="1200">
                          <a:solidFill>
                            <a:schemeClr val="tx1"/>
                          </a:solidFill>
                          <a:latin typeface="微软雅黑"/>
                          <a:ea typeface="微软雅黑"/>
                        </a:defRPr>
                      </a:lvl7pPr>
                      <a:lvl8pPr marL="3199120" algn="l" defTabSz="914034" rtl="0" eaLnBrk="1" latinLnBrk="0" hangingPunct="1">
                        <a:defRPr sz="1799" kern="1200">
                          <a:solidFill>
                            <a:schemeClr val="tx1"/>
                          </a:solidFill>
                          <a:latin typeface="微软雅黑"/>
                          <a:ea typeface="微软雅黑"/>
                        </a:defRPr>
                      </a:lvl8pPr>
                      <a:lvl9pPr marL="3656137" algn="l" defTabSz="914034" rtl="0" eaLnBrk="1" latinLnBrk="0" hangingPunct="1">
                        <a:defRPr sz="1799" kern="1200">
                          <a:solidFill>
                            <a:schemeClr val="tx1"/>
                          </a:solidFill>
                          <a:latin typeface="微软雅黑"/>
                          <a:ea typeface="微软雅黑"/>
                        </a:defRPr>
                      </a:lvl9pPr>
                    </a:lstStyle>
                    <a:p>
                      <a:pPr algn="l" fontAlgn="ctr"/>
                      <a:r>
                        <a:rPr lang="en-US" sz="1800" baseline="0">
                          <a:latin typeface="Huawei Sans" panose="020C0503030203020204" pitchFamily="34" charset="0"/>
                          <a:ea typeface="+mn-ea"/>
                        </a:rPr>
                        <a:t>Uses its own mechanism.</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solidFill>
                      <a:srgbClr val="F4FBFE"/>
                    </a:solidFill>
                  </a:tcPr>
                </a:tc>
                <a:extLst>
                  <a:ext uri="{0D108BD9-81ED-4DB2-BD59-A6C34878D82A}">
                    <a16:rowId xmlns:a16="http://schemas.microsoft.com/office/drawing/2014/main" val="10001"/>
                  </a:ext>
                </a:extLst>
              </a:tr>
              <a:tr h="562372">
                <a:tc>
                  <a:txBody>
                    <a:bodyPr/>
                    <a:lstStyle>
                      <a:lvl1pPr marL="0" algn="l" defTabSz="914034" rtl="0" eaLnBrk="1" latinLnBrk="0" hangingPunct="1">
                        <a:defRPr sz="1799" kern="1200">
                          <a:solidFill>
                            <a:schemeClr val="tx1"/>
                          </a:solidFill>
                          <a:latin typeface="微软雅黑"/>
                          <a:ea typeface="微软雅黑"/>
                        </a:defRPr>
                      </a:lvl1pPr>
                      <a:lvl2pPr marL="457017" algn="l" defTabSz="914034" rtl="0" eaLnBrk="1" latinLnBrk="0" hangingPunct="1">
                        <a:defRPr sz="1799" kern="1200">
                          <a:solidFill>
                            <a:schemeClr val="tx1"/>
                          </a:solidFill>
                          <a:latin typeface="微软雅黑"/>
                          <a:ea typeface="微软雅黑"/>
                        </a:defRPr>
                      </a:lvl2pPr>
                      <a:lvl3pPr marL="914034" algn="l" defTabSz="914034" rtl="0" eaLnBrk="1" latinLnBrk="0" hangingPunct="1">
                        <a:defRPr sz="1799" kern="1200">
                          <a:solidFill>
                            <a:schemeClr val="tx1"/>
                          </a:solidFill>
                          <a:latin typeface="微软雅黑"/>
                          <a:ea typeface="微软雅黑"/>
                        </a:defRPr>
                      </a:lvl3pPr>
                      <a:lvl4pPr marL="1371051" algn="l" defTabSz="914034" rtl="0" eaLnBrk="1" latinLnBrk="0" hangingPunct="1">
                        <a:defRPr sz="1799" kern="1200">
                          <a:solidFill>
                            <a:schemeClr val="tx1"/>
                          </a:solidFill>
                          <a:latin typeface="微软雅黑"/>
                          <a:ea typeface="微软雅黑"/>
                        </a:defRPr>
                      </a:lvl4pPr>
                      <a:lvl5pPr marL="1828068" algn="l" defTabSz="914034" rtl="0" eaLnBrk="1" latinLnBrk="0" hangingPunct="1">
                        <a:defRPr sz="1799" kern="1200">
                          <a:solidFill>
                            <a:schemeClr val="tx1"/>
                          </a:solidFill>
                          <a:latin typeface="微软雅黑"/>
                          <a:ea typeface="微软雅黑"/>
                        </a:defRPr>
                      </a:lvl5pPr>
                      <a:lvl6pPr marL="2285086" algn="l" defTabSz="914034" rtl="0" eaLnBrk="1" latinLnBrk="0" hangingPunct="1">
                        <a:defRPr sz="1799" kern="1200">
                          <a:solidFill>
                            <a:schemeClr val="tx1"/>
                          </a:solidFill>
                          <a:latin typeface="微软雅黑"/>
                          <a:ea typeface="微软雅黑"/>
                        </a:defRPr>
                      </a:lvl6pPr>
                      <a:lvl7pPr marL="2742103" algn="l" defTabSz="914034" rtl="0" eaLnBrk="1" latinLnBrk="0" hangingPunct="1">
                        <a:defRPr sz="1799" kern="1200">
                          <a:solidFill>
                            <a:schemeClr val="tx1"/>
                          </a:solidFill>
                          <a:latin typeface="微软雅黑"/>
                          <a:ea typeface="微软雅黑"/>
                        </a:defRPr>
                      </a:lvl7pPr>
                      <a:lvl8pPr marL="3199120" algn="l" defTabSz="914034" rtl="0" eaLnBrk="1" latinLnBrk="0" hangingPunct="1">
                        <a:defRPr sz="1799" kern="1200">
                          <a:solidFill>
                            <a:schemeClr val="tx1"/>
                          </a:solidFill>
                          <a:latin typeface="微软雅黑"/>
                          <a:ea typeface="微软雅黑"/>
                        </a:defRPr>
                      </a:lvl8pPr>
                      <a:lvl9pPr marL="3656137" algn="l" defTabSz="914034" rtl="0" eaLnBrk="1" latinLnBrk="0" hangingPunct="1">
                        <a:defRPr sz="1799" kern="1200">
                          <a:solidFill>
                            <a:schemeClr val="tx1"/>
                          </a:solidFill>
                          <a:latin typeface="微软雅黑"/>
                          <a:ea typeface="微软雅黑"/>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lang="en-US" sz="1800" baseline="0">
                          <a:latin typeface="Huawei Sans" panose="020C0503030203020204" pitchFamily="34" charset="0"/>
                          <a:ea typeface="+mn-ea"/>
                        </a:rPr>
                        <a:t>Group leaving</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lvl1pPr marL="0" algn="l" defTabSz="914034" rtl="0" eaLnBrk="1" latinLnBrk="0" hangingPunct="1">
                        <a:defRPr sz="1799" kern="1200">
                          <a:solidFill>
                            <a:schemeClr val="tx1"/>
                          </a:solidFill>
                          <a:latin typeface="微软雅黑"/>
                          <a:ea typeface="微软雅黑"/>
                        </a:defRPr>
                      </a:lvl1pPr>
                      <a:lvl2pPr marL="457017" algn="l" defTabSz="914034" rtl="0" eaLnBrk="1" latinLnBrk="0" hangingPunct="1">
                        <a:defRPr sz="1799" kern="1200">
                          <a:solidFill>
                            <a:schemeClr val="tx1"/>
                          </a:solidFill>
                          <a:latin typeface="微软雅黑"/>
                          <a:ea typeface="微软雅黑"/>
                        </a:defRPr>
                      </a:lvl2pPr>
                      <a:lvl3pPr marL="914034" algn="l" defTabSz="914034" rtl="0" eaLnBrk="1" latinLnBrk="0" hangingPunct="1">
                        <a:defRPr sz="1799" kern="1200">
                          <a:solidFill>
                            <a:schemeClr val="tx1"/>
                          </a:solidFill>
                          <a:latin typeface="微软雅黑"/>
                          <a:ea typeface="微软雅黑"/>
                        </a:defRPr>
                      </a:lvl3pPr>
                      <a:lvl4pPr marL="1371051" algn="l" defTabSz="914034" rtl="0" eaLnBrk="1" latinLnBrk="0" hangingPunct="1">
                        <a:defRPr sz="1799" kern="1200">
                          <a:solidFill>
                            <a:schemeClr val="tx1"/>
                          </a:solidFill>
                          <a:latin typeface="微软雅黑"/>
                          <a:ea typeface="微软雅黑"/>
                        </a:defRPr>
                      </a:lvl4pPr>
                      <a:lvl5pPr marL="1828068" algn="l" defTabSz="914034" rtl="0" eaLnBrk="1" latinLnBrk="0" hangingPunct="1">
                        <a:defRPr sz="1799" kern="1200">
                          <a:solidFill>
                            <a:schemeClr val="tx1"/>
                          </a:solidFill>
                          <a:latin typeface="微软雅黑"/>
                          <a:ea typeface="微软雅黑"/>
                        </a:defRPr>
                      </a:lvl5pPr>
                      <a:lvl6pPr marL="2285086" algn="l" defTabSz="914034" rtl="0" eaLnBrk="1" latinLnBrk="0" hangingPunct="1">
                        <a:defRPr sz="1799" kern="1200">
                          <a:solidFill>
                            <a:schemeClr val="tx1"/>
                          </a:solidFill>
                          <a:latin typeface="微软雅黑"/>
                          <a:ea typeface="微软雅黑"/>
                        </a:defRPr>
                      </a:lvl6pPr>
                      <a:lvl7pPr marL="2742103" algn="l" defTabSz="914034" rtl="0" eaLnBrk="1" latinLnBrk="0" hangingPunct="1">
                        <a:defRPr sz="1799" kern="1200">
                          <a:solidFill>
                            <a:schemeClr val="tx1"/>
                          </a:solidFill>
                          <a:latin typeface="微软雅黑"/>
                          <a:ea typeface="微软雅黑"/>
                        </a:defRPr>
                      </a:lvl7pPr>
                      <a:lvl8pPr marL="3199120" algn="l" defTabSz="914034" rtl="0" eaLnBrk="1" latinLnBrk="0" hangingPunct="1">
                        <a:defRPr sz="1799" kern="1200">
                          <a:solidFill>
                            <a:schemeClr val="tx1"/>
                          </a:solidFill>
                          <a:latin typeface="微软雅黑"/>
                          <a:ea typeface="微软雅黑"/>
                        </a:defRPr>
                      </a:lvl8pPr>
                      <a:lvl9pPr marL="3656137" algn="l" defTabSz="914034" rtl="0" eaLnBrk="1" latinLnBrk="0" hangingPunct="1">
                        <a:defRPr sz="1799" kern="1200">
                          <a:solidFill>
                            <a:schemeClr val="tx1"/>
                          </a:solidFill>
                          <a:latin typeface="微软雅黑"/>
                          <a:ea typeface="微软雅黑"/>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lang="en-US" sz="1800" baseline="0">
                          <a:latin typeface="Huawei Sans" panose="020C0503030203020204" pitchFamily="34" charset="0"/>
                          <a:ea typeface="+mn-ea"/>
                        </a:rPr>
                        <a:t>Leave silently.</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lvl1pPr marL="0" algn="l" defTabSz="914034" rtl="0" eaLnBrk="1" latinLnBrk="0" hangingPunct="1">
                        <a:defRPr sz="1799" kern="1200">
                          <a:solidFill>
                            <a:schemeClr val="tx1"/>
                          </a:solidFill>
                          <a:latin typeface="微软雅黑"/>
                          <a:ea typeface="微软雅黑"/>
                        </a:defRPr>
                      </a:lvl1pPr>
                      <a:lvl2pPr marL="457017" algn="l" defTabSz="914034" rtl="0" eaLnBrk="1" latinLnBrk="0" hangingPunct="1">
                        <a:defRPr sz="1799" kern="1200">
                          <a:solidFill>
                            <a:schemeClr val="tx1"/>
                          </a:solidFill>
                          <a:latin typeface="微软雅黑"/>
                          <a:ea typeface="微软雅黑"/>
                        </a:defRPr>
                      </a:lvl2pPr>
                      <a:lvl3pPr marL="914034" algn="l" defTabSz="914034" rtl="0" eaLnBrk="1" latinLnBrk="0" hangingPunct="1">
                        <a:defRPr sz="1799" kern="1200">
                          <a:solidFill>
                            <a:schemeClr val="tx1"/>
                          </a:solidFill>
                          <a:latin typeface="微软雅黑"/>
                          <a:ea typeface="微软雅黑"/>
                        </a:defRPr>
                      </a:lvl3pPr>
                      <a:lvl4pPr marL="1371051" algn="l" defTabSz="914034" rtl="0" eaLnBrk="1" latinLnBrk="0" hangingPunct="1">
                        <a:defRPr sz="1799" kern="1200">
                          <a:solidFill>
                            <a:schemeClr val="tx1"/>
                          </a:solidFill>
                          <a:latin typeface="微软雅黑"/>
                          <a:ea typeface="微软雅黑"/>
                        </a:defRPr>
                      </a:lvl4pPr>
                      <a:lvl5pPr marL="1828068" algn="l" defTabSz="914034" rtl="0" eaLnBrk="1" latinLnBrk="0" hangingPunct="1">
                        <a:defRPr sz="1799" kern="1200">
                          <a:solidFill>
                            <a:schemeClr val="tx1"/>
                          </a:solidFill>
                          <a:latin typeface="微软雅黑"/>
                          <a:ea typeface="微软雅黑"/>
                        </a:defRPr>
                      </a:lvl5pPr>
                      <a:lvl6pPr marL="2285086" algn="l" defTabSz="914034" rtl="0" eaLnBrk="1" latinLnBrk="0" hangingPunct="1">
                        <a:defRPr sz="1799" kern="1200">
                          <a:solidFill>
                            <a:schemeClr val="tx1"/>
                          </a:solidFill>
                          <a:latin typeface="微软雅黑"/>
                          <a:ea typeface="微软雅黑"/>
                        </a:defRPr>
                      </a:lvl6pPr>
                      <a:lvl7pPr marL="2742103" algn="l" defTabSz="914034" rtl="0" eaLnBrk="1" latinLnBrk="0" hangingPunct="1">
                        <a:defRPr sz="1799" kern="1200">
                          <a:solidFill>
                            <a:schemeClr val="tx1"/>
                          </a:solidFill>
                          <a:latin typeface="微软雅黑"/>
                          <a:ea typeface="微软雅黑"/>
                        </a:defRPr>
                      </a:lvl7pPr>
                      <a:lvl8pPr marL="3199120" algn="l" defTabSz="914034" rtl="0" eaLnBrk="1" latinLnBrk="0" hangingPunct="1">
                        <a:defRPr sz="1799" kern="1200">
                          <a:solidFill>
                            <a:schemeClr val="tx1"/>
                          </a:solidFill>
                          <a:latin typeface="微软雅黑"/>
                          <a:ea typeface="微软雅黑"/>
                        </a:defRPr>
                      </a:lvl8pPr>
                      <a:lvl9pPr marL="3656137" algn="l" defTabSz="914034" rtl="0" eaLnBrk="1" latinLnBrk="0" hangingPunct="1">
                        <a:defRPr sz="1799" kern="1200">
                          <a:solidFill>
                            <a:schemeClr val="tx1"/>
                          </a:solidFill>
                          <a:latin typeface="微软雅黑"/>
                          <a:ea typeface="微软雅黑"/>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lang="en-US" sz="1800" baseline="0">
                          <a:latin typeface="Huawei Sans" panose="020C0503030203020204" pitchFamily="34" charset="0"/>
                          <a:ea typeface="+mn-ea"/>
                        </a:rPr>
                        <a:t>Leave proactively.</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lvl1pPr marL="0" algn="l" defTabSz="914034" rtl="0" eaLnBrk="1" latinLnBrk="0" hangingPunct="1">
                        <a:defRPr sz="1799" kern="1200">
                          <a:solidFill>
                            <a:schemeClr val="tx1"/>
                          </a:solidFill>
                          <a:latin typeface="微软雅黑"/>
                          <a:ea typeface="微软雅黑"/>
                        </a:defRPr>
                      </a:lvl1pPr>
                      <a:lvl2pPr marL="457017" algn="l" defTabSz="914034" rtl="0" eaLnBrk="1" latinLnBrk="0" hangingPunct="1">
                        <a:defRPr sz="1799" kern="1200">
                          <a:solidFill>
                            <a:schemeClr val="tx1"/>
                          </a:solidFill>
                          <a:latin typeface="微软雅黑"/>
                          <a:ea typeface="微软雅黑"/>
                        </a:defRPr>
                      </a:lvl2pPr>
                      <a:lvl3pPr marL="914034" algn="l" defTabSz="914034" rtl="0" eaLnBrk="1" latinLnBrk="0" hangingPunct="1">
                        <a:defRPr sz="1799" kern="1200">
                          <a:solidFill>
                            <a:schemeClr val="tx1"/>
                          </a:solidFill>
                          <a:latin typeface="微软雅黑"/>
                          <a:ea typeface="微软雅黑"/>
                        </a:defRPr>
                      </a:lvl3pPr>
                      <a:lvl4pPr marL="1371051" algn="l" defTabSz="914034" rtl="0" eaLnBrk="1" latinLnBrk="0" hangingPunct="1">
                        <a:defRPr sz="1799" kern="1200">
                          <a:solidFill>
                            <a:schemeClr val="tx1"/>
                          </a:solidFill>
                          <a:latin typeface="微软雅黑"/>
                          <a:ea typeface="微软雅黑"/>
                        </a:defRPr>
                      </a:lvl4pPr>
                      <a:lvl5pPr marL="1828068" algn="l" defTabSz="914034" rtl="0" eaLnBrk="1" latinLnBrk="0" hangingPunct="1">
                        <a:defRPr sz="1799" kern="1200">
                          <a:solidFill>
                            <a:schemeClr val="tx1"/>
                          </a:solidFill>
                          <a:latin typeface="微软雅黑"/>
                          <a:ea typeface="微软雅黑"/>
                        </a:defRPr>
                      </a:lvl5pPr>
                      <a:lvl6pPr marL="2285086" algn="l" defTabSz="914034" rtl="0" eaLnBrk="1" latinLnBrk="0" hangingPunct="1">
                        <a:defRPr sz="1799" kern="1200">
                          <a:solidFill>
                            <a:schemeClr val="tx1"/>
                          </a:solidFill>
                          <a:latin typeface="微软雅黑"/>
                          <a:ea typeface="微软雅黑"/>
                        </a:defRPr>
                      </a:lvl6pPr>
                      <a:lvl7pPr marL="2742103" algn="l" defTabSz="914034" rtl="0" eaLnBrk="1" latinLnBrk="0" hangingPunct="1">
                        <a:defRPr sz="1799" kern="1200">
                          <a:solidFill>
                            <a:schemeClr val="tx1"/>
                          </a:solidFill>
                          <a:latin typeface="微软雅黑"/>
                          <a:ea typeface="微软雅黑"/>
                        </a:defRPr>
                      </a:lvl7pPr>
                      <a:lvl8pPr marL="3199120" algn="l" defTabSz="914034" rtl="0" eaLnBrk="1" latinLnBrk="0" hangingPunct="1">
                        <a:defRPr sz="1799" kern="1200">
                          <a:solidFill>
                            <a:schemeClr val="tx1"/>
                          </a:solidFill>
                          <a:latin typeface="微软雅黑"/>
                          <a:ea typeface="微软雅黑"/>
                        </a:defRPr>
                      </a:lvl8pPr>
                      <a:lvl9pPr marL="3656137" algn="l" defTabSz="914034" rtl="0" eaLnBrk="1" latinLnBrk="0" hangingPunct="1">
                        <a:defRPr sz="1799" kern="1200">
                          <a:solidFill>
                            <a:schemeClr val="tx1"/>
                          </a:solidFill>
                          <a:latin typeface="微软雅黑"/>
                          <a:ea typeface="微软雅黑"/>
                        </a:defRPr>
                      </a:lvl9p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altLang="zh-CN" sz="1800" kern="1200" baseline="0">
                          <a:solidFill>
                            <a:schemeClr val="tx1"/>
                          </a:solidFill>
                          <a:latin typeface="Huawei Sans" panose="020C0503030203020204" pitchFamily="34" charset="0"/>
                          <a:ea typeface="微软雅黑"/>
                          <a:cs typeface="+mn-cs"/>
                        </a:rPr>
                        <a:t>Leave proactively</a:t>
                      </a:r>
                      <a:r>
                        <a:rPr lang="en-US" sz="1800" baseline="0">
                          <a:latin typeface="Huawei Sans" panose="020C0503030203020204" pitchFamily="34" charset="0"/>
                          <a:ea typeface="+mn-ea"/>
                        </a:rPr>
                        <a:t>.</a:t>
                      </a:r>
                      <a:endParaRPr lang="en-US" sz="1800" baseline="0" dirty="0">
                        <a:latin typeface="Huawei Sans" panose="020C0503030203020204" pitchFamily="34" charset="0"/>
                        <a:ea typeface="+mn-ea"/>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solidFill>
                      <a:srgbClr val="F4FBFE"/>
                    </a:solidFill>
                  </a:tcPr>
                </a:tc>
                <a:extLst>
                  <a:ext uri="{0D108BD9-81ED-4DB2-BD59-A6C34878D82A}">
                    <a16:rowId xmlns:a16="http://schemas.microsoft.com/office/drawing/2014/main" val="10002"/>
                  </a:ext>
                </a:extLst>
              </a:tr>
              <a:tr h="500166">
                <a:tc>
                  <a:txBody>
                    <a:bodyPr/>
                    <a:lstStyle>
                      <a:lvl1pPr marL="0" algn="l" defTabSz="914034" rtl="0" eaLnBrk="1" latinLnBrk="0" hangingPunct="1">
                        <a:defRPr sz="1799" kern="1200">
                          <a:solidFill>
                            <a:schemeClr val="tx1"/>
                          </a:solidFill>
                          <a:latin typeface="微软雅黑"/>
                          <a:ea typeface="微软雅黑"/>
                        </a:defRPr>
                      </a:lvl1pPr>
                      <a:lvl2pPr marL="457017" algn="l" defTabSz="914034" rtl="0" eaLnBrk="1" latinLnBrk="0" hangingPunct="1">
                        <a:defRPr sz="1799" kern="1200">
                          <a:solidFill>
                            <a:schemeClr val="tx1"/>
                          </a:solidFill>
                          <a:latin typeface="微软雅黑"/>
                          <a:ea typeface="微软雅黑"/>
                        </a:defRPr>
                      </a:lvl2pPr>
                      <a:lvl3pPr marL="914034" algn="l" defTabSz="914034" rtl="0" eaLnBrk="1" latinLnBrk="0" hangingPunct="1">
                        <a:defRPr sz="1799" kern="1200">
                          <a:solidFill>
                            <a:schemeClr val="tx1"/>
                          </a:solidFill>
                          <a:latin typeface="微软雅黑"/>
                          <a:ea typeface="微软雅黑"/>
                        </a:defRPr>
                      </a:lvl3pPr>
                      <a:lvl4pPr marL="1371051" algn="l" defTabSz="914034" rtl="0" eaLnBrk="1" latinLnBrk="0" hangingPunct="1">
                        <a:defRPr sz="1799" kern="1200">
                          <a:solidFill>
                            <a:schemeClr val="tx1"/>
                          </a:solidFill>
                          <a:latin typeface="微软雅黑"/>
                          <a:ea typeface="微软雅黑"/>
                        </a:defRPr>
                      </a:lvl4pPr>
                      <a:lvl5pPr marL="1828068" algn="l" defTabSz="914034" rtl="0" eaLnBrk="1" latinLnBrk="0" hangingPunct="1">
                        <a:defRPr sz="1799" kern="1200">
                          <a:solidFill>
                            <a:schemeClr val="tx1"/>
                          </a:solidFill>
                          <a:latin typeface="微软雅黑"/>
                          <a:ea typeface="微软雅黑"/>
                        </a:defRPr>
                      </a:lvl5pPr>
                      <a:lvl6pPr marL="2285086" algn="l" defTabSz="914034" rtl="0" eaLnBrk="1" latinLnBrk="0" hangingPunct="1">
                        <a:defRPr sz="1799" kern="1200">
                          <a:solidFill>
                            <a:schemeClr val="tx1"/>
                          </a:solidFill>
                          <a:latin typeface="微软雅黑"/>
                          <a:ea typeface="微软雅黑"/>
                        </a:defRPr>
                      </a:lvl6pPr>
                      <a:lvl7pPr marL="2742103" algn="l" defTabSz="914034" rtl="0" eaLnBrk="1" latinLnBrk="0" hangingPunct="1">
                        <a:defRPr sz="1799" kern="1200">
                          <a:solidFill>
                            <a:schemeClr val="tx1"/>
                          </a:solidFill>
                          <a:latin typeface="微软雅黑"/>
                          <a:ea typeface="微软雅黑"/>
                        </a:defRPr>
                      </a:lvl7pPr>
                      <a:lvl8pPr marL="3199120" algn="l" defTabSz="914034" rtl="0" eaLnBrk="1" latinLnBrk="0" hangingPunct="1">
                        <a:defRPr sz="1799" kern="1200">
                          <a:solidFill>
                            <a:schemeClr val="tx1"/>
                          </a:solidFill>
                          <a:latin typeface="微软雅黑"/>
                          <a:ea typeface="微软雅黑"/>
                        </a:defRPr>
                      </a:lvl8pPr>
                      <a:lvl9pPr marL="3656137" algn="l" defTabSz="914034" rtl="0" eaLnBrk="1" latinLnBrk="0" hangingPunct="1">
                        <a:defRPr sz="1799" kern="1200">
                          <a:solidFill>
                            <a:schemeClr val="tx1"/>
                          </a:solidFill>
                          <a:latin typeface="微软雅黑"/>
                          <a:ea typeface="微软雅黑"/>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lang="en-US" sz="1800" baseline="0">
                          <a:latin typeface="Huawei Sans" panose="020C0503030203020204" pitchFamily="34" charset="0"/>
                          <a:ea typeface="+mn-ea"/>
                        </a:rPr>
                        <a:t>Group-Specific Query</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lvl1pPr marL="0" algn="l" defTabSz="914034" rtl="0" eaLnBrk="1" latinLnBrk="0" hangingPunct="1">
                        <a:defRPr sz="1799" kern="1200">
                          <a:solidFill>
                            <a:schemeClr val="tx1"/>
                          </a:solidFill>
                          <a:latin typeface="微软雅黑"/>
                          <a:ea typeface="微软雅黑"/>
                        </a:defRPr>
                      </a:lvl1pPr>
                      <a:lvl2pPr marL="457017" algn="l" defTabSz="914034" rtl="0" eaLnBrk="1" latinLnBrk="0" hangingPunct="1">
                        <a:defRPr sz="1799" kern="1200">
                          <a:solidFill>
                            <a:schemeClr val="tx1"/>
                          </a:solidFill>
                          <a:latin typeface="微软雅黑"/>
                          <a:ea typeface="微软雅黑"/>
                        </a:defRPr>
                      </a:lvl2pPr>
                      <a:lvl3pPr marL="914034" algn="l" defTabSz="914034" rtl="0" eaLnBrk="1" latinLnBrk="0" hangingPunct="1">
                        <a:defRPr sz="1799" kern="1200">
                          <a:solidFill>
                            <a:schemeClr val="tx1"/>
                          </a:solidFill>
                          <a:latin typeface="微软雅黑"/>
                          <a:ea typeface="微软雅黑"/>
                        </a:defRPr>
                      </a:lvl3pPr>
                      <a:lvl4pPr marL="1371051" algn="l" defTabSz="914034" rtl="0" eaLnBrk="1" latinLnBrk="0" hangingPunct="1">
                        <a:defRPr sz="1799" kern="1200">
                          <a:solidFill>
                            <a:schemeClr val="tx1"/>
                          </a:solidFill>
                          <a:latin typeface="微软雅黑"/>
                          <a:ea typeface="微软雅黑"/>
                        </a:defRPr>
                      </a:lvl4pPr>
                      <a:lvl5pPr marL="1828068" algn="l" defTabSz="914034" rtl="0" eaLnBrk="1" latinLnBrk="0" hangingPunct="1">
                        <a:defRPr sz="1799" kern="1200">
                          <a:solidFill>
                            <a:schemeClr val="tx1"/>
                          </a:solidFill>
                          <a:latin typeface="微软雅黑"/>
                          <a:ea typeface="微软雅黑"/>
                        </a:defRPr>
                      </a:lvl5pPr>
                      <a:lvl6pPr marL="2285086" algn="l" defTabSz="914034" rtl="0" eaLnBrk="1" latinLnBrk="0" hangingPunct="1">
                        <a:defRPr sz="1799" kern="1200">
                          <a:solidFill>
                            <a:schemeClr val="tx1"/>
                          </a:solidFill>
                          <a:latin typeface="微软雅黑"/>
                          <a:ea typeface="微软雅黑"/>
                        </a:defRPr>
                      </a:lvl6pPr>
                      <a:lvl7pPr marL="2742103" algn="l" defTabSz="914034" rtl="0" eaLnBrk="1" latinLnBrk="0" hangingPunct="1">
                        <a:defRPr sz="1799" kern="1200">
                          <a:solidFill>
                            <a:schemeClr val="tx1"/>
                          </a:solidFill>
                          <a:latin typeface="微软雅黑"/>
                          <a:ea typeface="微软雅黑"/>
                        </a:defRPr>
                      </a:lvl7pPr>
                      <a:lvl8pPr marL="3199120" algn="l" defTabSz="914034" rtl="0" eaLnBrk="1" latinLnBrk="0" hangingPunct="1">
                        <a:defRPr sz="1799" kern="1200">
                          <a:solidFill>
                            <a:schemeClr val="tx1"/>
                          </a:solidFill>
                          <a:latin typeface="微软雅黑"/>
                          <a:ea typeface="微软雅黑"/>
                        </a:defRPr>
                      </a:lvl8pPr>
                      <a:lvl9pPr marL="3656137" algn="l" defTabSz="914034" rtl="0" eaLnBrk="1" latinLnBrk="0" hangingPunct="1">
                        <a:defRPr sz="1799" kern="1200">
                          <a:solidFill>
                            <a:schemeClr val="tx1"/>
                          </a:solidFill>
                          <a:latin typeface="微软雅黑"/>
                          <a:ea typeface="微软雅黑"/>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lang="en-US" sz="1800" baseline="0">
                          <a:latin typeface="Huawei Sans" panose="020C0503030203020204" pitchFamily="34" charset="0"/>
                          <a:ea typeface="+mn-ea"/>
                        </a:rPr>
                        <a:t>Not supported</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lvl1pPr marL="0" algn="l" defTabSz="914034" rtl="0" eaLnBrk="1" latinLnBrk="0" hangingPunct="1">
                        <a:defRPr sz="1799" kern="1200">
                          <a:solidFill>
                            <a:schemeClr val="tx1"/>
                          </a:solidFill>
                          <a:latin typeface="微软雅黑"/>
                          <a:ea typeface="微软雅黑"/>
                        </a:defRPr>
                      </a:lvl1pPr>
                      <a:lvl2pPr marL="457017" algn="l" defTabSz="914034" rtl="0" eaLnBrk="1" latinLnBrk="0" hangingPunct="1">
                        <a:defRPr sz="1799" kern="1200">
                          <a:solidFill>
                            <a:schemeClr val="tx1"/>
                          </a:solidFill>
                          <a:latin typeface="微软雅黑"/>
                          <a:ea typeface="微软雅黑"/>
                        </a:defRPr>
                      </a:lvl2pPr>
                      <a:lvl3pPr marL="914034" algn="l" defTabSz="914034" rtl="0" eaLnBrk="1" latinLnBrk="0" hangingPunct="1">
                        <a:defRPr sz="1799" kern="1200">
                          <a:solidFill>
                            <a:schemeClr val="tx1"/>
                          </a:solidFill>
                          <a:latin typeface="微软雅黑"/>
                          <a:ea typeface="微软雅黑"/>
                        </a:defRPr>
                      </a:lvl3pPr>
                      <a:lvl4pPr marL="1371051" algn="l" defTabSz="914034" rtl="0" eaLnBrk="1" latinLnBrk="0" hangingPunct="1">
                        <a:defRPr sz="1799" kern="1200">
                          <a:solidFill>
                            <a:schemeClr val="tx1"/>
                          </a:solidFill>
                          <a:latin typeface="微软雅黑"/>
                          <a:ea typeface="微软雅黑"/>
                        </a:defRPr>
                      </a:lvl4pPr>
                      <a:lvl5pPr marL="1828068" algn="l" defTabSz="914034" rtl="0" eaLnBrk="1" latinLnBrk="0" hangingPunct="1">
                        <a:defRPr sz="1799" kern="1200">
                          <a:solidFill>
                            <a:schemeClr val="tx1"/>
                          </a:solidFill>
                          <a:latin typeface="微软雅黑"/>
                          <a:ea typeface="微软雅黑"/>
                        </a:defRPr>
                      </a:lvl5pPr>
                      <a:lvl6pPr marL="2285086" algn="l" defTabSz="914034" rtl="0" eaLnBrk="1" latinLnBrk="0" hangingPunct="1">
                        <a:defRPr sz="1799" kern="1200">
                          <a:solidFill>
                            <a:schemeClr val="tx1"/>
                          </a:solidFill>
                          <a:latin typeface="微软雅黑"/>
                          <a:ea typeface="微软雅黑"/>
                        </a:defRPr>
                      </a:lvl6pPr>
                      <a:lvl7pPr marL="2742103" algn="l" defTabSz="914034" rtl="0" eaLnBrk="1" latinLnBrk="0" hangingPunct="1">
                        <a:defRPr sz="1799" kern="1200">
                          <a:solidFill>
                            <a:schemeClr val="tx1"/>
                          </a:solidFill>
                          <a:latin typeface="微软雅黑"/>
                          <a:ea typeface="微软雅黑"/>
                        </a:defRPr>
                      </a:lvl7pPr>
                      <a:lvl8pPr marL="3199120" algn="l" defTabSz="914034" rtl="0" eaLnBrk="1" latinLnBrk="0" hangingPunct="1">
                        <a:defRPr sz="1799" kern="1200">
                          <a:solidFill>
                            <a:schemeClr val="tx1"/>
                          </a:solidFill>
                          <a:latin typeface="微软雅黑"/>
                          <a:ea typeface="微软雅黑"/>
                        </a:defRPr>
                      </a:lvl8pPr>
                      <a:lvl9pPr marL="3656137" algn="l" defTabSz="914034" rtl="0" eaLnBrk="1" latinLnBrk="0" hangingPunct="1">
                        <a:defRPr sz="1799" kern="1200">
                          <a:solidFill>
                            <a:schemeClr val="tx1"/>
                          </a:solidFill>
                          <a:latin typeface="微软雅黑"/>
                          <a:ea typeface="微软雅黑"/>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lang="en-US" sz="1800" baseline="0">
                          <a:latin typeface="Huawei Sans" panose="020C0503030203020204" pitchFamily="34" charset="0"/>
                          <a:ea typeface="+mn-ea"/>
                        </a:rPr>
                        <a:t>Supported</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lvl1pPr marL="0" algn="l" defTabSz="914034" rtl="0" eaLnBrk="1" latinLnBrk="0" hangingPunct="1">
                        <a:defRPr sz="1799" kern="1200">
                          <a:solidFill>
                            <a:schemeClr val="tx1"/>
                          </a:solidFill>
                          <a:latin typeface="微软雅黑"/>
                          <a:ea typeface="微软雅黑"/>
                        </a:defRPr>
                      </a:lvl1pPr>
                      <a:lvl2pPr marL="457017" algn="l" defTabSz="914034" rtl="0" eaLnBrk="1" latinLnBrk="0" hangingPunct="1">
                        <a:defRPr sz="1799" kern="1200">
                          <a:solidFill>
                            <a:schemeClr val="tx1"/>
                          </a:solidFill>
                          <a:latin typeface="微软雅黑"/>
                          <a:ea typeface="微软雅黑"/>
                        </a:defRPr>
                      </a:lvl2pPr>
                      <a:lvl3pPr marL="914034" algn="l" defTabSz="914034" rtl="0" eaLnBrk="1" latinLnBrk="0" hangingPunct="1">
                        <a:defRPr sz="1799" kern="1200">
                          <a:solidFill>
                            <a:schemeClr val="tx1"/>
                          </a:solidFill>
                          <a:latin typeface="微软雅黑"/>
                          <a:ea typeface="微软雅黑"/>
                        </a:defRPr>
                      </a:lvl3pPr>
                      <a:lvl4pPr marL="1371051" algn="l" defTabSz="914034" rtl="0" eaLnBrk="1" latinLnBrk="0" hangingPunct="1">
                        <a:defRPr sz="1799" kern="1200">
                          <a:solidFill>
                            <a:schemeClr val="tx1"/>
                          </a:solidFill>
                          <a:latin typeface="微软雅黑"/>
                          <a:ea typeface="微软雅黑"/>
                        </a:defRPr>
                      </a:lvl4pPr>
                      <a:lvl5pPr marL="1828068" algn="l" defTabSz="914034" rtl="0" eaLnBrk="1" latinLnBrk="0" hangingPunct="1">
                        <a:defRPr sz="1799" kern="1200">
                          <a:solidFill>
                            <a:schemeClr val="tx1"/>
                          </a:solidFill>
                          <a:latin typeface="微软雅黑"/>
                          <a:ea typeface="微软雅黑"/>
                        </a:defRPr>
                      </a:lvl5pPr>
                      <a:lvl6pPr marL="2285086" algn="l" defTabSz="914034" rtl="0" eaLnBrk="1" latinLnBrk="0" hangingPunct="1">
                        <a:defRPr sz="1799" kern="1200">
                          <a:solidFill>
                            <a:schemeClr val="tx1"/>
                          </a:solidFill>
                          <a:latin typeface="微软雅黑"/>
                          <a:ea typeface="微软雅黑"/>
                        </a:defRPr>
                      </a:lvl6pPr>
                      <a:lvl7pPr marL="2742103" algn="l" defTabSz="914034" rtl="0" eaLnBrk="1" latinLnBrk="0" hangingPunct="1">
                        <a:defRPr sz="1799" kern="1200">
                          <a:solidFill>
                            <a:schemeClr val="tx1"/>
                          </a:solidFill>
                          <a:latin typeface="微软雅黑"/>
                          <a:ea typeface="微软雅黑"/>
                        </a:defRPr>
                      </a:lvl7pPr>
                      <a:lvl8pPr marL="3199120" algn="l" defTabSz="914034" rtl="0" eaLnBrk="1" latinLnBrk="0" hangingPunct="1">
                        <a:defRPr sz="1799" kern="1200">
                          <a:solidFill>
                            <a:schemeClr val="tx1"/>
                          </a:solidFill>
                          <a:latin typeface="微软雅黑"/>
                          <a:ea typeface="微软雅黑"/>
                        </a:defRPr>
                      </a:lvl8pPr>
                      <a:lvl9pPr marL="3656137" algn="l" defTabSz="914034" rtl="0" eaLnBrk="1" latinLnBrk="0" hangingPunct="1">
                        <a:defRPr sz="1799" kern="1200">
                          <a:solidFill>
                            <a:schemeClr val="tx1"/>
                          </a:solidFill>
                          <a:latin typeface="微软雅黑"/>
                          <a:ea typeface="微软雅黑"/>
                        </a:defRPr>
                      </a:lvl9pPr>
                    </a:lstStyle>
                    <a:p>
                      <a:pPr algn="l" fontAlgn="ctr"/>
                      <a:r>
                        <a:rPr lang="en-US" sz="1800" baseline="0">
                          <a:latin typeface="Huawei Sans" panose="020C0503030203020204" pitchFamily="34" charset="0"/>
                          <a:ea typeface="+mn-ea"/>
                        </a:rPr>
                        <a:t>Supported</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solidFill>
                      <a:srgbClr val="F4FBFE"/>
                    </a:solidFill>
                  </a:tcPr>
                </a:tc>
                <a:extLst>
                  <a:ext uri="{0D108BD9-81ED-4DB2-BD59-A6C34878D82A}">
                    <a16:rowId xmlns:a16="http://schemas.microsoft.com/office/drawing/2014/main" val="10003"/>
                  </a:ext>
                </a:extLst>
              </a:tr>
              <a:tr h="541366">
                <a:tc>
                  <a:txBody>
                    <a:bodyPr/>
                    <a:lstStyle>
                      <a:lvl1pPr marL="0" algn="l" defTabSz="914034" rtl="0" eaLnBrk="1" latinLnBrk="0" hangingPunct="1">
                        <a:defRPr sz="1799" kern="1200">
                          <a:solidFill>
                            <a:schemeClr val="tx1"/>
                          </a:solidFill>
                          <a:latin typeface="微软雅黑"/>
                          <a:ea typeface="微软雅黑"/>
                        </a:defRPr>
                      </a:lvl1pPr>
                      <a:lvl2pPr marL="457017" algn="l" defTabSz="914034" rtl="0" eaLnBrk="1" latinLnBrk="0" hangingPunct="1">
                        <a:defRPr sz="1799" kern="1200">
                          <a:solidFill>
                            <a:schemeClr val="tx1"/>
                          </a:solidFill>
                          <a:latin typeface="微软雅黑"/>
                          <a:ea typeface="微软雅黑"/>
                        </a:defRPr>
                      </a:lvl2pPr>
                      <a:lvl3pPr marL="914034" algn="l" defTabSz="914034" rtl="0" eaLnBrk="1" latinLnBrk="0" hangingPunct="1">
                        <a:defRPr sz="1799" kern="1200">
                          <a:solidFill>
                            <a:schemeClr val="tx1"/>
                          </a:solidFill>
                          <a:latin typeface="微软雅黑"/>
                          <a:ea typeface="微软雅黑"/>
                        </a:defRPr>
                      </a:lvl3pPr>
                      <a:lvl4pPr marL="1371051" algn="l" defTabSz="914034" rtl="0" eaLnBrk="1" latinLnBrk="0" hangingPunct="1">
                        <a:defRPr sz="1799" kern="1200">
                          <a:solidFill>
                            <a:schemeClr val="tx1"/>
                          </a:solidFill>
                          <a:latin typeface="微软雅黑"/>
                          <a:ea typeface="微软雅黑"/>
                        </a:defRPr>
                      </a:lvl4pPr>
                      <a:lvl5pPr marL="1828068" algn="l" defTabSz="914034" rtl="0" eaLnBrk="1" latinLnBrk="0" hangingPunct="1">
                        <a:defRPr sz="1799" kern="1200">
                          <a:solidFill>
                            <a:schemeClr val="tx1"/>
                          </a:solidFill>
                          <a:latin typeface="微软雅黑"/>
                          <a:ea typeface="微软雅黑"/>
                        </a:defRPr>
                      </a:lvl5pPr>
                      <a:lvl6pPr marL="2285086" algn="l" defTabSz="914034" rtl="0" eaLnBrk="1" latinLnBrk="0" hangingPunct="1">
                        <a:defRPr sz="1799" kern="1200">
                          <a:solidFill>
                            <a:schemeClr val="tx1"/>
                          </a:solidFill>
                          <a:latin typeface="微软雅黑"/>
                          <a:ea typeface="微软雅黑"/>
                        </a:defRPr>
                      </a:lvl6pPr>
                      <a:lvl7pPr marL="2742103" algn="l" defTabSz="914034" rtl="0" eaLnBrk="1" latinLnBrk="0" hangingPunct="1">
                        <a:defRPr sz="1799" kern="1200">
                          <a:solidFill>
                            <a:schemeClr val="tx1"/>
                          </a:solidFill>
                          <a:latin typeface="微软雅黑"/>
                          <a:ea typeface="微软雅黑"/>
                        </a:defRPr>
                      </a:lvl7pPr>
                      <a:lvl8pPr marL="3199120" algn="l" defTabSz="914034" rtl="0" eaLnBrk="1" latinLnBrk="0" hangingPunct="1">
                        <a:defRPr sz="1799" kern="1200">
                          <a:solidFill>
                            <a:schemeClr val="tx1"/>
                          </a:solidFill>
                          <a:latin typeface="微软雅黑"/>
                          <a:ea typeface="微软雅黑"/>
                        </a:defRPr>
                      </a:lvl8pPr>
                      <a:lvl9pPr marL="3656137" algn="l" defTabSz="914034" rtl="0" eaLnBrk="1" latinLnBrk="0" hangingPunct="1">
                        <a:defRPr sz="1799" kern="1200">
                          <a:solidFill>
                            <a:schemeClr val="tx1"/>
                          </a:solidFill>
                          <a:latin typeface="微软雅黑"/>
                          <a:ea typeface="微软雅黑"/>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lang="en-US" sz="1800" baseline="0">
                          <a:latin typeface="Huawei Sans" panose="020C0503030203020204" pitchFamily="34" charset="0"/>
                          <a:ea typeface="+mn-ea"/>
                        </a:rPr>
                        <a:t>Source-and-Group-Specific Query</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lvl1pPr marL="0" algn="l" defTabSz="914034" rtl="0" eaLnBrk="1" latinLnBrk="0" hangingPunct="1">
                        <a:defRPr sz="1799" kern="1200">
                          <a:solidFill>
                            <a:schemeClr val="tx1"/>
                          </a:solidFill>
                          <a:latin typeface="微软雅黑"/>
                          <a:ea typeface="微软雅黑"/>
                        </a:defRPr>
                      </a:lvl1pPr>
                      <a:lvl2pPr marL="457017" algn="l" defTabSz="914034" rtl="0" eaLnBrk="1" latinLnBrk="0" hangingPunct="1">
                        <a:defRPr sz="1799" kern="1200">
                          <a:solidFill>
                            <a:schemeClr val="tx1"/>
                          </a:solidFill>
                          <a:latin typeface="微软雅黑"/>
                          <a:ea typeface="微软雅黑"/>
                        </a:defRPr>
                      </a:lvl2pPr>
                      <a:lvl3pPr marL="914034" algn="l" defTabSz="914034" rtl="0" eaLnBrk="1" latinLnBrk="0" hangingPunct="1">
                        <a:defRPr sz="1799" kern="1200">
                          <a:solidFill>
                            <a:schemeClr val="tx1"/>
                          </a:solidFill>
                          <a:latin typeface="微软雅黑"/>
                          <a:ea typeface="微软雅黑"/>
                        </a:defRPr>
                      </a:lvl3pPr>
                      <a:lvl4pPr marL="1371051" algn="l" defTabSz="914034" rtl="0" eaLnBrk="1" latinLnBrk="0" hangingPunct="1">
                        <a:defRPr sz="1799" kern="1200">
                          <a:solidFill>
                            <a:schemeClr val="tx1"/>
                          </a:solidFill>
                          <a:latin typeface="微软雅黑"/>
                          <a:ea typeface="微软雅黑"/>
                        </a:defRPr>
                      </a:lvl4pPr>
                      <a:lvl5pPr marL="1828068" algn="l" defTabSz="914034" rtl="0" eaLnBrk="1" latinLnBrk="0" hangingPunct="1">
                        <a:defRPr sz="1799" kern="1200">
                          <a:solidFill>
                            <a:schemeClr val="tx1"/>
                          </a:solidFill>
                          <a:latin typeface="微软雅黑"/>
                          <a:ea typeface="微软雅黑"/>
                        </a:defRPr>
                      </a:lvl5pPr>
                      <a:lvl6pPr marL="2285086" algn="l" defTabSz="914034" rtl="0" eaLnBrk="1" latinLnBrk="0" hangingPunct="1">
                        <a:defRPr sz="1799" kern="1200">
                          <a:solidFill>
                            <a:schemeClr val="tx1"/>
                          </a:solidFill>
                          <a:latin typeface="微软雅黑"/>
                          <a:ea typeface="微软雅黑"/>
                        </a:defRPr>
                      </a:lvl6pPr>
                      <a:lvl7pPr marL="2742103" algn="l" defTabSz="914034" rtl="0" eaLnBrk="1" latinLnBrk="0" hangingPunct="1">
                        <a:defRPr sz="1799" kern="1200">
                          <a:solidFill>
                            <a:schemeClr val="tx1"/>
                          </a:solidFill>
                          <a:latin typeface="微软雅黑"/>
                          <a:ea typeface="微软雅黑"/>
                        </a:defRPr>
                      </a:lvl7pPr>
                      <a:lvl8pPr marL="3199120" algn="l" defTabSz="914034" rtl="0" eaLnBrk="1" latinLnBrk="0" hangingPunct="1">
                        <a:defRPr sz="1799" kern="1200">
                          <a:solidFill>
                            <a:schemeClr val="tx1"/>
                          </a:solidFill>
                          <a:latin typeface="微软雅黑"/>
                          <a:ea typeface="微软雅黑"/>
                        </a:defRPr>
                      </a:lvl8pPr>
                      <a:lvl9pPr marL="3656137" algn="l" defTabSz="914034" rtl="0" eaLnBrk="1" latinLnBrk="0" hangingPunct="1">
                        <a:defRPr sz="1799" kern="1200">
                          <a:solidFill>
                            <a:schemeClr val="tx1"/>
                          </a:solidFill>
                          <a:latin typeface="微软雅黑"/>
                          <a:ea typeface="微软雅黑"/>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lang="en-US" sz="1800" baseline="0">
                          <a:latin typeface="Huawei Sans" panose="020C0503030203020204" pitchFamily="34" charset="0"/>
                          <a:ea typeface="+mn-ea"/>
                        </a:rPr>
                        <a:t>Not supported</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lvl1pPr marL="0" algn="l" defTabSz="914034" rtl="0" eaLnBrk="1" latinLnBrk="0" hangingPunct="1">
                        <a:defRPr sz="1799" kern="1200">
                          <a:solidFill>
                            <a:schemeClr val="tx1"/>
                          </a:solidFill>
                          <a:latin typeface="微软雅黑"/>
                          <a:ea typeface="微软雅黑"/>
                        </a:defRPr>
                      </a:lvl1pPr>
                      <a:lvl2pPr marL="457017" algn="l" defTabSz="914034" rtl="0" eaLnBrk="1" latinLnBrk="0" hangingPunct="1">
                        <a:defRPr sz="1799" kern="1200">
                          <a:solidFill>
                            <a:schemeClr val="tx1"/>
                          </a:solidFill>
                          <a:latin typeface="微软雅黑"/>
                          <a:ea typeface="微软雅黑"/>
                        </a:defRPr>
                      </a:lvl2pPr>
                      <a:lvl3pPr marL="914034" algn="l" defTabSz="914034" rtl="0" eaLnBrk="1" latinLnBrk="0" hangingPunct="1">
                        <a:defRPr sz="1799" kern="1200">
                          <a:solidFill>
                            <a:schemeClr val="tx1"/>
                          </a:solidFill>
                          <a:latin typeface="微软雅黑"/>
                          <a:ea typeface="微软雅黑"/>
                        </a:defRPr>
                      </a:lvl3pPr>
                      <a:lvl4pPr marL="1371051" algn="l" defTabSz="914034" rtl="0" eaLnBrk="1" latinLnBrk="0" hangingPunct="1">
                        <a:defRPr sz="1799" kern="1200">
                          <a:solidFill>
                            <a:schemeClr val="tx1"/>
                          </a:solidFill>
                          <a:latin typeface="微软雅黑"/>
                          <a:ea typeface="微软雅黑"/>
                        </a:defRPr>
                      </a:lvl4pPr>
                      <a:lvl5pPr marL="1828068" algn="l" defTabSz="914034" rtl="0" eaLnBrk="1" latinLnBrk="0" hangingPunct="1">
                        <a:defRPr sz="1799" kern="1200">
                          <a:solidFill>
                            <a:schemeClr val="tx1"/>
                          </a:solidFill>
                          <a:latin typeface="微软雅黑"/>
                          <a:ea typeface="微软雅黑"/>
                        </a:defRPr>
                      </a:lvl5pPr>
                      <a:lvl6pPr marL="2285086" algn="l" defTabSz="914034" rtl="0" eaLnBrk="1" latinLnBrk="0" hangingPunct="1">
                        <a:defRPr sz="1799" kern="1200">
                          <a:solidFill>
                            <a:schemeClr val="tx1"/>
                          </a:solidFill>
                          <a:latin typeface="微软雅黑"/>
                          <a:ea typeface="微软雅黑"/>
                        </a:defRPr>
                      </a:lvl6pPr>
                      <a:lvl7pPr marL="2742103" algn="l" defTabSz="914034" rtl="0" eaLnBrk="1" latinLnBrk="0" hangingPunct="1">
                        <a:defRPr sz="1799" kern="1200">
                          <a:solidFill>
                            <a:schemeClr val="tx1"/>
                          </a:solidFill>
                          <a:latin typeface="微软雅黑"/>
                          <a:ea typeface="微软雅黑"/>
                        </a:defRPr>
                      </a:lvl7pPr>
                      <a:lvl8pPr marL="3199120" algn="l" defTabSz="914034" rtl="0" eaLnBrk="1" latinLnBrk="0" hangingPunct="1">
                        <a:defRPr sz="1799" kern="1200">
                          <a:solidFill>
                            <a:schemeClr val="tx1"/>
                          </a:solidFill>
                          <a:latin typeface="微软雅黑"/>
                          <a:ea typeface="微软雅黑"/>
                        </a:defRPr>
                      </a:lvl8pPr>
                      <a:lvl9pPr marL="3656137" algn="l" defTabSz="914034" rtl="0" eaLnBrk="1" latinLnBrk="0" hangingPunct="1">
                        <a:defRPr sz="1799" kern="1200">
                          <a:solidFill>
                            <a:schemeClr val="tx1"/>
                          </a:solidFill>
                          <a:latin typeface="微软雅黑"/>
                          <a:ea typeface="微软雅黑"/>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lang="en-US" sz="1800" baseline="0">
                          <a:latin typeface="Huawei Sans" panose="020C0503030203020204" pitchFamily="34" charset="0"/>
                          <a:ea typeface="+mn-ea"/>
                        </a:rPr>
                        <a:t>Not supported</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lvl1pPr marL="0" algn="l" defTabSz="914034" rtl="0" eaLnBrk="1" latinLnBrk="0" hangingPunct="1">
                        <a:defRPr sz="1799" kern="1200">
                          <a:solidFill>
                            <a:schemeClr val="tx1"/>
                          </a:solidFill>
                          <a:latin typeface="微软雅黑"/>
                          <a:ea typeface="微软雅黑"/>
                        </a:defRPr>
                      </a:lvl1pPr>
                      <a:lvl2pPr marL="457017" algn="l" defTabSz="914034" rtl="0" eaLnBrk="1" latinLnBrk="0" hangingPunct="1">
                        <a:defRPr sz="1799" kern="1200">
                          <a:solidFill>
                            <a:schemeClr val="tx1"/>
                          </a:solidFill>
                          <a:latin typeface="微软雅黑"/>
                          <a:ea typeface="微软雅黑"/>
                        </a:defRPr>
                      </a:lvl2pPr>
                      <a:lvl3pPr marL="914034" algn="l" defTabSz="914034" rtl="0" eaLnBrk="1" latinLnBrk="0" hangingPunct="1">
                        <a:defRPr sz="1799" kern="1200">
                          <a:solidFill>
                            <a:schemeClr val="tx1"/>
                          </a:solidFill>
                          <a:latin typeface="微软雅黑"/>
                          <a:ea typeface="微软雅黑"/>
                        </a:defRPr>
                      </a:lvl3pPr>
                      <a:lvl4pPr marL="1371051" algn="l" defTabSz="914034" rtl="0" eaLnBrk="1" latinLnBrk="0" hangingPunct="1">
                        <a:defRPr sz="1799" kern="1200">
                          <a:solidFill>
                            <a:schemeClr val="tx1"/>
                          </a:solidFill>
                          <a:latin typeface="微软雅黑"/>
                          <a:ea typeface="微软雅黑"/>
                        </a:defRPr>
                      </a:lvl4pPr>
                      <a:lvl5pPr marL="1828068" algn="l" defTabSz="914034" rtl="0" eaLnBrk="1" latinLnBrk="0" hangingPunct="1">
                        <a:defRPr sz="1799" kern="1200">
                          <a:solidFill>
                            <a:schemeClr val="tx1"/>
                          </a:solidFill>
                          <a:latin typeface="微软雅黑"/>
                          <a:ea typeface="微软雅黑"/>
                        </a:defRPr>
                      </a:lvl5pPr>
                      <a:lvl6pPr marL="2285086" algn="l" defTabSz="914034" rtl="0" eaLnBrk="1" latinLnBrk="0" hangingPunct="1">
                        <a:defRPr sz="1799" kern="1200">
                          <a:solidFill>
                            <a:schemeClr val="tx1"/>
                          </a:solidFill>
                          <a:latin typeface="微软雅黑"/>
                          <a:ea typeface="微软雅黑"/>
                        </a:defRPr>
                      </a:lvl6pPr>
                      <a:lvl7pPr marL="2742103" algn="l" defTabSz="914034" rtl="0" eaLnBrk="1" latinLnBrk="0" hangingPunct="1">
                        <a:defRPr sz="1799" kern="1200">
                          <a:solidFill>
                            <a:schemeClr val="tx1"/>
                          </a:solidFill>
                          <a:latin typeface="微软雅黑"/>
                          <a:ea typeface="微软雅黑"/>
                        </a:defRPr>
                      </a:lvl7pPr>
                      <a:lvl8pPr marL="3199120" algn="l" defTabSz="914034" rtl="0" eaLnBrk="1" latinLnBrk="0" hangingPunct="1">
                        <a:defRPr sz="1799" kern="1200">
                          <a:solidFill>
                            <a:schemeClr val="tx1"/>
                          </a:solidFill>
                          <a:latin typeface="微软雅黑"/>
                          <a:ea typeface="微软雅黑"/>
                        </a:defRPr>
                      </a:lvl8pPr>
                      <a:lvl9pPr marL="3656137" algn="l" defTabSz="914034" rtl="0" eaLnBrk="1" latinLnBrk="0" hangingPunct="1">
                        <a:defRPr sz="1799" kern="1200">
                          <a:solidFill>
                            <a:schemeClr val="tx1"/>
                          </a:solidFill>
                          <a:latin typeface="微软雅黑"/>
                          <a:ea typeface="微软雅黑"/>
                        </a:defRPr>
                      </a:lvl9pPr>
                    </a:lstStyle>
                    <a:p>
                      <a:pPr algn="l" fontAlgn="ctr"/>
                      <a:r>
                        <a:rPr lang="en-US" sz="1800" baseline="0">
                          <a:latin typeface="Huawei Sans" panose="020C0503030203020204" pitchFamily="34" charset="0"/>
                          <a:ea typeface="+mn-ea"/>
                        </a:rPr>
                        <a:t>Supported</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solidFill>
                      <a:srgbClr val="F4FBFE"/>
                    </a:solidFill>
                  </a:tcPr>
                </a:tc>
                <a:extLst>
                  <a:ext uri="{0D108BD9-81ED-4DB2-BD59-A6C34878D82A}">
                    <a16:rowId xmlns:a16="http://schemas.microsoft.com/office/drawing/2014/main" val="10004"/>
                  </a:ext>
                </a:extLst>
              </a:tr>
              <a:tr h="500200">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en-US" sz="1800" baseline="0">
                          <a:latin typeface="Huawei Sans" panose="020C0503030203020204" pitchFamily="34" charset="0"/>
                          <a:ea typeface="+mn-ea"/>
                        </a:rPr>
                        <a:t>Version mapping</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endParaRPr lang="zh-CN" altLang="en-US" sz="1800" baseline="0" dirty="0">
                        <a:latin typeface="Huawei Sans" panose="020C0503030203020204" pitchFamily="34" charset="0"/>
                        <a:ea typeface="+mn-ea"/>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en-US" sz="1800" baseline="0">
                          <a:latin typeface="Huawei Sans" panose="020C0503030203020204" pitchFamily="34" charset="0"/>
                          <a:ea typeface="+mn-ea"/>
                        </a:rPr>
                        <a:t>IGMPv1</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p>
                      <a:pPr algn="l" fontAlgn="ctr"/>
                      <a:r>
                        <a:rPr lang="en-US" sz="1800" baseline="0" dirty="0">
                          <a:latin typeface="Huawei Sans" panose="020C0503030203020204" pitchFamily="34" charset="0"/>
                          <a:ea typeface="+mn-ea"/>
                        </a:rPr>
                        <a:t>IGMPv1, IGMPv2</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solidFill>
                      <a:srgbClr val="F4FBFE"/>
                    </a:solidFill>
                  </a:tcP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279855746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bwMode="gray"/>
        <p:txBody>
          <a:bodyPr wrap="square">
            <a:noAutofit/>
          </a:bodyPr>
          <a:lstStyle/>
          <a:p>
            <a:pPr fontAlgn="ctr"/>
            <a:r>
              <a:rPr lang="en-US" dirty="0">
                <a:solidFill>
                  <a:schemeClr val="bg1">
                    <a:lumMod val="50000"/>
                  </a:schemeClr>
                </a:solidFill>
                <a:latin typeface="Huawei Sans" panose="020C0503030203020204" pitchFamily="34" charset="0"/>
              </a:rPr>
              <a:t>IGMP Introduction</a:t>
            </a:r>
          </a:p>
          <a:p>
            <a:pPr fontAlgn="ctr"/>
            <a:r>
              <a:rPr lang="en-US" b="1" dirty="0">
                <a:latin typeface="Huawei Sans" panose="020C0503030203020204" pitchFamily="34" charset="0"/>
              </a:rPr>
              <a:t>IGMP Feature Introduction</a:t>
            </a:r>
          </a:p>
          <a:p>
            <a:pPr marL="811213" lvl="1" indent="-334963" fontAlgn="ctr">
              <a:buSzPct val="50000"/>
              <a:buFont typeface="Wingdings" panose="05000000000000000000" pitchFamily="2" charset="2"/>
              <a:buChar char="n"/>
            </a:pPr>
            <a:r>
              <a:rPr lang="en-US" dirty="0">
                <a:latin typeface="Huawei Sans" panose="020C0503030203020204" pitchFamily="34" charset="0"/>
              </a:rPr>
              <a:t>IGMP Snooping Introduction</a:t>
            </a:r>
          </a:p>
          <a:p>
            <a:pPr marL="811213" lvl="1" indent="-334963" fontAlgn="ctr"/>
            <a:r>
              <a:rPr lang="en-US" dirty="0">
                <a:solidFill>
                  <a:schemeClr val="bg1">
                    <a:lumMod val="50000"/>
                  </a:schemeClr>
                </a:solidFill>
                <a:latin typeface="Huawei Sans" panose="020C0503030203020204" pitchFamily="34" charset="0"/>
              </a:rPr>
              <a:t>IGMP SSM Mapping Introduction</a:t>
            </a:r>
          </a:p>
          <a:p>
            <a:pPr marL="811213" lvl="1" indent="-334963" fontAlgn="ctr"/>
            <a:r>
              <a:rPr lang="en-US" dirty="0">
                <a:solidFill>
                  <a:schemeClr val="bg1">
                    <a:lumMod val="50000"/>
                  </a:schemeClr>
                </a:solidFill>
                <a:latin typeface="Huawei Sans" panose="020C0503030203020204" pitchFamily="34" charset="0"/>
              </a:rPr>
              <a:t>IGMP Proxy Introduction</a:t>
            </a:r>
          </a:p>
          <a:p>
            <a:pPr fontAlgn="ctr"/>
            <a:r>
              <a:rPr lang="en-US" dirty="0">
                <a:solidFill>
                  <a:schemeClr val="bg1">
                    <a:lumMod val="50000"/>
                  </a:schemeClr>
                </a:solidFill>
                <a:latin typeface="Huawei Sans" panose="020C0503030203020204" pitchFamily="34" charset="0"/>
              </a:rPr>
              <a:t>IGMP Configurations</a:t>
            </a:r>
          </a:p>
        </p:txBody>
      </p:sp>
    </p:spTree>
    <p:extLst>
      <p:ext uri="{BB962C8B-B14F-4D97-AF65-F5344CB8AC3E}">
        <p14:creationId xmlns:p14="http://schemas.microsoft.com/office/powerpoint/2010/main" val="167019561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p:cNvSpPr>
            <a:spLocks noGrp="1"/>
          </p:cNvSpPr>
          <p:nvPr>
            <p:ph type="body" sz="quarter" idx="10"/>
          </p:nvPr>
        </p:nvSpPr>
        <p:spPr bwMode="gray"/>
        <p:txBody>
          <a:bodyPr wrap="square">
            <a:noAutofit/>
          </a:bodyPr>
          <a:lstStyle/>
          <a:p>
            <a:pPr fontAlgn="ctr"/>
            <a:r>
              <a:rPr lang="en-US" sz="2000" dirty="0">
                <a:latin typeface="Huawei Sans" panose="020C0503030203020204" pitchFamily="34" charset="0"/>
              </a:rPr>
              <a:t>In multicast communication, a multicast network needs to send multicast data to specific multicast group members. Therefore, the multicast network needs to know the locations of the group members and the multicast groups that the group members join.</a:t>
            </a:r>
          </a:p>
          <a:p>
            <a:pPr fontAlgn="ctr"/>
            <a:r>
              <a:rPr lang="en-US" sz="2000" dirty="0">
                <a:latin typeface="Huawei Sans" panose="020C0503030203020204" pitchFamily="34" charset="0"/>
              </a:rPr>
              <a:t>Through </a:t>
            </a:r>
            <a:r>
              <a:rPr lang="en-US" sz="2000" b="1" dirty="0">
                <a:solidFill>
                  <a:srgbClr val="EC7061"/>
                </a:solidFill>
                <a:latin typeface="Huawei Sans" panose="020C0503030203020204" pitchFamily="34" charset="0"/>
              </a:rPr>
              <a:t>Internet Group Management Protocol (IGMP), </a:t>
            </a:r>
            <a:r>
              <a:rPr lang="en-US" sz="2000" dirty="0">
                <a:latin typeface="Huawei Sans" panose="020C0503030203020204" pitchFamily="34" charset="0"/>
              </a:rPr>
              <a:t>group members send group joining messages to the multicast network, so that the multicast network </a:t>
            </a:r>
            <a:r>
              <a:rPr lang="en-US" sz="2000" b="1" dirty="0">
                <a:solidFill>
                  <a:srgbClr val="EC7061"/>
                </a:solidFill>
                <a:latin typeface="Huawei Sans" panose="020C0503030203020204" pitchFamily="34" charset="0"/>
              </a:rPr>
              <a:t>obtains the locations of the group members and the multicast groups that the group members join</a:t>
            </a:r>
            <a:r>
              <a:rPr lang="en-US" sz="2000" dirty="0">
                <a:latin typeface="Huawei Sans" panose="020C0503030203020204" pitchFamily="34" charset="0"/>
              </a:rPr>
              <a:t>.</a:t>
            </a:r>
          </a:p>
          <a:p>
            <a:pPr fontAlgn="ctr"/>
            <a:r>
              <a:rPr lang="en-US" sz="2000" dirty="0">
                <a:latin typeface="Huawei Sans" panose="020C0503030203020204" pitchFamily="34" charset="0"/>
              </a:rPr>
              <a:t>This course describes the functions and implementation of IGMP, including the implementation and differences of IGMPv1, IGMPv2, and IGMPv3, and the implementation of IGMP snooping, IGMP SSM mapping, as well as IGMP proxy.</a:t>
            </a:r>
          </a:p>
        </p:txBody>
      </p:sp>
    </p:spTree>
    <p:extLst>
      <p:ext uri="{BB962C8B-B14F-4D97-AF65-F5344CB8AC3E}">
        <p14:creationId xmlns:p14="http://schemas.microsoft.com/office/powerpoint/2010/main" val="8463586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574C20D8-EFB6-45DF-BBE8-A3CA002B9DE0}"/>
              </a:ext>
            </a:extLst>
          </p:cNvPr>
          <p:cNvSpPr>
            <a:spLocks noGrp="1"/>
          </p:cNvSpPr>
          <p:nvPr>
            <p:ph type="body" sz="quarter" idx="10"/>
          </p:nvPr>
        </p:nvSpPr>
        <p:spPr bwMode="gray"/>
        <p:txBody>
          <a:bodyPr wrap="square">
            <a:noAutofit/>
          </a:bodyPr>
          <a:lstStyle/>
          <a:p>
            <a:pPr fontAlgn="ctr">
              <a:lnSpc>
                <a:spcPct val="100000"/>
              </a:lnSpc>
            </a:pPr>
            <a:r>
              <a:rPr lang="en-US" sz="1400" dirty="0">
                <a:latin typeface="Huawei Sans" panose="020C0503030203020204" pitchFamily="34" charset="0"/>
              </a:rPr>
              <a:t>The multicast data packets sent from the last-hop router to multicast group members usually pass through a switch. The </a:t>
            </a:r>
            <a:r>
              <a:rPr lang="en-US" sz="1400" b="1" dirty="0">
                <a:solidFill>
                  <a:srgbClr val="EC7061"/>
                </a:solidFill>
                <a:latin typeface="Huawei Sans" panose="020C0503030203020204" pitchFamily="34" charset="0"/>
              </a:rPr>
              <a:t>destination MAC addresses of multicast data packets are multicast MAC addresses</a:t>
            </a:r>
            <a:r>
              <a:rPr lang="en-US" sz="1400" dirty="0">
                <a:latin typeface="Huawei Sans" panose="020C0503030203020204" pitchFamily="34" charset="0"/>
              </a:rPr>
              <a:t>. By default, the switch floods such data frames. As a result, multicast traffic may be received across groups.</a:t>
            </a:r>
          </a:p>
          <a:p>
            <a:pPr fontAlgn="ctr">
              <a:lnSpc>
                <a:spcPct val="100000"/>
              </a:lnSpc>
            </a:pPr>
            <a:r>
              <a:rPr lang="en-US" sz="1400" dirty="0">
                <a:latin typeface="Huawei Sans" panose="020C0503030203020204" pitchFamily="34" charset="0"/>
              </a:rPr>
              <a:t>IGMP snooping controls the flooding scope of multicast traffic on an Ethernet network, which prevents inter-group multicast traffic receiving.</a:t>
            </a:r>
          </a:p>
        </p:txBody>
      </p:sp>
      <p:sp>
        <p:nvSpPr>
          <p:cNvPr id="3" name="Title 2">
            <a:extLst>
              <a:ext uri="{FF2B5EF4-FFF2-40B4-BE49-F238E27FC236}">
                <a16:creationId xmlns:a16="http://schemas.microsoft.com/office/drawing/2014/main" id="{07236DB1-7FB0-4CEF-9AF6-AB8E7C7253D5}"/>
              </a:ext>
            </a:extLst>
          </p:cNvPr>
          <p:cNvSpPr>
            <a:spLocks noGrp="1"/>
          </p:cNvSpPr>
          <p:nvPr>
            <p:ph type="title"/>
          </p:nvPr>
        </p:nvSpPr>
        <p:spPr bwMode="gray"/>
        <p:txBody>
          <a:bodyPr wrap="square">
            <a:noAutofit/>
          </a:bodyPr>
          <a:lstStyle/>
          <a:p>
            <a:pPr fontAlgn="ctr"/>
            <a:r>
              <a:rPr lang="en-US" dirty="0">
                <a:latin typeface="Huawei Sans" panose="020C0503030203020204" pitchFamily="34" charset="0"/>
              </a:rPr>
              <a:t>Problem Accompanying Multicast Forwarding on the Ethernet Network</a:t>
            </a:r>
          </a:p>
        </p:txBody>
      </p:sp>
      <p:sp>
        <p:nvSpPr>
          <p:cNvPr id="5" name="Freeform 159">
            <a:extLst>
              <a:ext uri="{FF2B5EF4-FFF2-40B4-BE49-F238E27FC236}">
                <a16:creationId xmlns:a16="http://schemas.microsoft.com/office/drawing/2014/main" id="{5D1D4A86-5553-4A03-827B-E6825A2A8BE2}"/>
              </a:ext>
            </a:extLst>
          </p:cNvPr>
          <p:cNvSpPr/>
          <p:nvPr/>
        </p:nvSpPr>
        <p:spPr bwMode="gray">
          <a:xfrm flipH="1">
            <a:off x="2739023" y="3052325"/>
            <a:ext cx="1392088" cy="727684"/>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tx1"/>
                </a:solidFill>
                <a:latin typeface="Huawei Sans" panose="020C0503030203020204" pitchFamily="34" charset="0"/>
              </a:rPr>
              <a:t>Multicast network</a:t>
            </a:r>
          </a:p>
        </p:txBody>
      </p:sp>
      <p:pic>
        <p:nvPicPr>
          <p:cNvPr id="6" name="图片 20" descr="接入交换机.png">
            <a:extLst>
              <a:ext uri="{FF2B5EF4-FFF2-40B4-BE49-F238E27FC236}">
                <a16:creationId xmlns:a16="http://schemas.microsoft.com/office/drawing/2014/main" id="{A5203E41-1ED8-4DE0-86E4-99BCA7C33C88}"/>
              </a:ext>
            </a:extLst>
          </p:cNvPr>
          <p:cNvPicPr>
            <a:picLocks noChangeAspect="1"/>
          </p:cNvPicPr>
          <p:nvPr/>
        </p:nvPicPr>
        <p:blipFill>
          <a:blip r:embed="rId3" cstate="print"/>
          <a:stretch>
            <a:fillRect/>
          </a:stretch>
        </p:blipFill>
        <p:spPr bwMode="gray">
          <a:xfrm>
            <a:off x="3167476" y="4521207"/>
            <a:ext cx="540000" cy="441818"/>
          </a:xfrm>
          <a:prstGeom prst="rect">
            <a:avLst/>
          </a:prstGeom>
        </p:spPr>
      </p:pic>
      <p:pic>
        <p:nvPicPr>
          <p:cNvPr id="7" name="Picture 2" descr="G:\做的项目\公共\扁平图标切换\更新2015_01_21\oss扁平图标库2015_01_21更新-04.png">
            <a:extLst>
              <a:ext uri="{FF2B5EF4-FFF2-40B4-BE49-F238E27FC236}">
                <a16:creationId xmlns:a16="http://schemas.microsoft.com/office/drawing/2014/main" id="{FE440E80-2066-4AF0-A220-A319732EA2C9}"/>
              </a:ext>
            </a:extLst>
          </p:cNvPr>
          <p:cNvPicPr>
            <a:picLocks noChangeArrowheads="1"/>
          </p:cNvPicPr>
          <p:nvPr/>
        </p:nvPicPr>
        <p:blipFill>
          <a:blip r:embed="rId4" cstate="print"/>
          <a:stretch>
            <a:fillRect/>
          </a:stretch>
        </p:blipFill>
        <p:spPr bwMode="gray">
          <a:xfrm>
            <a:off x="3173421" y="3584829"/>
            <a:ext cx="528117" cy="399259"/>
          </a:xfrm>
          <a:prstGeom prst="rect">
            <a:avLst/>
          </a:prstGeom>
          <a:noFill/>
        </p:spPr>
      </p:pic>
      <p:pic>
        <p:nvPicPr>
          <p:cNvPr id="8" name="图片 38" descr="PC.png">
            <a:extLst>
              <a:ext uri="{FF2B5EF4-FFF2-40B4-BE49-F238E27FC236}">
                <a16:creationId xmlns:a16="http://schemas.microsoft.com/office/drawing/2014/main" id="{E29FFC8C-7D93-4070-89F1-B172D0D711DE}"/>
              </a:ext>
            </a:extLst>
          </p:cNvPr>
          <p:cNvPicPr>
            <a:picLocks noChangeAspect="1"/>
          </p:cNvPicPr>
          <p:nvPr/>
        </p:nvPicPr>
        <p:blipFill>
          <a:blip r:embed="rId5" cstate="print"/>
          <a:stretch>
            <a:fillRect/>
          </a:stretch>
        </p:blipFill>
        <p:spPr bwMode="gray">
          <a:xfrm>
            <a:off x="2135766" y="5519840"/>
            <a:ext cx="540000" cy="382353"/>
          </a:xfrm>
          <a:prstGeom prst="rect">
            <a:avLst/>
          </a:prstGeom>
        </p:spPr>
      </p:pic>
      <p:sp>
        <p:nvSpPr>
          <p:cNvPr id="9" name="TextBox 8">
            <a:extLst>
              <a:ext uri="{FF2B5EF4-FFF2-40B4-BE49-F238E27FC236}">
                <a16:creationId xmlns:a16="http://schemas.microsoft.com/office/drawing/2014/main" id="{F5014632-4A1D-4A6E-BD07-2CFF120D2256}"/>
              </a:ext>
            </a:extLst>
          </p:cNvPr>
          <p:cNvSpPr txBox="1"/>
          <p:nvPr/>
        </p:nvSpPr>
        <p:spPr bwMode="gray">
          <a:xfrm>
            <a:off x="1337299" y="5907017"/>
            <a:ext cx="2137093" cy="461665"/>
          </a:xfrm>
          <a:prstGeom prst="rect">
            <a:avLst/>
          </a:prstGeom>
          <a:noFill/>
        </p:spPr>
        <p:txBody>
          <a:bodyPr wrap="square" rtlCol="0">
            <a:noAutofit/>
          </a:bodyPr>
          <a:lstStyle/>
          <a:p>
            <a:pPr algn="ctr" fontAlgn="ctr"/>
            <a:r>
              <a:rPr lang="en-US" sz="1100">
                <a:latin typeface="Huawei Sans" panose="020C0503030203020204" pitchFamily="34" charset="0"/>
              </a:rPr>
              <a:t>Multicast group member 1 joins multicast group G1.</a:t>
            </a:r>
          </a:p>
          <a:p>
            <a:pPr algn="ctr" fontAlgn="ctr"/>
            <a:endParaRPr lang="en-US" sz="1100">
              <a:latin typeface="Huawei Sans" panose="020C0503030203020204" pitchFamily="34" charset="0"/>
            </a:endParaRPr>
          </a:p>
        </p:txBody>
      </p:sp>
      <p:cxnSp>
        <p:nvCxnSpPr>
          <p:cNvPr id="10" name="Connector: Elbow 9">
            <a:extLst>
              <a:ext uri="{FF2B5EF4-FFF2-40B4-BE49-F238E27FC236}">
                <a16:creationId xmlns:a16="http://schemas.microsoft.com/office/drawing/2014/main" id="{F12787FD-5308-405C-93AA-8224F8BA110C}"/>
              </a:ext>
            </a:extLst>
          </p:cNvPr>
          <p:cNvCxnSpPr>
            <a:cxnSpLocks/>
            <a:stCxn id="8" idx="0"/>
            <a:endCxn id="6" idx="2"/>
          </p:cNvCxnSpPr>
          <p:nvPr/>
        </p:nvCxnSpPr>
        <p:spPr bwMode="gray">
          <a:xfrm rot="5400000" flipH="1" flipV="1">
            <a:off x="2643214" y="4725578"/>
            <a:ext cx="556815" cy="1031710"/>
          </a:xfrm>
          <a:prstGeom prst="bentConnector3">
            <a:avLst>
              <a:gd name="adj1" fmla="val 50000"/>
            </a:avLst>
          </a:prstGeom>
          <a:ln w="19050"/>
        </p:spPr>
        <p:style>
          <a:lnRef idx="1">
            <a:schemeClr val="dk1"/>
          </a:lnRef>
          <a:fillRef idx="0">
            <a:schemeClr val="dk1"/>
          </a:fillRef>
          <a:effectRef idx="0">
            <a:schemeClr val="dk1"/>
          </a:effectRef>
          <a:fontRef idx="minor">
            <a:schemeClr val="tx1"/>
          </a:fontRef>
        </p:style>
      </p:cxnSp>
      <p:cxnSp>
        <p:nvCxnSpPr>
          <p:cNvPr id="11" name="直接连接符 12">
            <a:extLst>
              <a:ext uri="{FF2B5EF4-FFF2-40B4-BE49-F238E27FC236}">
                <a16:creationId xmlns:a16="http://schemas.microsoft.com/office/drawing/2014/main" id="{C76B4B83-A61F-4C86-B079-5957ECA42208}"/>
              </a:ext>
            </a:extLst>
          </p:cNvPr>
          <p:cNvCxnSpPr>
            <a:cxnSpLocks/>
            <a:stCxn id="6" idx="0"/>
            <a:endCxn id="7" idx="2"/>
          </p:cNvCxnSpPr>
          <p:nvPr/>
        </p:nvCxnSpPr>
        <p:spPr bwMode="gray">
          <a:xfrm flipV="1">
            <a:off x="3437476" y="3984088"/>
            <a:ext cx="4" cy="537119"/>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12" name="TextBox 11">
            <a:extLst>
              <a:ext uri="{FF2B5EF4-FFF2-40B4-BE49-F238E27FC236}">
                <a16:creationId xmlns:a16="http://schemas.microsoft.com/office/drawing/2014/main" id="{9E5C57FB-20A5-4B5E-8B00-F4CD1D25B99D}"/>
              </a:ext>
            </a:extLst>
          </p:cNvPr>
          <p:cNvSpPr txBox="1"/>
          <p:nvPr/>
        </p:nvSpPr>
        <p:spPr bwMode="gray">
          <a:xfrm>
            <a:off x="2297459" y="3584965"/>
            <a:ext cx="879004" cy="411234"/>
          </a:xfrm>
          <a:prstGeom prst="rect">
            <a:avLst/>
          </a:prstGeom>
          <a:solidFill>
            <a:schemeClr val="bg1"/>
          </a:solidFill>
        </p:spPr>
        <p:txBody>
          <a:bodyPr wrap="square" rtlCol="0">
            <a:noAutofit/>
          </a:bodyPr>
          <a:lstStyle/>
          <a:p>
            <a:pPr algn="ctr" fontAlgn="ctr"/>
            <a:r>
              <a:rPr lang="en-US" sz="1200" dirty="0">
                <a:latin typeface="Huawei Sans" panose="020C0503030203020204" pitchFamily="34" charset="0"/>
              </a:rPr>
              <a:t>Multicast router</a:t>
            </a:r>
          </a:p>
        </p:txBody>
      </p:sp>
      <p:pic>
        <p:nvPicPr>
          <p:cNvPr id="16" name="图片 37" descr="交换机.png">
            <a:extLst>
              <a:ext uri="{FF2B5EF4-FFF2-40B4-BE49-F238E27FC236}">
                <a16:creationId xmlns:a16="http://schemas.microsoft.com/office/drawing/2014/main" id="{C3B40297-2E40-4FAE-82BE-FBDFD083FBF1}"/>
              </a:ext>
            </a:extLst>
          </p:cNvPr>
          <p:cNvPicPr preferRelativeResize="0">
            <a:picLocks/>
          </p:cNvPicPr>
          <p:nvPr/>
        </p:nvPicPr>
        <p:blipFill>
          <a:blip r:embed="rId6" cstate="print"/>
          <a:stretch>
            <a:fillRect/>
          </a:stretch>
        </p:blipFill>
        <p:spPr bwMode="gray">
          <a:xfrm>
            <a:off x="3167476" y="2756440"/>
            <a:ext cx="528118" cy="399421"/>
          </a:xfrm>
          <a:prstGeom prst="rect">
            <a:avLst/>
          </a:prstGeom>
        </p:spPr>
      </p:pic>
      <p:sp>
        <p:nvSpPr>
          <p:cNvPr id="17" name="Rectangle 16">
            <a:extLst>
              <a:ext uri="{FF2B5EF4-FFF2-40B4-BE49-F238E27FC236}">
                <a16:creationId xmlns:a16="http://schemas.microsoft.com/office/drawing/2014/main" id="{BE0B86E8-0959-4208-96C7-D61EAC0FE77A}"/>
              </a:ext>
            </a:extLst>
          </p:cNvPr>
          <p:cNvSpPr/>
          <p:nvPr/>
        </p:nvSpPr>
        <p:spPr bwMode="gray">
          <a:xfrm>
            <a:off x="2987661" y="2318341"/>
            <a:ext cx="920445" cy="307777"/>
          </a:xfrm>
          <a:prstGeom prst="rect">
            <a:avLst/>
          </a:prstGeom>
        </p:spPr>
        <p:txBody>
          <a:bodyPr wrap="square">
            <a:noAutofit/>
          </a:bodyPr>
          <a:lstStyle/>
          <a:p>
            <a:pPr algn="ctr" fontAlgn="ctr"/>
            <a:r>
              <a:rPr lang="en-US" sz="1200" dirty="0">
                <a:latin typeface="Huawei Sans" panose="020C0503030203020204" pitchFamily="34" charset="0"/>
              </a:rPr>
              <a:t>Multicast source S1</a:t>
            </a:r>
          </a:p>
        </p:txBody>
      </p:sp>
      <p:pic>
        <p:nvPicPr>
          <p:cNvPr id="18" name="图片 38" descr="PC.png">
            <a:extLst>
              <a:ext uri="{FF2B5EF4-FFF2-40B4-BE49-F238E27FC236}">
                <a16:creationId xmlns:a16="http://schemas.microsoft.com/office/drawing/2014/main" id="{06BF73A1-22E6-4583-81C0-552BA848B0A0}"/>
              </a:ext>
            </a:extLst>
          </p:cNvPr>
          <p:cNvPicPr>
            <a:picLocks noChangeAspect="1"/>
          </p:cNvPicPr>
          <p:nvPr/>
        </p:nvPicPr>
        <p:blipFill>
          <a:blip r:embed="rId5" cstate="print"/>
          <a:stretch>
            <a:fillRect/>
          </a:stretch>
        </p:blipFill>
        <p:spPr bwMode="gray">
          <a:xfrm>
            <a:off x="4229366" y="5518298"/>
            <a:ext cx="540000" cy="382353"/>
          </a:xfrm>
          <a:prstGeom prst="rect">
            <a:avLst/>
          </a:prstGeom>
        </p:spPr>
      </p:pic>
      <p:sp>
        <p:nvSpPr>
          <p:cNvPr id="19" name="TextBox 18">
            <a:extLst>
              <a:ext uri="{FF2B5EF4-FFF2-40B4-BE49-F238E27FC236}">
                <a16:creationId xmlns:a16="http://schemas.microsoft.com/office/drawing/2014/main" id="{2A27B365-9F31-4EBF-903F-22B40DABC5CC}"/>
              </a:ext>
            </a:extLst>
          </p:cNvPr>
          <p:cNvSpPr txBox="1"/>
          <p:nvPr/>
        </p:nvSpPr>
        <p:spPr bwMode="gray">
          <a:xfrm>
            <a:off x="3575242" y="5884651"/>
            <a:ext cx="1964964" cy="461665"/>
          </a:xfrm>
          <a:prstGeom prst="rect">
            <a:avLst/>
          </a:prstGeom>
          <a:noFill/>
        </p:spPr>
        <p:txBody>
          <a:bodyPr wrap="square" rtlCol="0">
            <a:noAutofit/>
          </a:bodyPr>
          <a:lstStyle/>
          <a:p>
            <a:pPr algn="ctr" fontAlgn="ctr"/>
            <a:r>
              <a:rPr lang="en-US" sz="1100">
                <a:latin typeface="Huawei Sans" panose="020C0503030203020204" pitchFamily="34" charset="0"/>
              </a:rPr>
              <a:t>Multicast group member 2 joins multicast group G2.</a:t>
            </a:r>
          </a:p>
          <a:p>
            <a:pPr algn="ctr" fontAlgn="ctr"/>
            <a:endParaRPr lang="en-US" sz="1100">
              <a:latin typeface="Huawei Sans" panose="020C0503030203020204" pitchFamily="34" charset="0"/>
            </a:endParaRPr>
          </a:p>
        </p:txBody>
      </p:sp>
      <p:cxnSp>
        <p:nvCxnSpPr>
          <p:cNvPr id="20" name="Connector: Elbow 19">
            <a:extLst>
              <a:ext uri="{FF2B5EF4-FFF2-40B4-BE49-F238E27FC236}">
                <a16:creationId xmlns:a16="http://schemas.microsoft.com/office/drawing/2014/main" id="{63D91320-65DF-4F00-BBBB-3E3719E3B60C}"/>
              </a:ext>
            </a:extLst>
          </p:cNvPr>
          <p:cNvCxnSpPr>
            <a:cxnSpLocks/>
            <a:stCxn id="18" idx="0"/>
            <a:endCxn id="6" idx="2"/>
          </p:cNvCxnSpPr>
          <p:nvPr/>
        </p:nvCxnSpPr>
        <p:spPr bwMode="gray">
          <a:xfrm rot="16200000" flipV="1">
            <a:off x="3690785" y="4709717"/>
            <a:ext cx="555273" cy="1061890"/>
          </a:xfrm>
          <a:prstGeom prst="bentConnector3">
            <a:avLst>
              <a:gd name="adj1" fmla="val 50000"/>
            </a:avLst>
          </a:prstGeom>
          <a:ln w="19050"/>
        </p:spPr>
        <p:style>
          <a:lnRef idx="1">
            <a:schemeClr val="dk1"/>
          </a:lnRef>
          <a:fillRef idx="0">
            <a:schemeClr val="dk1"/>
          </a:fillRef>
          <a:effectRef idx="0">
            <a:schemeClr val="dk1"/>
          </a:effectRef>
          <a:fontRef idx="minor">
            <a:schemeClr val="tx1"/>
          </a:fontRef>
        </p:style>
      </p:cxnSp>
      <p:cxnSp>
        <p:nvCxnSpPr>
          <p:cNvPr id="38" name="Straight Arrow Connector 37">
            <a:extLst>
              <a:ext uri="{FF2B5EF4-FFF2-40B4-BE49-F238E27FC236}">
                <a16:creationId xmlns:a16="http://schemas.microsoft.com/office/drawing/2014/main" id="{0884DD7D-CCBB-4449-9B1B-9F972410746A}"/>
              </a:ext>
            </a:extLst>
          </p:cNvPr>
          <p:cNvCxnSpPr>
            <a:cxnSpLocks/>
          </p:cNvCxnSpPr>
          <p:nvPr/>
        </p:nvCxnSpPr>
        <p:spPr bwMode="gray">
          <a:xfrm>
            <a:off x="3335654" y="3203220"/>
            <a:ext cx="0" cy="1287552"/>
          </a:xfrm>
          <a:prstGeom prst="straightConnector1">
            <a:avLst/>
          </a:prstGeom>
          <a:ln w="19050">
            <a:tailEnd type="triangle"/>
          </a:ln>
        </p:spPr>
        <p:style>
          <a:lnRef idx="1">
            <a:schemeClr val="accent1"/>
          </a:lnRef>
          <a:fillRef idx="0">
            <a:schemeClr val="accent1"/>
          </a:fillRef>
          <a:effectRef idx="0">
            <a:schemeClr val="accent1"/>
          </a:effectRef>
          <a:fontRef idx="minor">
            <a:schemeClr val="tx1"/>
          </a:fontRef>
        </p:style>
      </p:cxnSp>
      <p:cxnSp>
        <p:nvCxnSpPr>
          <p:cNvPr id="41" name="Straight Arrow Connector 40">
            <a:extLst>
              <a:ext uri="{FF2B5EF4-FFF2-40B4-BE49-F238E27FC236}">
                <a16:creationId xmlns:a16="http://schemas.microsoft.com/office/drawing/2014/main" id="{301549FB-ED44-4CA2-A4EF-7B1B28A9EC9C}"/>
              </a:ext>
            </a:extLst>
          </p:cNvPr>
          <p:cNvCxnSpPr>
            <a:cxnSpLocks/>
          </p:cNvCxnSpPr>
          <p:nvPr/>
        </p:nvCxnSpPr>
        <p:spPr bwMode="gray">
          <a:xfrm>
            <a:off x="3535679" y="3203220"/>
            <a:ext cx="0" cy="1287552"/>
          </a:xfrm>
          <a:prstGeom prst="straightConnector1">
            <a:avLst/>
          </a:prstGeom>
          <a:ln w="19050">
            <a:solidFill>
              <a:srgbClr val="8BC9A0"/>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42" name="Straight Arrow Connector 41">
            <a:extLst>
              <a:ext uri="{FF2B5EF4-FFF2-40B4-BE49-F238E27FC236}">
                <a16:creationId xmlns:a16="http://schemas.microsoft.com/office/drawing/2014/main" id="{F827116B-708C-498B-97E0-5E0DEC38002C}"/>
              </a:ext>
            </a:extLst>
          </p:cNvPr>
          <p:cNvCxnSpPr>
            <a:cxnSpLocks/>
          </p:cNvCxnSpPr>
          <p:nvPr/>
        </p:nvCxnSpPr>
        <p:spPr bwMode="gray">
          <a:xfrm flipH="1">
            <a:off x="2434176" y="5172648"/>
            <a:ext cx="901354" cy="0"/>
          </a:xfrm>
          <a:prstGeom prst="straightConnector1">
            <a:avLst/>
          </a:prstGeom>
          <a:ln w="19050">
            <a:tailEnd type="triangle"/>
          </a:ln>
        </p:spPr>
        <p:style>
          <a:lnRef idx="1">
            <a:schemeClr val="accent1"/>
          </a:lnRef>
          <a:fillRef idx="0">
            <a:schemeClr val="accent1"/>
          </a:fillRef>
          <a:effectRef idx="0">
            <a:schemeClr val="accent1"/>
          </a:effectRef>
          <a:fontRef idx="minor">
            <a:schemeClr val="tx1"/>
          </a:fontRef>
        </p:style>
      </p:cxnSp>
      <p:cxnSp>
        <p:nvCxnSpPr>
          <p:cNvPr id="45" name="Straight Arrow Connector 44">
            <a:extLst>
              <a:ext uri="{FF2B5EF4-FFF2-40B4-BE49-F238E27FC236}">
                <a16:creationId xmlns:a16="http://schemas.microsoft.com/office/drawing/2014/main" id="{08CF43C5-2FB5-4177-BC2C-5683318B7383}"/>
              </a:ext>
            </a:extLst>
          </p:cNvPr>
          <p:cNvCxnSpPr>
            <a:cxnSpLocks/>
          </p:cNvCxnSpPr>
          <p:nvPr/>
        </p:nvCxnSpPr>
        <p:spPr bwMode="gray">
          <a:xfrm flipH="1">
            <a:off x="2507713" y="5306112"/>
            <a:ext cx="827941" cy="0"/>
          </a:xfrm>
          <a:prstGeom prst="straightConnector1">
            <a:avLst/>
          </a:prstGeom>
          <a:ln w="19050">
            <a:solidFill>
              <a:srgbClr val="8BC9A0"/>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48" name="Straight Arrow Connector 47">
            <a:extLst>
              <a:ext uri="{FF2B5EF4-FFF2-40B4-BE49-F238E27FC236}">
                <a16:creationId xmlns:a16="http://schemas.microsoft.com/office/drawing/2014/main" id="{ED4D6D9A-F788-424C-A7C2-6A7A2BD844EB}"/>
              </a:ext>
            </a:extLst>
          </p:cNvPr>
          <p:cNvCxnSpPr>
            <a:cxnSpLocks/>
          </p:cNvCxnSpPr>
          <p:nvPr/>
        </p:nvCxnSpPr>
        <p:spPr bwMode="gray">
          <a:xfrm>
            <a:off x="2339658" y="5223210"/>
            <a:ext cx="0" cy="296631"/>
          </a:xfrm>
          <a:prstGeom prst="straightConnector1">
            <a:avLst/>
          </a:prstGeom>
          <a:ln w="19050">
            <a:tailEnd type="triangle"/>
          </a:ln>
        </p:spPr>
        <p:style>
          <a:lnRef idx="1">
            <a:schemeClr val="accent1"/>
          </a:lnRef>
          <a:fillRef idx="0">
            <a:schemeClr val="accent1"/>
          </a:fillRef>
          <a:effectRef idx="0">
            <a:schemeClr val="accent1"/>
          </a:effectRef>
          <a:fontRef idx="minor">
            <a:schemeClr val="tx1"/>
          </a:fontRef>
        </p:style>
      </p:cxnSp>
      <p:cxnSp>
        <p:nvCxnSpPr>
          <p:cNvPr id="52" name="Straight Arrow Connector 51">
            <a:extLst>
              <a:ext uri="{FF2B5EF4-FFF2-40B4-BE49-F238E27FC236}">
                <a16:creationId xmlns:a16="http://schemas.microsoft.com/office/drawing/2014/main" id="{97C5F0D3-426C-42EA-9CAF-EAF5EA1B4366}"/>
              </a:ext>
            </a:extLst>
          </p:cNvPr>
          <p:cNvCxnSpPr>
            <a:cxnSpLocks/>
          </p:cNvCxnSpPr>
          <p:nvPr/>
        </p:nvCxnSpPr>
        <p:spPr bwMode="gray">
          <a:xfrm>
            <a:off x="2463483" y="5277185"/>
            <a:ext cx="0" cy="218740"/>
          </a:xfrm>
          <a:prstGeom prst="straightConnector1">
            <a:avLst/>
          </a:prstGeom>
          <a:ln w="19050">
            <a:solidFill>
              <a:srgbClr val="8BC9A0"/>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54" name="Straight Arrow Connector 53">
            <a:extLst>
              <a:ext uri="{FF2B5EF4-FFF2-40B4-BE49-F238E27FC236}">
                <a16:creationId xmlns:a16="http://schemas.microsoft.com/office/drawing/2014/main" id="{E6FEBB2F-68BA-4F83-B219-04116510F075}"/>
              </a:ext>
            </a:extLst>
          </p:cNvPr>
          <p:cNvCxnSpPr>
            <a:cxnSpLocks/>
          </p:cNvCxnSpPr>
          <p:nvPr/>
        </p:nvCxnSpPr>
        <p:spPr bwMode="gray">
          <a:xfrm flipH="1">
            <a:off x="3538032" y="5175454"/>
            <a:ext cx="901354" cy="0"/>
          </a:xfrm>
          <a:prstGeom prst="straightConnector1">
            <a:avLst/>
          </a:prstGeom>
          <a:ln w="19050">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5" name="Straight Arrow Connector 54">
            <a:extLst>
              <a:ext uri="{FF2B5EF4-FFF2-40B4-BE49-F238E27FC236}">
                <a16:creationId xmlns:a16="http://schemas.microsoft.com/office/drawing/2014/main" id="{88EFB4BA-23E2-4909-B3F5-72556FF58F3D}"/>
              </a:ext>
            </a:extLst>
          </p:cNvPr>
          <p:cNvCxnSpPr>
            <a:cxnSpLocks/>
          </p:cNvCxnSpPr>
          <p:nvPr/>
        </p:nvCxnSpPr>
        <p:spPr bwMode="gray">
          <a:xfrm flipH="1">
            <a:off x="3546508" y="5306447"/>
            <a:ext cx="827940" cy="0"/>
          </a:xfrm>
          <a:prstGeom prst="straightConnector1">
            <a:avLst/>
          </a:prstGeom>
          <a:ln w="19050">
            <a:solidFill>
              <a:srgbClr val="8BC9A0"/>
            </a:solidFill>
            <a:prstDash val="dash"/>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6" name="Straight Arrow Connector 55">
            <a:extLst>
              <a:ext uri="{FF2B5EF4-FFF2-40B4-BE49-F238E27FC236}">
                <a16:creationId xmlns:a16="http://schemas.microsoft.com/office/drawing/2014/main" id="{875395B4-F439-49AE-9EDA-8847FB51D237}"/>
              </a:ext>
            </a:extLst>
          </p:cNvPr>
          <p:cNvCxnSpPr>
            <a:cxnSpLocks/>
          </p:cNvCxnSpPr>
          <p:nvPr/>
        </p:nvCxnSpPr>
        <p:spPr bwMode="gray">
          <a:xfrm>
            <a:off x="4601311" y="5194283"/>
            <a:ext cx="0" cy="296631"/>
          </a:xfrm>
          <a:prstGeom prst="straightConnector1">
            <a:avLst/>
          </a:prstGeom>
          <a:ln w="19050">
            <a:tailEnd type="triangle"/>
          </a:ln>
        </p:spPr>
        <p:style>
          <a:lnRef idx="1">
            <a:schemeClr val="accent1"/>
          </a:lnRef>
          <a:fillRef idx="0">
            <a:schemeClr val="accent1"/>
          </a:fillRef>
          <a:effectRef idx="0">
            <a:schemeClr val="accent1"/>
          </a:effectRef>
          <a:fontRef idx="minor">
            <a:schemeClr val="tx1"/>
          </a:fontRef>
        </p:style>
      </p:cxnSp>
      <p:cxnSp>
        <p:nvCxnSpPr>
          <p:cNvPr id="57" name="Straight Arrow Connector 56">
            <a:extLst>
              <a:ext uri="{FF2B5EF4-FFF2-40B4-BE49-F238E27FC236}">
                <a16:creationId xmlns:a16="http://schemas.microsoft.com/office/drawing/2014/main" id="{FB4B8470-71AA-4CFD-93A7-B1EF369548B0}"/>
              </a:ext>
            </a:extLst>
          </p:cNvPr>
          <p:cNvCxnSpPr>
            <a:cxnSpLocks/>
          </p:cNvCxnSpPr>
          <p:nvPr/>
        </p:nvCxnSpPr>
        <p:spPr bwMode="gray">
          <a:xfrm>
            <a:off x="4439386" y="5306112"/>
            <a:ext cx="0" cy="218740"/>
          </a:xfrm>
          <a:prstGeom prst="straightConnector1">
            <a:avLst/>
          </a:prstGeom>
          <a:ln w="19050">
            <a:solidFill>
              <a:srgbClr val="8BC9A0"/>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67" name="Rectangular Callout 75">
            <a:extLst>
              <a:ext uri="{FF2B5EF4-FFF2-40B4-BE49-F238E27FC236}">
                <a16:creationId xmlns:a16="http://schemas.microsoft.com/office/drawing/2014/main" id="{7E9B5ACE-F978-4016-978D-80B810027076}"/>
              </a:ext>
            </a:extLst>
          </p:cNvPr>
          <p:cNvSpPr/>
          <p:nvPr/>
        </p:nvSpPr>
        <p:spPr bwMode="gray">
          <a:xfrm>
            <a:off x="4805201" y="5271448"/>
            <a:ext cx="1192795" cy="555274"/>
          </a:xfrm>
          <a:prstGeom prst="wedgeRectCallout">
            <a:avLst>
              <a:gd name="adj1" fmla="val -58261"/>
              <a:gd name="adj2" fmla="val 23331"/>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19050" tIns="19050" rIns="19050" bIns="19050" rtlCol="0" anchor="ctr">
            <a:noAutofit/>
          </a:bodyPr>
          <a:lstStyle/>
          <a:p>
            <a:pPr algn="ctr" fontAlgn="ctr"/>
            <a:r>
              <a:rPr lang="en-US" sz="1200" dirty="0">
                <a:solidFill>
                  <a:schemeClr val="tx1"/>
                </a:solidFill>
                <a:latin typeface="Huawei Sans" panose="020C0503030203020204" pitchFamily="34" charset="0"/>
                <a:ea typeface="方正兰亭黑简体" panose="02000000000000000000" pitchFamily="2" charset="-122"/>
              </a:rPr>
              <a:t>Receives multicast traffic of </a:t>
            </a:r>
            <a:r>
              <a:rPr lang="en-US" sz="1200" b="1" dirty="0">
                <a:solidFill>
                  <a:srgbClr val="EC7061"/>
                </a:solidFill>
                <a:latin typeface="Huawei Sans" panose="020C0503030203020204" pitchFamily="34" charset="0"/>
                <a:ea typeface="方正兰亭黑简体" panose="02000000000000000000" pitchFamily="2" charset="-122"/>
              </a:rPr>
              <a:t>G1 and G2</a:t>
            </a:r>
            <a:r>
              <a:rPr lang="en-US" sz="1200" dirty="0">
                <a:solidFill>
                  <a:schemeClr val="tx1"/>
                </a:solidFill>
                <a:latin typeface="Huawei Sans" panose="020C0503030203020204" pitchFamily="34" charset="0"/>
                <a:ea typeface="方正兰亭黑简体" panose="02000000000000000000" pitchFamily="2" charset="-122"/>
              </a:rPr>
              <a:t>.</a:t>
            </a:r>
          </a:p>
        </p:txBody>
      </p:sp>
      <p:sp>
        <p:nvSpPr>
          <p:cNvPr id="68" name="Rectangular Callout 75">
            <a:extLst>
              <a:ext uri="{FF2B5EF4-FFF2-40B4-BE49-F238E27FC236}">
                <a16:creationId xmlns:a16="http://schemas.microsoft.com/office/drawing/2014/main" id="{F4015B8B-6E66-4CB9-8613-A2F842545A84}"/>
              </a:ext>
            </a:extLst>
          </p:cNvPr>
          <p:cNvSpPr/>
          <p:nvPr/>
        </p:nvSpPr>
        <p:spPr bwMode="gray">
          <a:xfrm>
            <a:off x="820748" y="5306112"/>
            <a:ext cx="1178367" cy="520609"/>
          </a:xfrm>
          <a:prstGeom prst="wedgeRectCallout">
            <a:avLst>
              <a:gd name="adj1" fmla="val 60977"/>
              <a:gd name="adj2" fmla="val 25279"/>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19050" tIns="19050" rIns="19050" bIns="19050" rtlCol="0" anchor="ctr">
            <a:noAutofit/>
          </a:bodyPr>
          <a:lstStyle/>
          <a:p>
            <a:pPr algn="ctr" fontAlgn="ctr"/>
            <a:r>
              <a:rPr lang="en-US" sz="1200" dirty="0">
                <a:solidFill>
                  <a:schemeClr val="tx1"/>
                </a:solidFill>
                <a:latin typeface="Huawei Sans" panose="020C0503030203020204" pitchFamily="34" charset="0"/>
                <a:ea typeface="方正兰亭黑简体" panose="02000000000000000000" pitchFamily="2" charset="-122"/>
              </a:rPr>
              <a:t>Receives multicast traffic of </a:t>
            </a:r>
            <a:r>
              <a:rPr lang="en-US" sz="1200" b="1" dirty="0">
                <a:solidFill>
                  <a:srgbClr val="EC7061"/>
                </a:solidFill>
                <a:latin typeface="Huawei Sans" panose="020C0503030203020204" pitchFamily="34" charset="0"/>
                <a:ea typeface="方正兰亭黑简体" panose="02000000000000000000" pitchFamily="2" charset="-122"/>
              </a:rPr>
              <a:t>G1 and G2</a:t>
            </a:r>
            <a:r>
              <a:rPr lang="en-US" sz="1200" dirty="0">
                <a:solidFill>
                  <a:schemeClr val="tx1"/>
                </a:solidFill>
                <a:latin typeface="Huawei Sans" panose="020C0503030203020204" pitchFamily="34" charset="0"/>
                <a:ea typeface="方正兰亭黑简体" panose="02000000000000000000" pitchFamily="2" charset="-122"/>
              </a:rPr>
              <a:t>.</a:t>
            </a:r>
          </a:p>
        </p:txBody>
      </p:sp>
      <p:sp>
        <p:nvSpPr>
          <p:cNvPr id="46" name="TextBox 45">
            <a:extLst>
              <a:ext uri="{FF2B5EF4-FFF2-40B4-BE49-F238E27FC236}">
                <a16:creationId xmlns:a16="http://schemas.microsoft.com/office/drawing/2014/main" id="{4B78F955-E86E-4778-9A79-6B3148199221}"/>
              </a:ext>
            </a:extLst>
          </p:cNvPr>
          <p:cNvSpPr txBox="1"/>
          <p:nvPr/>
        </p:nvSpPr>
        <p:spPr bwMode="gray">
          <a:xfrm>
            <a:off x="2366201" y="4490291"/>
            <a:ext cx="1037303" cy="276999"/>
          </a:xfrm>
          <a:prstGeom prst="rect">
            <a:avLst/>
          </a:prstGeom>
          <a:noFill/>
          <a:ln>
            <a:noFill/>
          </a:ln>
        </p:spPr>
        <p:txBody>
          <a:bodyPr wrap="square" rtlCol="0">
            <a:noAutofit/>
          </a:bodyPr>
          <a:lstStyle/>
          <a:p>
            <a:pPr algn="ctr" fontAlgn="ctr"/>
            <a:r>
              <a:rPr lang="en-US" sz="1200" dirty="0">
                <a:latin typeface="Huawei Sans" panose="020C0503030203020204" pitchFamily="34" charset="0"/>
              </a:rPr>
              <a:t>Layer 2 switch</a:t>
            </a:r>
          </a:p>
        </p:txBody>
      </p:sp>
      <p:sp>
        <p:nvSpPr>
          <p:cNvPr id="47" name="Arrow: Right 46">
            <a:extLst>
              <a:ext uri="{FF2B5EF4-FFF2-40B4-BE49-F238E27FC236}">
                <a16:creationId xmlns:a16="http://schemas.microsoft.com/office/drawing/2014/main" id="{7CBFC020-0575-4D6B-ACA4-CB8AE221D263}"/>
              </a:ext>
            </a:extLst>
          </p:cNvPr>
          <p:cNvSpPr/>
          <p:nvPr/>
        </p:nvSpPr>
        <p:spPr bwMode="gray">
          <a:xfrm>
            <a:off x="4854602" y="3950466"/>
            <a:ext cx="1967564" cy="632370"/>
          </a:xfrm>
          <a:prstGeom prst="rightArrow">
            <a:avLst>
              <a:gd name="adj1" fmla="val 41147"/>
              <a:gd name="adj2" fmla="val 50000"/>
            </a:avLst>
          </a:prstGeom>
          <a:solidFill>
            <a:srgbClr val="F4FBFE"/>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tx1"/>
                </a:solidFill>
                <a:latin typeface="Huawei Sans" panose="020C0503030203020204" pitchFamily="34" charset="0"/>
              </a:rPr>
              <a:t>Enable IGMP snooping.</a:t>
            </a:r>
          </a:p>
        </p:txBody>
      </p:sp>
      <p:sp>
        <p:nvSpPr>
          <p:cNvPr id="49" name="Freeform 159">
            <a:extLst>
              <a:ext uri="{FF2B5EF4-FFF2-40B4-BE49-F238E27FC236}">
                <a16:creationId xmlns:a16="http://schemas.microsoft.com/office/drawing/2014/main" id="{F272A4A6-48BA-4249-9395-3816DB4E5B95}"/>
              </a:ext>
            </a:extLst>
          </p:cNvPr>
          <p:cNvSpPr/>
          <p:nvPr/>
        </p:nvSpPr>
        <p:spPr bwMode="gray">
          <a:xfrm flipH="1">
            <a:off x="8160695" y="3086890"/>
            <a:ext cx="1392088" cy="727684"/>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a:solidFill>
                  <a:schemeClr val="tx1"/>
                </a:solidFill>
                <a:latin typeface="Huawei Sans" panose="020C0503030203020204" pitchFamily="34" charset="0"/>
              </a:rPr>
              <a:t>Multicast network</a:t>
            </a:r>
          </a:p>
        </p:txBody>
      </p:sp>
      <p:pic>
        <p:nvPicPr>
          <p:cNvPr id="50" name="图片 20" descr="接入交换机.png">
            <a:extLst>
              <a:ext uri="{FF2B5EF4-FFF2-40B4-BE49-F238E27FC236}">
                <a16:creationId xmlns:a16="http://schemas.microsoft.com/office/drawing/2014/main" id="{1D8A01A6-B472-4BD3-AFC8-D5F0196CB2AE}"/>
              </a:ext>
            </a:extLst>
          </p:cNvPr>
          <p:cNvPicPr>
            <a:picLocks noChangeAspect="1"/>
          </p:cNvPicPr>
          <p:nvPr/>
        </p:nvPicPr>
        <p:blipFill>
          <a:blip r:embed="rId3" cstate="print"/>
          <a:stretch>
            <a:fillRect/>
          </a:stretch>
        </p:blipFill>
        <p:spPr bwMode="gray">
          <a:xfrm>
            <a:off x="8589148" y="4555772"/>
            <a:ext cx="540000" cy="441818"/>
          </a:xfrm>
          <a:prstGeom prst="rect">
            <a:avLst/>
          </a:prstGeom>
        </p:spPr>
      </p:pic>
      <p:pic>
        <p:nvPicPr>
          <p:cNvPr id="59" name="Picture 2" descr="G:\做的项目\公共\扁平图标切换\更新2015_01_21\oss扁平图标库2015_01_21更新-04.png">
            <a:extLst>
              <a:ext uri="{FF2B5EF4-FFF2-40B4-BE49-F238E27FC236}">
                <a16:creationId xmlns:a16="http://schemas.microsoft.com/office/drawing/2014/main" id="{70175657-9E99-4A7E-9D46-640A6C1A3DDA}"/>
              </a:ext>
            </a:extLst>
          </p:cNvPr>
          <p:cNvPicPr>
            <a:picLocks noChangeArrowheads="1"/>
          </p:cNvPicPr>
          <p:nvPr/>
        </p:nvPicPr>
        <p:blipFill>
          <a:blip r:embed="rId4" cstate="print"/>
          <a:stretch>
            <a:fillRect/>
          </a:stretch>
        </p:blipFill>
        <p:spPr bwMode="gray">
          <a:xfrm>
            <a:off x="8595093" y="3619394"/>
            <a:ext cx="528117" cy="399259"/>
          </a:xfrm>
          <a:prstGeom prst="rect">
            <a:avLst/>
          </a:prstGeom>
          <a:noFill/>
        </p:spPr>
      </p:pic>
      <p:pic>
        <p:nvPicPr>
          <p:cNvPr id="60" name="图片 38" descr="PC.png">
            <a:extLst>
              <a:ext uri="{FF2B5EF4-FFF2-40B4-BE49-F238E27FC236}">
                <a16:creationId xmlns:a16="http://schemas.microsoft.com/office/drawing/2014/main" id="{DDD09B2E-95D1-4878-8C14-FDE6EE56422D}"/>
              </a:ext>
            </a:extLst>
          </p:cNvPr>
          <p:cNvPicPr>
            <a:picLocks noChangeAspect="1"/>
          </p:cNvPicPr>
          <p:nvPr/>
        </p:nvPicPr>
        <p:blipFill>
          <a:blip r:embed="rId5" cstate="print"/>
          <a:stretch>
            <a:fillRect/>
          </a:stretch>
        </p:blipFill>
        <p:spPr bwMode="gray">
          <a:xfrm>
            <a:off x="7557438" y="5554405"/>
            <a:ext cx="540000" cy="382353"/>
          </a:xfrm>
          <a:prstGeom prst="rect">
            <a:avLst/>
          </a:prstGeom>
        </p:spPr>
      </p:pic>
      <p:sp>
        <p:nvSpPr>
          <p:cNvPr id="61" name="TextBox 60">
            <a:extLst>
              <a:ext uri="{FF2B5EF4-FFF2-40B4-BE49-F238E27FC236}">
                <a16:creationId xmlns:a16="http://schemas.microsoft.com/office/drawing/2014/main" id="{E302B3EA-B834-4809-A525-49F090AE5B29}"/>
              </a:ext>
            </a:extLst>
          </p:cNvPr>
          <p:cNvSpPr txBox="1"/>
          <p:nvPr/>
        </p:nvSpPr>
        <p:spPr bwMode="gray">
          <a:xfrm>
            <a:off x="6758971" y="5941582"/>
            <a:ext cx="2137093" cy="461665"/>
          </a:xfrm>
          <a:prstGeom prst="rect">
            <a:avLst/>
          </a:prstGeom>
          <a:noFill/>
        </p:spPr>
        <p:txBody>
          <a:bodyPr wrap="square" rtlCol="0">
            <a:noAutofit/>
          </a:bodyPr>
          <a:lstStyle/>
          <a:p>
            <a:pPr algn="ctr" fontAlgn="ctr"/>
            <a:r>
              <a:rPr lang="en-US" sz="1100" dirty="0">
                <a:latin typeface="Huawei Sans" panose="020C0503030203020204" pitchFamily="34" charset="0"/>
              </a:rPr>
              <a:t>Multicast group member 1 joins multicast group G1.</a:t>
            </a:r>
          </a:p>
          <a:p>
            <a:pPr algn="ctr" fontAlgn="ctr"/>
            <a:endParaRPr lang="en-US" sz="1100" dirty="0">
              <a:latin typeface="Huawei Sans" panose="020C0503030203020204" pitchFamily="34" charset="0"/>
            </a:endParaRPr>
          </a:p>
        </p:txBody>
      </p:sp>
      <p:cxnSp>
        <p:nvCxnSpPr>
          <p:cNvPr id="62" name="Connector: Elbow 61">
            <a:extLst>
              <a:ext uri="{FF2B5EF4-FFF2-40B4-BE49-F238E27FC236}">
                <a16:creationId xmlns:a16="http://schemas.microsoft.com/office/drawing/2014/main" id="{E9CD56FD-7551-41F2-985C-A936FD0C7C92}"/>
              </a:ext>
            </a:extLst>
          </p:cNvPr>
          <p:cNvCxnSpPr>
            <a:cxnSpLocks/>
            <a:stCxn id="60" idx="0"/>
            <a:endCxn id="50" idx="2"/>
          </p:cNvCxnSpPr>
          <p:nvPr/>
        </p:nvCxnSpPr>
        <p:spPr bwMode="gray">
          <a:xfrm rot="5400000" flipH="1" flipV="1">
            <a:off x="8064886" y="4760143"/>
            <a:ext cx="556815" cy="1031710"/>
          </a:xfrm>
          <a:prstGeom prst="bentConnector3">
            <a:avLst>
              <a:gd name="adj1" fmla="val 50000"/>
            </a:avLst>
          </a:prstGeom>
          <a:ln w="19050"/>
        </p:spPr>
        <p:style>
          <a:lnRef idx="1">
            <a:schemeClr val="dk1"/>
          </a:lnRef>
          <a:fillRef idx="0">
            <a:schemeClr val="dk1"/>
          </a:fillRef>
          <a:effectRef idx="0">
            <a:schemeClr val="dk1"/>
          </a:effectRef>
          <a:fontRef idx="minor">
            <a:schemeClr val="tx1"/>
          </a:fontRef>
        </p:style>
      </p:cxnSp>
      <p:cxnSp>
        <p:nvCxnSpPr>
          <p:cNvPr id="63" name="直接连接符 12">
            <a:extLst>
              <a:ext uri="{FF2B5EF4-FFF2-40B4-BE49-F238E27FC236}">
                <a16:creationId xmlns:a16="http://schemas.microsoft.com/office/drawing/2014/main" id="{AB77F620-E989-42E4-90CC-745C26651B3D}"/>
              </a:ext>
            </a:extLst>
          </p:cNvPr>
          <p:cNvCxnSpPr>
            <a:cxnSpLocks/>
            <a:stCxn id="50" idx="0"/>
            <a:endCxn id="59" idx="2"/>
          </p:cNvCxnSpPr>
          <p:nvPr/>
        </p:nvCxnSpPr>
        <p:spPr bwMode="gray">
          <a:xfrm flipV="1">
            <a:off x="8859148" y="4018653"/>
            <a:ext cx="4" cy="537119"/>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64" name="TextBox 63">
            <a:extLst>
              <a:ext uri="{FF2B5EF4-FFF2-40B4-BE49-F238E27FC236}">
                <a16:creationId xmlns:a16="http://schemas.microsoft.com/office/drawing/2014/main" id="{91299B66-F99E-4613-B52C-35F95DDA6339}"/>
              </a:ext>
            </a:extLst>
          </p:cNvPr>
          <p:cNvSpPr txBox="1"/>
          <p:nvPr/>
        </p:nvSpPr>
        <p:spPr bwMode="gray">
          <a:xfrm>
            <a:off x="7707010" y="3619394"/>
            <a:ext cx="882138" cy="397835"/>
          </a:xfrm>
          <a:prstGeom prst="rect">
            <a:avLst/>
          </a:prstGeom>
          <a:solidFill>
            <a:schemeClr val="bg1"/>
          </a:solidFill>
        </p:spPr>
        <p:txBody>
          <a:bodyPr wrap="square" rtlCol="0">
            <a:noAutofit/>
          </a:bodyPr>
          <a:lstStyle/>
          <a:p>
            <a:pPr algn="ctr" fontAlgn="ctr"/>
            <a:r>
              <a:rPr lang="en-US" sz="1200" dirty="0">
                <a:latin typeface="Huawei Sans" panose="020C0503030203020204" pitchFamily="34" charset="0"/>
              </a:rPr>
              <a:t>Multicast router</a:t>
            </a:r>
          </a:p>
        </p:txBody>
      </p:sp>
      <p:pic>
        <p:nvPicPr>
          <p:cNvPr id="65" name="图片 37" descr="交换机.png">
            <a:extLst>
              <a:ext uri="{FF2B5EF4-FFF2-40B4-BE49-F238E27FC236}">
                <a16:creationId xmlns:a16="http://schemas.microsoft.com/office/drawing/2014/main" id="{93C08F43-CF5D-4758-80EA-897A972D1E40}"/>
              </a:ext>
            </a:extLst>
          </p:cNvPr>
          <p:cNvPicPr preferRelativeResize="0">
            <a:picLocks/>
          </p:cNvPicPr>
          <p:nvPr/>
        </p:nvPicPr>
        <p:blipFill>
          <a:blip r:embed="rId6" cstate="print"/>
          <a:stretch>
            <a:fillRect/>
          </a:stretch>
        </p:blipFill>
        <p:spPr bwMode="gray">
          <a:xfrm>
            <a:off x="8589148" y="2791005"/>
            <a:ext cx="528118" cy="399421"/>
          </a:xfrm>
          <a:prstGeom prst="rect">
            <a:avLst/>
          </a:prstGeom>
        </p:spPr>
      </p:pic>
      <p:sp>
        <p:nvSpPr>
          <p:cNvPr id="66" name="Rectangle 65">
            <a:extLst>
              <a:ext uri="{FF2B5EF4-FFF2-40B4-BE49-F238E27FC236}">
                <a16:creationId xmlns:a16="http://schemas.microsoft.com/office/drawing/2014/main" id="{AECC8756-34D6-43F9-91F5-5BE917BA1D83}"/>
              </a:ext>
            </a:extLst>
          </p:cNvPr>
          <p:cNvSpPr/>
          <p:nvPr/>
        </p:nvSpPr>
        <p:spPr bwMode="gray">
          <a:xfrm>
            <a:off x="8409333" y="2352906"/>
            <a:ext cx="920445" cy="307777"/>
          </a:xfrm>
          <a:prstGeom prst="rect">
            <a:avLst/>
          </a:prstGeom>
        </p:spPr>
        <p:txBody>
          <a:bodyPr wrap="square">
            <a:noAutofit/>
          </a:bodyPr>
          <a:lstStyle/>
          <a:p>
            <a:pPr algn="ctr" fontAlgn="ctr"/>
            <a:r>
              <a:rPr lang="en-US" sz="1200">
                <a:latin typeface="Huawei Sans" panose="020C0503030203020204" pitchFamily="34" charset="0"/>
              </a:rPr>
              <a:t>Multicast source S1</a:t>
            </a:r>
          </a:p>
        </p:txBody>
      </p:sp>
      <p:pic>
        <p:nvPicPr>
          <p:cNvPr id="74" name="图片 38" descr="PC.png">
            <a:extLst>
              <a:ext uri="{FF2B5EF4-FFF2-40B4-BE49-F238E27FC236}">
                <a16:creationId xmlns:a16="http://schemas.microsoft.com/office/drawing/2014/main" id="{EC11F067-705D-459A-A0FE-B499DDF0E575}"/>
              </a:ext>
            </a:extLst>
          </p:cNvPr>
          <p:cNvPicPr>
            <a:picLocks noChangeAspect="1"/>
          </p:cNvPicPr>
          <p:nvPr/>
        </p:nvPicPr>
        <p:blipFill>
          <a:blip r:embed="rId5" cstate="print"/>
          <a:stretch>
            <a:fillRect/>
          </a:stretch>
        </p:blipFill>
        <p:spPr bwMode="gray">
          <a:xfrm>
            <a:off x="9651038" y="5552863"/>
            <a:ext cx="540000" cy="382353"/>
          </a:xfrm>
          <a:prstGeom prst="rect">
            <a:avLst/>
          </a:prstGeom>
        </p:spPr>
      </p:pic>
      <p:sp>
        <p:nvSpPr>
          <p:cNvPr id="75" name="TextBox 74">
            <a:extLst>
              <a:ext uri="{FF2B5EF4-FFF2-40B4-BE49-F238E27FC236}">
                <a16:creationId xmlns:a16="http://schemas.microsoft.com/office/drawing/2014/main" id="{1FAB8CE1-3236-4BF2-8F37-F3DF4B857554}"/>
              </a:ext>
            </a:extLst>
          </p:cNvPr>
          <p:cNvSpPr txBox="1"/>
          <p:nvPr/>
        </p:nvSpPr>
        <p:spPr bwMode="gray">
          <a:xfrm>
            <a:off x="8996914" y="5919216"/>
            <a:ext cx="1964964" cy="461665"/>
          </a:xfrm>
          <a:prstGeom prst="rect">
            <a:avLst/>
          </a:prstGeom>
          <a:noFill/>
        </p:spPr>
        <p:txBody>
          <a:bodyPr wrap="square" rtlCol="0">
            <a:noAutofit/>
          </a:bodyPr>
          <a:lstStyle/>
          <a:p>
            <a:pPr algn="ctr" fontAlgn="ctr"/>
            <a:r>
              <a:rPr lang="en-US" sz="1100" dirty="0">
                <a:latin typeface="Huawei Sans" panose="020C0503030203020204" pitchFamily="34" charset="0"/>
              </a:rPr>
              <a:t>Multicast group member 2 joins multicast group G2.</a:t>
            </a:r>
          </a:p>
          <a:p>
            <a:pPr algn="ctr" fontAlgn="ctr"/>
            <a:endParaRPr lang="en-US" sz="1100" dirty="0">
              <a:latin typeface="Huawei Sans" panose="020C0503030203020204" pitchFamily="34" charset="0"/>
            </a:endParaRPr>
          </a:p>
        </p:txBody>
      </p:sp>
      <p:cxnSp>
        <p:nvCxnSpPr>
          <p:cNvPr id="76" name="Connector: Elbow 75">
            <a:extLst>
              <a:ext uri="{FF2B5EF4-FFF2-40B4-BE49-F238E27FC236}">
                <a16:creationId xmlns:a16="http://schemas.microsoft.com/office/drawing/2014/main" id="{1C522CCD-B573-40F3-A8D7-FEA64E812B60}"/>
              </a:ext>
            </a:extLst>
          </p:cNvPr>
          <p:cNvCxnSpPr>
            <a:cxnSpLocks/>
            <a:stCxn id="74" idx="0"/>
            <a:endCxn id="50" idx="2"/>
          </p:cNvCxnSpPr>
          <p:nvPr/>
        </p:nvCxnSpPr>
        <p:spPr bwMode="gray">
          <a:xfrm rot="16200000" flipV="1">
            <a:off x="9112457" y="4744282"/>
            <a:ext cx="555273" cy="1061890"/>
          </a:xfrm>
          <a:prstGeom prst="bentConnector3">
            <a:avLst>
              <a:gd name="adj1" fmla="val 50000"/>
            </a:avLst>
          </a:prstGeom>
          <a:ln w="19050"/>
        </p:spPr>
        <p:style>
          <a:lnRef idx="1">
            <a:schemeClr val="dk1"/>
          </a:lnRef>
          <a:fillRef idx="0">
            <a:schemeClr val="dk1"/>
          </a:fillRef>
          <a:effectRef idx="0">
            <a:schemeClr val="dk1"/>
          </a:effectRef>
          <a:fontRef idx="minor">
            <a:schemeClr val="tx1"/>
          </a:fontRef>
        </p:style>
      </p:cxnSp>
      <p:cxnSp>
        <p:nvCxnSpPr>
          <p:cNvPr id="85" name="Straight Arrow Connector 84">
            <a:extLst>
              <a:ext uri="{FF2B5EF4-FFF2-40B4-BE49-F238E27FC236}">
                <a16:creationId xmlns:a16="http://schemas.microsoft.com/office/drawing/2014/main" id="{D22C8032-BEED-4688-9EFB-260C8F6F006D}"/>
              </a:ext>
            </a:extLst>
          </p:cNvPr>
          <p:cNvCxnSpPr>
            <a:cxnSpLocks/>
          </p:cNvCxnSpPr>
          <p:nvPr/>
        </p:nvCxnSpPr>
        <p:spPr bwMode="gray">
          <a:xfrm>
            <a:off x="8757326" y="3237785"/>
            <a:ext cx="0" cy="1287552"/>
          </a:xfrm>
          <a:prstGeom prst="straightConnector1">
            <a:avLst/>
          </a:prstGeom>
          <a:ln w="19050">
            <a:tailEnd type="triangle"/>
          </a:ln>
        </p:spPr>
        <p:style>
          <a:lnRef idx="1">
            <a:schemeClr val="accent1"/>
          </a:lnRef>
          <a:fillRef idx="0">
            <a:schemeClr val="accent1"/>
          </a:fillRef>
          <a:effectRef idx="0">
            <a:schemeClr val="accent1"/>
          </a:effectRef>
          <a:fontRef idx="minor">
            <a:schemeClr val="tx1"/>
          </a:fontRef>
        </p:style>
      </p:cxnSp>
      <p:cxnSp>
        <p:nvCxnSpPr>
          <p:cNvPr id="86" name="Straight Arrow Connector 85">
            <a:extLst>
              <a:ext uri="{FF2B5EF4-FFF2-40B4-BE49-F238E27FC236}">
                <a16:creationId xmlns:a16="http://schemas.microsoft.com/office/drawing/2014/main" id="{9D8A453B-AECC-4AB5-8184-A01A3960731B}"/>
              </a:ext>
            </a:extLst>
          </p:cNvPr>
          <p:cNvCxnSpPr>
            <a:cxnSpLocks/>
          </p:cNvCxnSpPr>
          <p:nvPr/>
        </p:nvCxnSpPr>
        <p:spPr bwMode="gray">
          <a:xfrm>
            <a:off x="8957351" y="3237785"/>
            <a:ext cx="0" cy="1287552"/>
          </a:xfrm>
          <a:prstGeom prst="straightConnector1">
            <a:avLst/>
          </a:prstGeom>
          <a:ln w="19050">
            <a:solidFill>
              <a:srgbClr val="8BC9A0"/>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87" name="Straight Arrow Connector 86">
            <a:extLst>
              <a:ext uri="{FF2B5EF4-FFF2-40B4-BE49-F238E27FC236}">
                <a16:creationId xmlns:a16="http://schemas.microsoft.com/office/drawing/2014/main" id="{A56A9A67-94BD-48BA-9075-ED96F9A32BDC}"/>
              </a:ext>
            </a:extLst>
          </p:cNvPr>
          <p:cNvCxnSpPr>
            <a:cxnSpLocks/>
          </p:cNvCxnSpPr>
          <p:nvPr/>
        </p:nvCxnSpPr>
        <p:spPr bwMode="gray">
          <a:xfrm flipH="1">
            <a:off x="7855848" y="5207213"/>
            <a:ext cx="901354" cy="0"/>
          </a:xfrm>
          <a:prstGeom prst="straightConnector1">
            <a:avLst/>
          </a:prstGeom>
          <a:ln w="19050">
            <a:tailEnd type="triangle"/>
          </a:ln>
        </p:spPr>
        <p:style>
          <a:lnRef idx="1">
            <a:schemeClr val="accent1"/>
          </a:lnRef>
          <a:fillRef idx="0">
            <a:schemeClr val="accent1"/>
          </a:fillRef>
          <a:effectRef idx="0">
            <a:schemeClr val="accent1"/>
          </a:effectRef>
          <a:fontRef idx="minor">
            <a:schemeClr val="tx1"/>
          </a:fontRef>
        </p:style>
      </p:cxnSp>
      <p:cxnSp>
        <p:nvCxnSpPr>
          <p:cNvPr id="89" name="Straight Arrow Connector 88">
            <a:extLst>
              <a:ext uri="{FF2B5EF4-FFF2-40B4-BE49-F238E27FC236}">
                <a16:creationId xmlns:a16="http://schemas.microsoft.com/office/drawing/2014/main" id="{093D1DB4-9E17-49D5-B748-76777F53AC8F}"/>
              </a:ext>
            </a:extLst>
          </p:cNvPr>
          <p:cNvCxnSpPr>
            <a:cxnSpLocks/>
          </p:cNvCxnSpPr>
          <p:nvPr/>
        </p:nvCxnSpPr>
        <p:spPr bwMode="gray">
          <a:xfrm>
            <a:off x="7761330" y="5257775"/>
            <a:ext cx="0" cy="296631"/>
          </a:xfrm>
          <a:prstGeom prst="straightConnector1">
            <a:avLst/>
          </a:prstGeom>
          <a:ln w="19050">
            <a:tailEnd type="triangle"/>
          </a:ln>
        </p:spPr>
        <p:style>
          <a:lnRef idx="1">
            <a:schemeClr val="accent1"/>
          </a:lnRef>
          <a:fillRef idx="0">
            <a:schemeClr val="accent1"/>
          </a:fillRef>
          <a:effectRef idx="0">
            <a:schemeClr val="accent1"/>
          </a:effectRef>
          <a:fontRef idx="minor">
            <a:schemeClr val="tx1"/>
          </a:fontRef>
        </p:style>
      </p:cxnSp>
      <p:cxnSp>
        <p:nvCxnSpPr>
          <p:cNvPr id="91" name="Straight Arrow Connector 90">
            <a:extLst>
              <a:ext uri="{FF2B5EF4-FFF2-40B4-BE49-F238E27FC236}">
                <a16:creationId xmlns:a16="http://schemas.microsoft.com/office/drawing/2014/main" id="{85C11C31-9B22-4A35-972F-5CCEE84C105F}"/>
              </a:ext>
            </a:extLst>
          </p:cNvPr>
          <p:cNvCxnSpPr>
            <a:cxnSpLocks/>
          </p:cNvCxnSpPr>
          <p:nvPr/>
        </p:nvCxnSpPr>
        <p:spPr bwMode="gray">
          <a:xfrm flipH="1">
            <a:off x="8959704" y="5210019"/>
            <a:ext cx="901354" cy="0"/>
          </a:xfrm>
          <a:prstGeom prst="straightConnector1">
            <a:avLst/>
          </a:prstGeom>
          <a:ln w="19050">
            <a:solidFill>
              <a:srgbClr val="8BC9A0"/>
            </a:solidFill>
            <a:prstDash val="dash"/>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93" name="Straight Arrow Connector 92">
            <a:extLst>
              <a:ext uri="{FF2B5EF4-FFF2-40B4-BE49-F238E27FC236}">
                <a16:creationId xmlns:a16="http://schemas.microsoft.com/office/drawing/2014/main" id="{CF8B36A2-74AF-425C-A5E9-7BD8FD7EA50E}"/>
              </a:ext>
            </a:extLst>
          </p:cNvPr>
          <p:cNvCxnSpPr>
            <a:cxnSpLocks/>
          </p:cNvCxnSpPr>
          <p:nvPr/>
        </p:nvCxnSpPr>
        <p:spPr bwMode="gray">
          <a:xfrm>
            <a:off x="10022983" y="5228848"/>
            <a:ext cx="0" cy="296631"/>
          </a:xfrm>
          <a:prstGeom prst="straightConnector1">
            <a:avLst/>
          </a:prstGeom>
          <a:ln w="19050">
            <a:solidFill>
              <a:srgbClr val="8BC9A0"/>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95" name="Rectangular Callout 75">
            <a:extLst>
              <a:ext uri="{FF2B5EF4-FFF2-40B4-BE49-F238E27FC236}">
                <a16:creationId xmlns:a16="http://schemas.microsoft.com/office/drawing/2014/main" id="{CF09795D-3D0F-4B1B-9EB1-871D086B8552}"/>
              </a:ext>
            </a:extLst>
          </p:cNvPr>
          <p:cNvSpPr/>
          <p:nvPr/>
        </p:nvSpPr>
        <p:spPr bwMode="gray">
          <a:xfrm>
            <a:off x="10242326" y="5236406"/>
            <a:ext cx="1081235" cy="555273"/>
          </a:xfrm>
          <a:prstGeom prst="wedgeRectCallout">
            <a:avLst>
              <a:gd name="adj1" fmla="val -58261"/>
              <a:gd name="adj2" fmla="val 23331"/>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19050" tIns="19050" rIns="19050" bIns="19050" rtlCol="0" anchor="ctr">
            <a:noAutofit/>
          </a:bodyPr>
          <a:lstStyle/>
          <a:p>
            <a:pPr algn="ctr" fontAlgn="ctr"/>
            <a:r>
              <a:rPr lang="en-US" sz="1200" b="1" dirty="0">
                <a:solidFill>
                  <a:srgbClr val="EC7061"/>
                </a:solidFill>
                <a:latin typeface="Huawei Sans" panose="020C0503030203020204" pitchFamily="34" charset="0"/>
                <a:ea typeface="方正兰亭黑简体" panose="02000000000000000000" pitchFamily="2" charset="-122"/>
              </a:rPr>
              <a:t>Only</a:t>
            </a:r>
            <a:r>
              <a:rPr lang="en-US" sz="1200" dirty="0">
                <a:solidFill>
                  <a:schemeClr val="tx1"/>
                </a:solidFill>
                <a:latin typeface="Huawei Sans" panose="020C0503030203020204" pitchFamily="34" charset="0"/>
                <a:ea typeface="方正兰亭黑简体" panose="02000000000000000000" pitchFamily="2" charset="-122"/>
              </a:rPr>
              <a:t> multicast traffic of </a:t>
            </a:r>
            <a:r>
              <a:rPr lang="en-US" sz="1200" b="1" dirty="0">
                <a:solidFill>
                  <a:srgbClr val="EC7061"/>
                </a:solidFill>
                <a:latin typeface="Huawei Sans" panose="020C0503030203020204" pitchFamily="34" charset="0"/>
                <a:ea typeface="方正兰亭黑简体" panose="02000000000000000000" pitchFamily="2" charset="-122"/>
              </a:rPr>
              <a:t>G2</a:t>
            </a:r>
            <a:r>
              <a:rPr lang="en-US" sz="1200" dirty="0">
                <a:solidFill>
                  <a:schemeClr val="tx1"/>
                </a:solidFill>
                <a:latin typeface="Huawei Sans" panose="020C0503030203020204" pitchFamily="34" charset="0"/>
                <a:ea typeface="方正兰亭黑简体" panose="02000000000000000000" pitchFamily="2" charset="-122"/>
              </a:rPr>
              <a:t> is received.</a:t>
            </a:r>
          </a:p>
        </p:txBody>
      </p:sp>
      <p:sp>
        <p:nvSpPr>
          <p:cNvPr id="96" name="Rectangular Callout 75">
            <a:extLst>
              <a:ext uri="{FF2B5EF4-FFF2-40B4-BE49-F238E27FC236}">
                <a16:creationId xmlns:a16="http://schemas.microsoft.com/office/drawing/2014/main" id="{7E5F606E-0E14-490A-82C0-3DDED08EF409}"/>
              </a:ext>
            </a:extLst>
          </p:cNvPr>
          <p:cNvSpPr/>
          <p:nvPr/>
        </p:nvSpPr>
        <p:spPr bwMode="gray">
          <a:xfrm>
            <a:off x="6364646" y="5271449"/>
            <a:ext cx="1119235" cy="566134"/>
          </a:xfrm>
          <a:prstGeom prst="wedgeRectCallout">
            <a:avLst>
              <a:gd name="adj1" fmla="val 60977"/>
              <a:gd name="adj2" fmla="val 25279"/>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19050" tIns="19050" rIns="19050" bIns="19050" rtlCol="0" anchor="ctr">
            <a:noAutofit/>
          </a:bodyPr>
          <a:lstStyle/>
          <a:p>
            <a:pPr algn="ctr" fontAlgn="ctr"/>
            <a:r>
              <a:rPr lang="en-US" sz="1200" b="1" dirty="0">
                <a:solidFill>
                  <a:srgbClr val="EC7061"/>
                </a:solidFill>
                <a:latin typeface="Huawei Sans" panose="020C0503030203020204" pitchFamily="34" charset="0"/>
                <a:ea typeface="方正兰亭黑简体" panose="02000000000000000000" pitchFamily="2" charset="-122"/>
              </a:rPr>
              <a:t>Only</a:t>
            </a:r>
            <a:r>
              <a:rPr lang="en-US" sz="1200" dirty="0">
                <a:solidFill>
                  <a:schemeClr val="tx1"/>
                </a:solidFill>
                <a:latin typeface="Huawei Sans" panose="020C0503030203020204" pitchFamily="34" charset="0"/>
                <a:ea typeface="方正兰亭黑简体" panose="02000000000000000000" pitchFamily="2" charset="-122"/>
              </a:rPr>
              <a:t> multicast traffic of </a:t>
            </a:r>
            <a:r>
              <a:rPr lang="en-US" sz="1200" b="1" dirty="0">
                <a:solidFill>
                  <a:srgbClr val="EC7061"/>
                </a:solidFill>
                <a:latin typeface="Huawei Sans" panose="020C0503030203020204" pitchFamily="34" charset="0"/>
                <a:ea typeface="方正兰亭黑简体" panose="02000000000000000000" pitchFamily="2" charset="-122"/>
              </a:rPr>
              <a:t>G1</a:t>
            </a:r>
            <a:r>
              <a:rPr lang="en-US" sz="1200" dirty="0">
                <a:solidFill>
                  <a:schemeClr val="tx1"/>
                </a:solidFill>
                <a:latin typeface="Huawei Sans" panose="020C0503030203020204" pitchFamily="34" charset="0"/>
                <a:ea typeface="方正兰亭黑简体" panose="02000000000000000000" pitchFamily="2" charset="-122"/>
              </a:rPr>
              <a:t> is received.</a:t>
            </a:r>
          </a:p>
        </p:txBody>
      </p:sp>
      <p:sp>
        <p:nvSpPr>
          <p:cNvPr id="105" name="TextBox 104">
            <a:extLst>
              <a:ext uri="{FF2B5EF4-FFF2-40B4-BE49-F238E27FC236}">
                <a16:creationId xmlns:a16="http://schemas.microsoft.com/office/drawing/2014/main" id="{850E7DC3-D1D9-48B5-9D6E-822583810935}"/>
              </a:ext>
            </a:extLst>
          </p:cNvPr>
          <p:cNvSpPr txBox="1"/>
          <p:nvPr/>
        </p:nvSpPr>
        <p:spPr bwMode="gray">
          <a:xfrm>
            <a:off x="7773790" y="4543009"/>
            <a:ext cx="1037303" cy="276999"/>
          </a:xfrm>
          <a:prstGeom prst="rect">
            <a:avLst/>
          </a:prstGeom>
          <a:noFill/>
          <a:ln>
            <a:noFill/>
          </a:ln>
        </p:spPr>
        <p:txBody>
          <a:bodyPr wrap="square" rtlCol="0">
            <a:noAutofit/>
          </a:bodyPr>
          <a:lstStyle/>
          <a:p>
            <a:pPr algn="ctr" fontAlgn="ctr"/>
            <a:r>
              <a:rPr lang="en-US" sz="1200" dirty="0">
                <a:latin typeface="Huawei Sans" panose="020C0503030203020204" pitchFamily="34" charset="0"/>
              </a:rPr>
              <a:t>Layer 2 switch</a:t>
            </a:r>
          </a:p>
        </p:txBody>
      </p:sp>
      <p:sp>
        <p:nvSpPr>
          <p:cNvPr id="106" name="TextBox 120">
            <a:extLst>
              <a:ext uri="{FF2B5EF4-FFF2-40B4-BE49-F238E27FC236}">
                <a16:creationId xmlns:a16="http://schemas.microsoft.com/office/drawing/2014/main" id="{46633BB8-1149-4F65-A06F-39033BAAB33C}"/>
              </a:ext>
            </a:extLst>
          </p:cNvPr>
          <p:cNvSpPr txBox="1"/>
          <p:nvPr/>
        </p:nvSpPr>
        <p:spPr bwMode="gray">
          <a:xfrm>
            <a:off x="7360176" y="2837935"/>
            <a:ext cx="1192795" cy="348136"/>
          </a:xfrm>
          <a:prstGeom prst="roundRect">
            <a:avLst>
              <a:gd name="adj" fmla="val 6721"/>
            </a:avLst>
          </a:prstGeom>
          <a:solidFill>
            <a:srgbClr val="00B0F0"/>
          </a:solidFill>
          <a:ln w="12700">
            <a:solidFill>
              <a:srgbClr val="00B0F0"/>
            </a:solidFill>
          </a:ln>
        </p:spPr>
        <p:txBody>
          <a:bodyPr wrap="square" rtlCol="0" anchor="ctr">
            <a:noAutofit/>
          </a:bodyP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Multicast packet of G1</a:t>
            </a:r>
          </a:p>
        </p:txBody>
      </p:sp>
      <p:sp>
        <p:nvSpPr>
          <p:cNvPr id="107" name="TextBox 120">
            <a:extLst>
              <a:ext uri="{FF2B5EF4-FFF2-40B4-BE49-F238E27FC236}">
                <a16:creationId xmlns:a16="http://schemas.microsoft.com/office/drawing/2014/main" id="{458C83AE-1F47-44B7-8773-7ACF7854C6D2}"/>
              </a:ext>
            </a:extLst>
          </p:cNvPr>
          <p:cNvSpPr txBox="1"/>
          <p:nvPr/>
        </p:nvSpPr>
        <p:spPr bwMode="gray">
          <a:xfrm>
            <a:off x="9215972" y="2837935"/>
            <a:ext cx="1192795" cy="348136"/>
          </a:xfrm>
          <a:prstGeom prst="roundRect">
            <a:avLst>
              <a:gd name="adj" fmla="val 6721"/>
            </a:avLst>
          </a:prstGeom>
          <a:solidFill>
            <a:srgbClr val="8BC9A0"/>
          </a:solidFill>
          <a:ln w="12700">
            <a:solidFill>
              <a:srgbClr val="8BC9A0"/>
            </a:solidFill>
          </a:ln>
        </p:spPr>
        <p:txBody>
          <a:bodyPr wrap="square" rtlCol="0" anchor="ctr">
            <a:noAutofit/>
          </a:bodyPr>
          <a:lstStyle/>
          <a:p>
            <a:pPr algn="ctr" fontAlgn="ctr"/>
            <a:r>
              <a:rPr lang="en-US" sz="120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Multicast packet of G2</a:t>
            </a:r>
          </a:p>
        </p:txBody>
      </p:sp>
      <p:sp>
        <p:nvSpPr>
          <p:cNvPr id="108" name="Rectangular Callout 75">
            <a:extLst>
              <a:ext uri="{FF2B5EF4-FFF2-40B4-BE49-F238E27FC236}">
                <a16:creationId xmlns:a16="http://schemas.microsoft.com/office/drawing/2014/main" id="{8A9BCDC0-90DD-41CC-9AA2-0EA7E42B2B98}"/>
              </a:ext>
            </a:extLst>
          </p:cNvPr>
          <p:cNvSpPr/>
          <p:nvPr/>
        </p:nvSpPr>
        <p:spPr bwMode="gray">
          <a:xfrm>
            <a:off x="9230969" y="4559201"/>
            <a:ext cx="1665161" cy="373116"/>
          </a:xfrm>
          <a:prstGeom prst="wedgeRectCallout">
            <a:avLst>
              <a:gd name="adj1" fmla="val -58261"/>
              <a:gd name="adj2" fmla="val 23331"/>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19050" tIns="19050" rIns="19050" bIns="19050" rtlCol="0" anchor="ctr">
            <a:noAutofit/>
          </a:bodyPr>
          <a:lstStyle/>
          <a:p>
            <a:pPr algn="ctr" fontAlgn="ctr"/>
            <a:r>
              <a:rPr lang="en-US" sz="1200" dirty="0">
                <a:solidFill>
                  <a:schemeClr val="tx1"/>
                </a:solidFill>
                <a:latin typeface="Huawei Sans" panose="020C0503030203020204" pitchFamily="34" charset="0"/>
                <a:ea typeface="方正兰亭黑简体" panose="02000000000000000000" pitchFamily="2" charset="-122"/>
              </a:rPr>
              <a:t>Enable IGMP snooping.</a:t>
            </a:r>
          </a:p>
        </p:txBody>
      </p:sp>
      <p:cxnSp>
        <p:nvCxnSpPr>
          <p:cNvPr id="77" name="Straight Arrow Connector 76">
            <a:extLst>
              <a:ext uri="{FF2B5EF4-FFF2-40B4-BE49-F238E27FC236}">
                <a16:creationId xmlns:a16="http://schemas.microsoft.com/office/drawing/2014/main" id="{2956898A-3348-45DB-8274-9821A84BBB5D}"/>
              </a:ext>
            </a:extLst>
          </p:cNvPr>
          <p:cNvCxnSpPr>
            <a:cxnSpLocks/>
          </p:cNvCxnSpPr>
          <p:nvPr/>
        </p:nvCxnSpPr>
        <p:spPr bwMode="gray">
          <a:xfrm>
            <a:off x="541292" y="4056307"/>
            <a:ext cx="326831" cy="0"/>
          </a:xfrm>
          <a:prstGeom prst="straightConnector1">
            <a:avLst/>
          </a:prstGeom>
          <a:ln w="19050">
            <a:solidFill>
              <a:srgbClr val="00B0F0"/>
            </a:solidFill>
            <a:prstDash val="solid"/>
            <a:tailEnd type="triangle"/>
          </a:ln>
        </p:spPr>
        <p:style>
          <a:lnRef idx="1">
            <a:schemeClr val="accent1"/>
          </a:lnRef>
          <a:fillRef idx="0">
            <a:schemeClr val="accent1"/>
          </a:fillRef>
          <a:effectRef idx="0">
            <a:schemeClr val="accent1"/>
          </a:effectRef>
          <a:fontRef idx="minor">
            <a:schemeClr val="tx1"/>
          </a:fontRef>
        </p:style>
      </p:cxnSp>
      <p:sp>
        <p:nvSpPr>
          <p:cNvPr id="78" name="TextBox 77">
            <a:extLst>
              <a:ext uri="{FF2B5EF4-FFF2-40B4-BE49-F238E27FC236}">
                <a16:creationId xmlns:a16="http://schemas.microsoft.com/office/drawing/2014/main" id="{12F831CC-2D99-40D1-B1DE-EAFE14295539}"/>
              </a:ext>
            </a:extLst>
          </p:cNvPr>
          <p:cNvSpPr txBox="1"/>
          <p:nvPr/>
        </p:nvSpPr>
        <p:spPr bwMode="gray">
          <a:xfrm>
            <a:off x="820748" y="3924655"/>
            <a:ext cx="1518910" cy="276999"/>
          </a:xfrm>
          <a:prstGeom prst="rect">
            <a:avLst/>
          </a:prstGeom>
          <a:noFill/>
        </p:spPr>
        <p:txBody>
          <a:bodyPr wrap="square" rtlCol="0">
            <a:noAutofit/>
          </a:bodyPr>
          <a:lstStyle/>
          <a:p>
            <a:pPr fontAlgn="ctr"/>
            <a:r>
              <a:rPr lang="en-US" sz="1050" dirty="0">
                <a:latin typeface="Huawei Sans" panose="020C0503030203020204" pitchFamily="34" charset="0"/>
              </a:rPr>
              <a:t>Multicast traffic of G1</a:t>
            </a:r>
          </a:p>
        </p:txBody>
      </p:sp>
      <p:sp>
        <p:nvSpPr>
          <p:cNvPr id="79" name="TextBox 120">
            <a:extLst>
              <a:ext uri="{FF2B5EF4-FFF2-40B4-BE49-F238E27FC236}">
                <a16:creationId xmlns:a16="http://schemas.microsoft.com/office/drawing/2014/main" id="{AA73EA63-3A58-4849-9C3B-B40C95BEDA86}"/>
              </a:ext>
            </a:extLst>
          </p:cNvPr>
          <p:cNvSpPr txBox="1"/>
          <p:nvPr/>
        </p:nvSpPr>
        <p:spPr bwMode="gray">
          <a:xfrm>
            <a:off x="1922254" y="2834076"/>
            <a:ext cx="1192795" cy="348136"/>
          </a:xfrm>
          <a:prstGeom prst="roundRect">
            <a:avLst>
              <a:gd name="adj" fmla="val 6721"/>
            </a:avLst>
          </a:prstGeom>
          <a:solidFill>
            <a:srgbClr val="00B0F0"/>
          </a:solidFill>
          <a:ln w="12700">
            <a:solidFill>
              <a:srgbClr val="00B0F0"/>
            </a:solidFill>
          </a:ln>
        </p:spPr>
        <p:txBody>
          <a:bodyPr wrap="square" rtlCol="0" anchor="ctr">
            <a:noAutofit/>
          </a:bodyP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Multicast packet of G1</a:t>
            </a:r>
          </a:p>
        </p:txBody>
      </p:sp>
      <p:sp>
        <p:nvSpPr>
          <p:cNvPr id="80" name="TextBox 120">
            <a:extLst>
              <a:ext uri="{FF2B5EF4-FFF2-40B4-BE49-F238E27FC236}">
                <a16:creationId xmlns:a16="http://schemas.microsoft.com/office/drawing/2014/main" id="{7FE14955-2CE3-4D98-9C40-8BB0CBEA37C2}"/>
              </a:ext>
            </a:extLst>
          </p:cNvPr>
          <p:cNvSpPr txBox="1"/>
          <p:nvPr/>
        </p:nvSpPr>
        <p:spPr bwMode="gray">
          <a:xfrm>
            <a:off x="3778050" y="2834076"/>
            <a:ext cx="1192795" cy="348136"/>
          </a:xfrm>
          <a:prstGeom prst="roundRect">
            <a:avLst>
              <a:gd name="adj" fmla="val 6721"/>
            </a:avLst>
          </a:prstGeom>
          <a:solidFill>
            <a:srgbClr val="8BC9A0"/>
          </a:solidFill>
          <a:ln w="12700">
            <a:solidFill>
              <a:srgbClr val="8BC9A0"/>
            </a:solidFill>
          </a:ln>
        </p:spPr>
        <p:txBody>
          <a:bodyPr wrap="square" rtlCol="0" anchor="ctr">
            <a:noAutofit/>
          </a:bodyP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Multicast packet of G2</a:t>
            </a:r>
          </a:p>
        </p:txBody>
      </p:sp>
      <p:cxnSp>
        <p:nvCxnSpPr>
          <p:cNvPr id="81" name="Straight Arrow Connector 80">
            <a:extLst>
              <a:ext uri="{FF2B5EF4-FFF2-40B4-BE49-F238E27FC236}">
                <a16:creationId xmlns:a16="http://schemas.microsoft.com/office/drawing/2014/main" id="{95B65B06-6238-4D7C-9369-2F03980900C7}"/>
              </a:ext>
            </a:extLst>
          </p:cNvPr>
          <p:cNvCxnSpPr>
            <a:cxnSpLocks/>
          </p:cNvCxnSpPr>
          <p:nvPr/>
        </p:nvCxnSpPr>
        <p:spPr bwMode="gray">
          <a:xfrm>
            <a:off x="541292" y="4345425"/>
            <a:ext cx="326831" cy="0"/>
          </a:xfrm>
          <a:prstGeom prst="straightConnector1">
            <a:avLst/>
          </a:prstGeom>
          <a:ln w="19050">
            <a:solidFill>
              <a:srgbClr val="8BC9A0"/>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82" name="TextBox 81">
            <a:extLst>
              <a:ext uri="{FF2B5EF4-FFF2-40B4-BE49-F238E27FC236}">
                <a16:creationId xmlns:a16="http://schemas.microsoft.com/office/drawing/2014/main" id="{8867FD5F-0301-4DC5-8196-81D2C7178E7C}"/>
              </a:ext>
            </a:extLst>
          </p:cNvPr>
          <p:cNvSpPr txBox="1"/>
          <p:nvPr/>
        </p:nvSpPr>
        <p:spPr bwMode="gray">
          <a:xfrm>
            <a:off x="820748" y="4213773"/>
            <a:ext cx="1518910" cy="276999"/>
          </a:xfrm>
          <a:prstGeom prst="rect">
            <a:avLst/>
          </a:prstGeom>
          <a:noFill/>
        </p:spPr>
        <p:txBody>
          <a:bodyPr wrap="square" rtlCol="0">
            <a:noAutofit/>
          </a:bodyPr>
          <a:lstStyle/>
          <a:p>
            <a:pPr fontAlgn="ctr"/>
            <a:r>
              <a:rPr lang="en-US" sz="1050">
                <a:latin typeface="Huawei Sans" panose="020C0503030203020204" pitchFamily="34" charset="0"/>
              </a:rPr>
              <a:t>Multicast traffic of G2</a:t>
            </a:r>
          </a:p>
        </p:txBody>
      </p:sp>
      <p:cxnSp>
        <p:nvCxnSpPr>
          <p:cNvPr id="83" name="Straight Arrow Connector 82">
            <a:extLst>
              <a:ext uri="{FF2B5EF4-FFF2-40B4-BE49-F238E27FC236}">
                <a16:creationId xmlns:a16="http://schemas.microsoft.com/office/drawing/2014/main" id="{B4A6BEDC-F476-4938-9AEB-9C1BBF99CAAD}"/>
              </a:ext>
            </a:extLst>
          </p:cNvPr>
          <p:cNvCxnSpPr>
            <a:cxnSpLocks/>
          </p:cNvCxnSpPr>
          <p:nvPr/>
        </p:nvCxnSpPr>
        <p:spPr bwMode="gray">
          <a:xfrm>
            <a:off x="9813375" y="3978674"/>
            <a:ext cx="326831" cy="0"/>
          </a:xfrm>
          <a:prstGeom prst="straightConnector1">
            <a:avLst/>
          </a:prstGeom>
          <a:ln w="19050">
            <a:solidFill>
              <a:srgbClr val="00B0F0"/>
            </a:solidFill>
            <a:prstDash val="solid"/>
            <a:tailEnd type="triangle"/>
          </a:ln>
        </p:spPr>
        <p:style>
          <a:lnRef idx="1">
            <a:schemeClr val="accent1"/>
          </a:lnRef>
          <a:fillRef idx="0">
            <a:schemeClr val="accent1"/>
          </a:fillRef>
          <a:effectRef idx="0">
            <a:schemeClr val="accent1"/>
          </a:effectRef>
          <a:fontRef idx="minor">
            <a:schemeClr val="tx1"/>
          </a:fontRef>
        </p:style>
      </p:cxnSp>
      <p:sp>
        <p:nvSpPr>
          <p:cNvPr id="84" name="TextBox 83">
            <a:extLst>
              <a:ext uri="{FF2B5EF4-FFF2-40B4-BE49-F238E27FC236}">
                <a16:creationId xmlns:a16="http://schemas.microsoft.com/office/drawing/2014/main" id="{EDAC91F5-A768-4EC0-9047-30F987507C98}"/>
              </a:ext>
            </a:extLst>
          </p:cNvPr>
          <p:cNvSpPr txBox="1"/>
          <p:nvPr/>
        </p:nvSpPr>
        <p:spPr bwMode="gray">
          <a:xfrm>
            <a:off x="10092830" y="3847022"/>
            <a:ext cx="1600665" cy="276999"/>
          </a:xfrm>
          <a:prstGeom prst="rect">
            <a:avLst/>
          </a:prstGeom>
          <a:noFill/>
        </p:spPr>
        <p:txBody>
          <a:bodyPr wrap="square" rtlCol="0">
            <a:noAutofit/>
          </a:bodyPr>
          <a:lstStyle/>
          <a:p>
            <a:pPr fontAlgn="ctr"/>
            <a:r>
              <a:rPr lang="en-US" sz="1100" dirty="0">
                <a:latin typeface="Huawei Sans" panose="020C0503030203020204" pitchFamily="34" charset="0"/>
              </a:rPr>
              <a:t>Multicast traffic of G1</a:t>
            </a:r>
          </a:p>
        </p:txBody>
      </p:sp>
      <p:cxnSp>
        <p:nvCxnSpPr>
          <p:cNvPr id="88" name="Straight Arrow Connector 87">
            <a:extLst>
              <a:ext uri="{FF2B5EF4-FFF2-40B4-BE49-F238E27FC236}">
                <a16:creationId xmlns:a16="http://schemas.microsoft.com/office/drawing/2014/main" id="{42AE89F9-340C-4B44-99BF-9B9E0BE833A1}"/>
              </a:ext>
            </a:extLst>
          </p:cNvPr>
          <p:cNvCxnSpPr>
            <a:cxnSpLocks/>
          </p:cNvCxnSpPr>
          <p:nvPr/>
        </p:nvCxnSpPr>
        <p:spPr bwMode="gray">
          <a:xfrm>
            <a:off x="9813375" y="4361100"/>
            <a:ext cx="326831" cy="0"/>
          </a:xfrm>
          <a:prstGeom prst="straightConnector1">
            <a:avLst/>
          </a:prstGeom>
          <a:ln w="19050">
            <a:solidFill>
              <a:srgbClr val="8BC9A0"/>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90" name="TextBox 89">
            <a:extLst>
              <a:ext uri="{FF2B5EF4-FFF2-40B4-BE49-F238E27FC236}">
                <a16:creationId xmlns:a16="http://schemas.microsoft.com/office/drawing/2014/main" id="{334AF0D8-2860-41C1-BB5E-9DA413A243D0}"/>
              </a:ext>
            </a:extLst>
          </p:cNvPr>
          <p:cNvSpPr txBox="1"/>
          <p:nvPr/>
        </p:nvSpPr>
        <p:spPr bwMode="gray">
          <a:xfrm>
            <a:off x="10092831" y="4229448"/>
            <a:ext cx="1600656" cy="276999"/>
          </a:xfrm>
          <a:prstGeom prst="rect">
            <a:avLst/>
          </a:prstGeom>
          <a:noFill/>
        </p:spPr>
        <p:txBody>
          <a:bodyPr wrap="square" rtlCol="0">
            <a:noAutofit/>
          </a:bodyPr>
          <a:lstStyle/>
          <a:p>
            <a:pPr fontAlgn="ctr"/>
            <a:r>
              <a:rPr lang="en-US" sz="1100" dirty="0">
                <a:latin typeface="Huawei Sans" panose="020C0503030203020204" pitchFamily="34" charset="0"/>
              </a:rPr>
              <a:t>Multicast traffic of G2</a:t>
            </a:r>
          </a:p>
        </p:txBody>
      </p:sp>
    </p:spTree>
    <p:extLst>
      <p:ext uri="{BB962C8B-B14F-4D97-AF65-F5344CB8AC3E}">
        <p14:creationId xmlns:p14="http://schemas.microsoft.com/office/powerpoint/2010/main" val="33300361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CD48B7D6-77A5-4B3F-A7EF-A54B9D44B581}"/>
              </a:ext>
            </a:extLst>
          </p:cNvPr>
          <p:cNvSpPr>
            <a:spLocks noGrp="1"/>
          </p:cNvSpPr>
          <p:nvPr>
            <p:ph type="body" sz="quarter" idx="10"/>
          </p:nvPr>
        </p:nvSpPr>
        <p:spPr bwMode="gray"/>
        <p:txBody>
          <a:bodyPr wrap="square">
            <a:noAutofit/>
          </a:bodyPr>
          <a:lstStyle/>
          <a:p>
            <a:pPr fontAlgn="ctr">
              <a:lnSpc>
                <a:spcPct val="100000"/>
              </a:lnSpc>
            </a:pPr>
            <a:r>
              <a:rPr lang="en-US" sz="1800" dirty="0">
                <a:latin typeface="Huawei Sans" panose="020C0503030203020204" pitchFamily="34" charset="0"/>
              </a:rPr>
              <a:t>IGMP snooping implements forwarding and control of multicast data packets at the data link layer.</a:t>
            </a:r>
          </a:p>
          <a:p>
            <a:pPr fontAlgn="ctr">
              <a:lnSpc>
                <a:spcPct val="100000"/>
              </a:lnSpc>
            </a:pPr>
            <a:r>
              <a:rPr lang="en-US" sz="1800" dirty="0">
                <a:latin typeface="Huawei Sans" panose="020C0503030203020204" pitchFamily="34" charset="0"/>
              </a:rPr>
              <a:t>IGMP snooping runs on a Layer 2 multicast device and analyzes received IGMP messages exchanged between a Layer 3 device and hosts to create and maintain a </a:t>
            </a:r>
            <a:r>
              <a:rPr lang="en-US" sz="1800" b="1" dirty="0">
                <a:solidFill>
                  <a:srgbClr val="EC7061"/>
                </a:solidFill>
                <a:latin typeface="Huawei Sans" panose="020C0503030203020204" pitchFamily="34" charset="0"/>
              </a:rPr>
              <a:t>Layer 2 multicast forwarding table</a:t>
            </a:r>
            <a:r>
              <a:rPr lang="en-US" sz="1800" dirty="0">
                <a:latin typeface="Huawei Sans" panose="020C0503030203020204" pitchFamily="34" charset="0"/>
              </a:rPr>
              <a:t>. Based on this table, the Layer 2 device forwards multicast packets at the data link layer.</a:t>
            </a:r>
          </a:p>
        </p:txBody>
      </p:sp>
      <p:sp>
        <p:nvSpPr>
          <p:cNvPr id="2" name="Title 1">
            <a:extLst>
              <a:ext uri="{FF2B5EF4-FFF2-40B4-BE49-F238E27FC236}">
                <a16:creationId xmlns:a16="http://schemas.microsoft.com/office/drawing/2014/main" id="{810453A3-F824-466B-B1A5-C4FE28BC0A10}"/>
              </a:ext>
            </a:extLst>
          </p:cNvPr>
          <p:cNvSpPr>
            <a:spLocks noGrp="1"/>
          </p:cNvSpPr>
          <p:nvPr>
            <p:ph type="title"/>
          </p:nvPr>
        </p:nvSpPr>
        <p:spPr bwMode="gray"/>
        <p:txBody>
          <a:bodyPr wrap="square">
            <a:noAutofit/>
          </a:bodyPr>
          <a:lstStyle/>
          <a:p>
            <a:pPr fontAlgn="ctr"/>
            <a:r>
              <a:rPr lang="en-US">
                <a:latin typeface="Huawei Sans" panose="020C0503030203020204" pitchFamily="34" charset="0"/>
              </a:rPr>
              <a:t>IGMP Snooping Introduction</a:t>
            </a:r>
          </a:p>
        </p:txBody>
      </p:sp>
      <p:sp>
        <p:nvSpPr>
          <p:cNvPr id="4" name="Freeform 159">
            <a:extLst>
              <a:ext uri="{FF2B5EF4-FFF2-40B4-BE49-F238E27FC236}">
                <a16:creationId xmlns:a16="http://schemas.microsoft.com/office/drawing/2014/main" id="{AF119147-19D4-4ED5-8823-6C01FD8AD630}"/>
              </a:ext>
            </a:extLst>
          </p:cNvPr>
          <p:cNvSpPr/>
          <p:nvPr/>
        </p:nvSpPr>
        <p:spPr bwMode="gray">
          <a:xfrm flipH="1">
            <a:off x="2357094" y="2973687"/>
            <a:ext cx="1392088" cy="727684"/>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a:solidFill>
                  <a:schemeClr val="tx1"/>
                </a:solidFill>
                <a:latin typeface="Huawei Sans" panose="020C0503030203020204" pitchFamily="34" charset="0"/>
              </a:rPr>
              <a:t>Multicast network</a:t>
            </a:r>
          </a:p>
        </p:txBody>
      </p:sp>
      <p:pic>
        <p:nvPicPr>
          <p:cNvPr id="5" name="图片 20" descr="接入交换机.png">
            <a:extLst>
              <a:ext uri="{FF2B5EF4-FFF2-40B4-BE49-F238E27FC236}">
                <a16:creationId xmlns:a16="http://schemas.microsoft.com/office/drawing/2014/main" id="{29CB5E2C-B1F2-4B42-A269-A3E8805218F8}"/>
              </a:ext>
            </a:extLst>
          </p:cNvPr>
          <p:cNvPicPr>
            <a:picLocks noChangeAspect="1"/>
          </p:cNvPicPr>
          <p:nvPr/>
        </p:nvPicPr>
        <p:blipFill>
          <a:blip r:embed="rId3" cstate="print"/>
          <a:stretch>
            <a:fillRect/>
          </a:stretch>
        </p:blipFill>
        <p:spPr bwMode="gray">
          <a:xfrm>
            <a:off x="2785547" y="4537819"/>
            <a:ext cx="540000" cy="441818"/>
          </a:xfrm>
          <a:prstGeom prst="rect">
            <a:avLst/>
          </a:prstGeom>
        </p:spPr>
      </p:pic>
      <p:pic>
        <p:nvPicPr>
          <p:cNvPr id="6" name="Picture 2" descr="G:\做的项目\公共\扁平图标切换\更新2015_01_21\oss扁平图标库2015_01_21更新-04.png">
            <a:extLst>
              <a:ext uri="{FF2B5EF4-FFF2-40B4-BE49-F238E27FC236}">
                <a16:creationId xmlns:a16="http://schemas.microsoft.com/office/drawing/2014/main" id="{5471090E-FEBE-40B1-A631-FB7794FD7FBE}"/>
              </a:ext>
            </a:extLst>
          </p:cNvPr>
          <p:cNvPicPr>
            <a:picLocks noChangeArrowheads="1"/>
          </p:cNvPicPr>
          <p:nvPr/>
        </p:nvPicPr>
        <p:blipFill>
          <a:blip r:embed="rId4" cstate="print"/>
          <a:stretch>
            <a:fillRect/>
          </a:stretch>
        </p:blipFill>
        <p:spPr bwMode="gray">
          <a:xfrm>
            <a:off x="2791492" y="3601441"/>
            <a:ext cx="528117" cy="399259"/>
          </a:xfrm>
          <a:prstGeom prst="rect">
            <a:avLst/>
          </a:prstGeom>
          <a:noFill/>
        </p:spPr>
      </p:pic>
      <p:pic>
        <p:nvPicPr>
          <p:cNvPr id="7" name="图片 38" descr="PC.png">
            <a:extLst>
              <a:ext uri="{FF2B5EF4-FFF2-40B4-BE49-F238E27FC236}">
                <a16:creationId xmlns:a16="http://schemas.microsoft.com/office/drawing/2014/main" id="{48CC5909-994E-4D49-BD3A-9FCC10583E68}"/>
              </a:ext>
            </a:extLst>
          </p:cNvPr>
          <p:cNvPicPr>
            <a:picLocks noChangeAspect="1"/>
          </p:cNvPicPr>
          <p:nvPr/>
        </p:nvPicPr>
        <p:blipFill>
          <a:blip r:embed="rId5" cstate="print"/>
          <a:stretch>
            <a:fillRect/>
          </a:stretch>
        </p:blipFill>
        <p:spPr bwMode="gray">
          <a:xfrm>
            <a:off x="1753837" y="5536452"/>
            <a:ext cx="540000" cy="382353"/>
          </a:xfrm>
          <a:prstGeom prst="rect">
            <a:avLst/>
          </a:prstGeom>
        </p:spPr>
      </p:pic>
      <p:sp>
        <p:nvSpPr>
          <p:cNvPr id="8" name="TextBox 7">
            <a:extLst>
              <a:ext uri="{FF2B5EF4-FFF2-40B4-BE49-F238E27FC236}">
                <a16:creationId xmlns:a16="http://schemas.microsoft.com/office/drawing/2014/main" id="{F585D95D-6B1A-4DAD-83CE-FE495DA512C0}"/>
              </a:ext>
            </a:extLst>
          </p:cNvPr>
          <p:cNvSpPr txBox="1"/>
          <p:nvPr/>
        </p:nvSpPr>
        <p:spPr bwMode="gray">
          <a:xfrm>
            <a:off x="936708" y="5923628"/>
            <a:ext cx="2137093" cy="461665"/>
          </a:xfrm>
          <a:prstGeom prst="rect">
            <a:avLst/>
          </a:prstGeom>
          <a:noFill/>
        </p:spPr>
        <p:txBody>
          <a:bodyPr wrap="square" rtlCol="0">
            <a:noAutofit/>
          </a:bodyPr>
          <a:lstStyle/>
          <a:p>
            <a:pPr algn="ctr" fontAlgn="ctr"/>
            <a:r>
              <a:rPr lang="en-US" sz="1100">
                <a:latin typeface="Huawei Sans" panose="020C0503030203020204" pitchFamily="34" charset="0"/>
              </a:rPr>
              <a:t>Multicast group member 1 joins multicast group G1.</a:t>
            </a:r>
          </a:p>
          <a:p>
            <a:pPr algn="ctr" fontAlgn="ctr"/>
            <a:endParaRPr lang="en-US" sz="1100">
              <a:latin typeface="Huawei Sans" panose="020C0503030203020204" pitchFamily="34" charset="0"/>
            </a:endParaRPr>
          </a:p>
        </p:txBody>
      </p:sp>
      <p:cxnSp>
        <p:nvCxnSpPr>
          <p:cNvPr id="9" name="Connector: Elbow 8">
            <a:extLst>
              <a:ext uri="{FF2B5EF4-FFF2-40B4-BE49-F238E27FC236}">
                <a16:creationId xmlns:a16="http://schemas.microsoft.com/office/drawing/2014/main" id="{A278C925-F167-4319-BFDC-0DAC6AF7E543}"/>
              </a:ext>
            </a:extLst>
          </p:cNvPr>
          <p:cNvCxnSpPr>
            <a:cxnSpLocks/>
            <a:stCxn id="7" idx="0"/>
            <a:endCxn id="5" idx="2"/>
          </p:cNvCxnSpPr>
          <p:nvPr/>
        </p:nvCxnSpPr>
        <p:spPr bwMode="gray">
          <a:xfrm rot="5400000" flipH="1" flipV="1">
            <a:off x="2261285" y="4742190"/>
            <a:ext cx="556815" cy="1031710"/>
          </a:xfrm>
          <a:prstGeom prst="bentConnector3">
            <a:avLst>
              <a:gd name="adj1" fmla="val 50000"/>
            </a:avLst>
          </a:prstGeom>
          <a:ln w="19050"/>
        </p:spPr>
        <p:style>
          <a:lnRef idx="1">
            <a:schemeClr val="dk1"/>
          </a:lnRef>
          <a:fillRef idx="0">
            <a:schemeClr val="dk1"/>
          </a:fillRef>
          <a:effectRef idx="0">
            <a:schemeClr val="dk1"/>
          </a:effectRef>
          <a:fontRef idx="minor">
            <a:schemeClr val="tx1"/>
          </a:fontRef>
        </p:style>
      </p:cxnSp>
      <p:cxnSp>
        <p:nvCxnSpPr>
          <p:cNvPr id="10" name="直接连接符 12">
            <a:extLst>
              <a:ext uri="{FF2B5EF4-FFF2-40B4-BE49-F238E27FC236}">
                <a16:creationId xmlns:a16="http://schemas.microsoft.com/office/drawing/2014/main" id="{B14A9C1A-BB9D-4B83-9BE6-8A52D4ACBBD3}"/>
              </a:ext>
            </a:extLst>
          </p:cNvPr>
          <p:cNvCxnSpPr>
            <a:cxnSpLocks/>
            <a:stCxn id="5" idx="0"/>
            <a:endCxn id="6" idx="2"/>
          </p:cNvCxnSpPr>
          <p:nvPr/>
        </p:nvCxnSpPr>
        <p:spPr bwMode="gray">
          <a:xfrm flipV="1">
            <a:off x="3055547" y="4000700"/>
            <a:ext cx="4" cy="537119"/>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11" name="TextBox 10">
            <a:extLst>
              <a:ext uri="{FF2B5EF4-FFF2-40B4-BE49-F238E27FC236}">
                <a16:creationId xmlns:a16="http://schemas.microsoft.com/office/drawing/2014/main" id="{7CB665E1-8182-499D-97FC-F498550010BF}"/>
              </a:ext>
            </a:extLst>
          </p:cNvPr>
          <p:cNvSpPr txBox="1"/>
          <p:nvPr/>
        </p:nvSpPr>
        <p:spPr bwMode="gray">
          <a:xfrm>
            <a:off x="1752178" y="3615731"/>
            <a:ext cx="1037303" cy="228925"/>
          </a:xfrm>
          <a:prstGeom prst="rect">
            <a:avLst/>
          </a:prstGeom>
          <a:solidFill>
            <a:schemeClr val="bg1"/>
          </a:solidFill>
        </p:spPr>
        <p:txBody>
          <a:bodyPr wrap="square" rtlCol="0">
            <a:noAutofit/>
          </a:bodyPr>
          <a:lstStyle/>
          <a:p>
            <a:pPr algn="ctr" fontAlgn="ctr"/>
            <a:r>
              <a:rPr lang="en-US" sz="1100" dirty="0">
                <a:latin typeface="Huawei Sans" panose="020C0503030203020204" pitchFamily="34" charset="0"/>
              </a:rPr>
              <a:t>IGMP </a:t>
            </a:r>
            <a:r>
              <a:rPr lang="en-US" sz="1100" dirty="0" err="1">
                <a:latin typeface="Huawei Sans" panose="020C0503030203020204" pitchFamily="34" charset="0"/>
              </a:rPr>
              <a:t>querier</a:t>
            </a:r>
            <a:endParaRPr lang="en-US" sz="1100" dirty="0">
              <a:latin typeface="Huawei Sans" panose="020C0503030203020204" pitchFamily="34" charset="0"/>
            </a:endParaRPr>
          </a:p>
        </p:txBody>
      </p:sp>
      <p:pic>
        <p:nvPicPr>
          <p:cNvPr id="12" name="图片 37" descr="交换机.png">
            <a:extLst>
              <a:ext uri="{FF2B5EF4-FFF2-40B4-BE49-F238E27FC236}">
                <a16:creationId xmlns:a16="http://schemas.microsoft.com/office/drawing/2014/main" id="{2B96FEB3-DC69-4DE1-83EC-DC29FC0E95D6}"/>
              </a:ext>
            </a:extLst>
          </p:cNvPr>
          <p:cNvPicPr preferRelativeResize="0">
            <a:picLocks/>
          </p:cNvPicPr>
          <p:nvPr/>
        </p:nvPicPr>
        <p:blipFill>
          <a:blip r:embed="rId6" cstate="print"/>
          <a:stretch>
            <a:fillRect/>
          </a:stretch>
        </p:blipFill>
        <p:spPr bwMode="gray">
          <a:xfrm>
            <a:off x="2785547" y="2773052"/>
            <a:ext cx="528118" cy="399421"/>
          </a:xfrm>
          <a:prstGeom prst="rect">
            <a:avLst/>
          </a:prstGeom>
        </p:spPr>
      </p:pic>
      <p:sp>
        <p:nvSpPr>
          <p:cNvPr id="13" name="Rectangle 12">
            <a:extLst>
              <a:ext uri="{FF2B5EF4-FFF2-40B4-BE49-F238E27FC236}">
                <a16:creationId xmlns:a16="http://schemas.microsoft.com/office/drawing/2014/main" id="{2788AD5D-90F0-4010-9721-975F7CBF0611}"/>
              </a:ext>
            </a:extLst>
          </p:cNvPr>
          <p:cNvSpPr/>
          <p:nvPr/>
        </p:nvSpPr>
        <p:spPr bwMode="gray">
          <a:xfrm>
            <a:off x="1939650" y="2724172"/>
            <a:ext cx="920445" cy="307777"/>
          </a:xfrm>
          <a:prstGeom prst="rect">
            <a:avLst/>
          </a:prstGeom>
        </p:spPr>
        <p:txBody>
          <a:bodyPr wrap="square">
            <a:noAutofit/>
          </a:bodyPr>
          <a:lstStyle/>
          <a:p>
            <a:pPr algn="ctr" fontAlgn="ctr"/>
            <a:r>
              <a:rPr lang="en-US" sz="1200" dirty="0">
                <a:latin typeface="Huawei Sans" panose="020C0503030203020204" pitchFamily="34" charset="0"/>
              </a:rPr>
              <a:t>Multicast source S1</a:t>
            </a:r>
          </a:p>
        </p:txBody>
      </p:sp>
      <p:pic>
        <p:nvPicPr>
          <p:cNvPr id="14" name="图片 38" descr="PC.png">
            <a:extLst>
              <a:ext uri="{FF2B5EF4-FFF2-40B4-BE49-F238E27FC236}">
                <a16:creationId xmlns:a16="http://schemas.microsoft.com/office/drawing/2014/main" id="{74366A32-7749-4108-BAB7-0FB1E8D08E2D}"/>
              </a:ext>
            </a:extLst>
          </p:cNvPr>
          <p:cNvPicPr>
            <a:picLocks noChangeAspect="1"/>
          </p:cNvPicPr>
          <p:nvPr/>
        </p:nvPicPr>
        <p:blipFill>
          <a:blip r:embed="rId5" cstate="print"/>
          <a:stretch>
            <a:fillRect/>
          </a:stretch>
        </p:blipFill>
        <p:spPr bwMode="gray">
          <a:xfrm>
            <a:off x="3847437" y="5534910"/>
            <a:ext cx="540000" cy="382353"/>
          </a:xfrm>
          <a:prstGeom prst="rect">
            <a:avLst/>
          </a:prstGeom>
        </p:spPr>
      </p:pic>
      <p:sp>
        <p:nvSpPr>
          <p:cNvPr id="15" name="TextBox 14">
            <a:extLst>
              <a:ext uri="{FF2B5EF4-FFF2-40B4-BE49-F238E27FC236}">
                <a16:creationId xmlns:a16="http://schemas.microsoft.com/office/drawing/2014/main" id="{1714513B-D6A7-485D-849F-889174ABD604}"/>
              </a:ext>
            </a:extLst>
          </p:cNvPr>
          <p:cNvSpPr txBox="1"/>
          <p:nvPr/>
        </p:nvSpPr>
        <p:spPr bwMode="gray">
          <a:xfrm>
            <a:off x="3174651" y="5901262"/>
            <a:ext cx="1964964" cy="461665"/>
          </a:xfrm>
          <a:prstGeom prst="rect">
            <a:avLst/>
          </a:prstGeom>
          <a:noFill/>
        </p:spPr>
        <p:txBody>
          <a:bodyPr wrap="square" rtlCol="0">
            <a:noAutofit/>
          </a:bodyPr>
          <a:lstStyle/>
          <a:p>
            <a:pPr algn="ctr" fontAlgn="ctr"/>
            <a:r>
              <a:rPr lang="en-US" sz="1100" dirty="0">
                <a:latin typeface="Huawei Sans" panose="020C0503030203020204" pitchFamily="34" charset="0"/>
              </a:rPr>
              <a:t>Multicast group member 2 joins multicast group G2.</a:t>
            </a:r>
          </a:p>
          <a:p>
            <a:pPr algn="ctr" fontAlgn="ctr"/>
            <a:endParaRPr lang="en-US" sz="1100" dirty="0">
              <a:latin typeface="Huawei Sans" panose="020C0503030203020204" pitchFamily="34" charset="0"/>
            </a:endParaRPr>
          </a:p>
        </p:txBody>
      </p:sp>
      <p:cxnSp>
        <p:nvCxnSpPr>
          <p:cNvPr id="16" name="Connector: Elbow 15">
            <a:extLst>
              <a:ext uri="{FF2B5EF4-FFF2-40B4-BE49-F238E27FC236}">
                <a16:creationId xmlns:a16="http://schemas.microsoft.com/office/drawing/2014/main" id="{8C6A9C72-9F0D-43FB-BE23-597E8493278C}"/>
              </a:ext>
            </a:extLst>
          </p:cNvPr>
          <p:cNvCxnSpPr>
            <a:cxnSpLocks/>
            <a:stCxn id="14" idx="0"/>
            <a:endCxn id="5" idx="2"/>
          </p:cNvCxnSpPr>
          <p:nvPr/>
        </p:nvCxnSpPr>
        <p:spPr bwMode="gray">
          <a:xfrm rot="16200000" flipV="1">
            <a:off x="3308856" y="4726329"/>
            <a:ext cx="555273" cy="1061890"/>
          </a:xfrm>
          <a:prstGeom prst="bentConnector3">
            <a:avLst>
              <a:gd name="adj1" fmla="val 50000"/>
            </a:avLst>
          </a:prstGeom>
          <a:ln w="19050"/>
        </p:spPr>
        <p:style>
          <a:lnRef idx="1">
            <a:schemeClr val="dk1"/>
          </a:lnRef>
          <a:fillRef idx="0">
            <a:schemeClr val="dk1"/>
          </a:fillRef>
          <a:effectRef idx="0">
            <a:schemeClr val="dk1"/>
          </a:effectRef>
          <a:fontRef idx="minor">
            <a:schemeClr val="tx1"/>
          </a:fontRef>
        </p:style>
      </p:cxnSp>
      <p:sp>
        <p:nvSpPr>
          <p:cNvPr id="45" name="Rectangular Callout 75">
            <a:extLst>
              <a:ext uri="{FF2B5EF4-FFF2-40B4-BE49-F238E27FC236}">
                <a16:creationId xmlns:a16="http://schemas.microsoft.com/office/drawing/2014/main" id="{6440B104-268F-4170-87C2-D6E5CFA786C4}"/>
              </a:ext>
            </a:extLst>
          </p:cNvPr>
          <p:cNvSpPr/>
          <p:nvPr/>
        </p:nvSpPr>
        <p:spPr bwMode="gray">
          <a:xfrm>
            <a:off x="916143" y="4577245"/>
            <a:ext cx="1796804" cy="320118"/>
          </a:xfrm>
          <a:prstGeom prst="wedgeRectCallout">
            <a:avLst>
              <a:gd name="adj1" fmla="val 55324"/>
              <a:gd name="adj2" fmla="val 19144"/>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fontAlgn="ctr"/>
            <a:r>
              <a:rPr lang="en-US" sz="1200" dirty="0">
                <a:solidFill>
                  <a:schemeClr val="tx1"/>
                </a:solidFill>
                <a:latin typeface="Huawei Sans" panose="020C0503030203020204" pitchFamily="34" charset="0"/>
                <a:ea typeface="方正兰亭黑简体" panose="02000000000000000000" pitchFamily="2" charset="-122"/>
              </a:rPr>
              <a:t>Enable IGMP snooping.</a:t>
            </a:r>
          </a:p>
        </p:txBody>
      </p:sp>
      <p:cxnSp>
        <p:nvCxnSpPr>
          <p:cNvPr id="46" name="Straight Arrow Connector 45">
            <a:extLst>
              <a:ext uri="{FF2B5EF4-FFF2-40B4-BE49-F238E27FC236}">
                <a16:creationId xmlns:a16="http://schemas.microsoft.com/office/drawing/2014/main" id="{3B8C2C55-8F8E-4FEB-BA9A-DC62C32944C0}"/>
              </a:ext>
            </a:extLst>
          </p:cNvPr>
          <p:cNvCxnSpPr>
            <a:cxnSpLocks/>
          </p:cNvCxnSpPr>
          <p:nvPr/>
        </p:nvCxnSpPr>
        <p:spPr bwMode="gray">
          <a:xfrm>
            <a:off x="2995546" y="4053099"/>
            <a:ext cx="0" cy="445298"/>
          </a:xfrm>
          <a:prstGeom prst="straightConnector1">
            <a:avLst/>
          </a:prstGeom>
          <a:ln w="19050">
            <a:solidFill>
              <a:srgbClr val="EC7061"/>
            </a:solidFill>
            <a:tailEnd type="triangle"/>
          </a:ln>
        </p:spPr>
        <p:style>
          <a:lnRef idx="1">
            <a:schemeClr val="accent1"/>
          </a:lnRef>
          <a:fillRef idx="0">
            <a:schemeClr val="accent1"/>
          </a:fillRef>
          <a:effectRef idx="0">
            <a:schemeClr val="accent1"/>
          </a:effectRef>
          <a:fontRef idx="minor">
            <a:schemeClr val="tx1"/>
          </a:fontRef>
        </p:style>
      </p:cxnSp>
      <p:sp>
        <p:nvSpPr>
          <p:cNvPr id="47" name="TextBox 120">
            <a:extLst>
              <a:ext uri="{FF2B5EF4-FFF2-40B4-BE49-F238E27FC236}">
                <a16:creationId xmlns:a16="http://schemas.microsoft.com/office/drawing/2014/main" id="{F4299E30-7EFF-4394-A31F-A21C52C959B0}"/>
              </a:ext>
            </a:extLst>
          </p:cNvPr>
          <p:cNvSpPr txBox="1"/>
          <p:nvPr/>
        </p:nvSpPr>
        <p:spPr bwMode="gray">
          <a:xfrm flipH="1">
            <a:off x="1641641" y="4142658"/>
            <a:ext cx="1285914" cy="287715"/>
          </a:xfrm>
          <a:prstGeom prst="roundRect">
            <a:avLst>
              <a:gd name="adj" fmla="val 6721"/>
            </a:avLst>
          </a:prstGeom>
          <a:solidFill>
            <a:srgbClr val="EC7061"/>
          </a:solidFill>
          <a:ln w="12700">
            <a:solidFill>
              <a:srgbClr val="EC7061"/>
            </a:solidFill>
          </a:ln>
        </p:spPr>
        <p:txBody>
          <a:bodyPr wrap="square" rtlCol="0" anchor="ctr">
            <a:noAutofit/>
          </a:bodyPr>
          <a:lstStyle/>
          <a:p>
            <a:pPr algn="ctr" fontAlgn="ctr"/>
            <a:r>
              <a:rPr lang="en-US" sz="1200" b="1">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General Query</a:t>
            </a:r>
          </a:p>
        </p:txBody>
      </p:sp>
      <p:cxnSp>
        <p:nvCxnSpPr>
          <p:cNvPr id="48" name="Straight Arrow Connector 47">
            <a:extLst>
              <a:ext uri="{FF2B5EF4-FFF2-40B4-BE49-F238E27FC236}">
                <a16:creationId xmlns:a16="http://schemas.microsoft.com/office/drawing/2014/main" id="{145BC3BB-53BC-402A-8C52-3081C837935D}"/>
              </a:ext>
            </a:extLst>
          </p:cNvPr>
          <p:cNvCxnSpPr>
            <a:cxnSpLocks/>
          </p:cNvCxnSpPr>
          <p:nvPr/>
        </p:nvCxnSpPr>
        <p:spPr bwMode="gray">
          <a:xfrm flipV="1">
            <a:off x="1979320" y="5233521"/>
            <a:ext cx="0" cy="292169"/>
          </a:xfrm>
          <a:prstGeom prst="straightConnector1">
            <a:avLst/>
          </a:prstGeom>
          <a:ln w="19050">
            <a:prstDash val="dash"/>
            <a:tailEnd type="triangle"/>
          </a:ln>
        </p:spPr>
        <p:style>
          <a:lnRef idx="1">
            <a:schemeClr val="accent1"/>
          </a:lnRef>
          <a:fillRef idx="0">
            <a:schemeClr val="accent1"/>
          </a:fillRef>
          <a:effectRef idx="0">
            <a:schemeClr val="accent1"/>
          </a:effectRef>
          <a:fontRef idx="minor">
            <a:schemeClr val="tx1"/>
          </a:fontRef>
        </p:style>
      </p:cxnSp>
      <p:sp>
        <p:nvSpPr>
          <p:cNvPr id="49" name="TextBox 120">
            <a:extLst>
              <a:ext uri="{FF2B5EF4-FFF2-40B4-BE49-F238E27FC236}">
                <a16:creationId xmlns:a16="http://schemas.microsoft.com/office/drawing/2014/main" id="{D957A22C-6084-4EBE-9215-99C95F06685A}"/>
              </a:ext>
            </a:extLst>
          </p:cNvPr>
          <p:cNvSpPr txBox="1"/>
          <p:nvPr/>
        </p:nvSpPr>
        <p:spPr bwMode="gray">
          <a:xfrm>
            <a:off x="1136192" y="5233521"/>
            <a:ext cx="783061" cy="287715"/>
          </a:xfrm>
          <a:prstGeom prst="roundRect">
            <a:avLst>
              <a:gd name="adj" fmla="val 6721"/>
            </a:avLst>
          </a:prstGeom>
          <a:solidFill>
            <a:srgbClr val="00B0F0"/>
          </a:solidFill>
          <a:ln w="12700">
            <a:solidFill>
              <a:srgbClr val="00B0F0"/>
            </a:solidFill>
          </a:ln>
        </p:spPr>
        <p:txBody>
          <a:bodyPr wrap="square" rtlCol="0" anchor="ctr">
            <a:noAutofit/>
          </a:bodyPr>
          <a:lstStyle/>
          <a:p>
            <a:pPr algn="ctr" fontAlgn="ctr"/>
            <a:r>
              <a:rPr lang="en-US" sz="1200" b="1">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Report</a:t>
            </a:r>
          </a:p>
        </p:txBody>
      </p:sp>
      <p:cxnSp>
        <p:nvCxnSpPr>
          <p:cNvPr id="53" name="Straight Arrow Connector 52">
            <a:extLst>
              <a:ext uri="{FF2B5EF4-FFF2-40B4-BE49-F238E27FC236}">
                <a16:creationId xmlns:a16="http://schemas.microsoft.com/office/drawing/2014/main" id="{E124309E-3449-4AF0-ABAF-32493077FBA9}"/>
              </a:ext>
            </a:extLst>
          </p:cNvPr>
          <p:cNvCxnSpPr>
            <a:cxnSpLocks/>
          </p:cNvCxnSpPr>
          <p:nvPr/>
        </p:nvCxnSpPr>
        <p:spPr bwMode="gray">
          <a:xfrm flipH="1">
            <a:off x="2124185" y="5318234"/>
            <a:ext cx="871361" cy="0"/>
          </a:xfrm>
          <a:prstGeom prst="straightConnector1">
            <a:avLst/>
          </a:prstGeom>
          <a:ln w="19050">
            <a:solidFill>
              <a:srgbClr val="EC7061"/>
            </a:solidFill>
            <a:tailEnd type="triangle"/>
          </a:ln>
        </p:spPr>
        <p:style>
          <a:lnRef idx="1">
            <a:schemeClr val="accent1"/>
          </a:lnRef>
          <a:fillRef idx="0">
            <a:schemeClr val="accent1"/>
          </a:fillRef>
          <a:effectRef idx="0">
            <a:schemeClr val="accent1"/>
          </a:effectRef>
          <a:fontRef idx="minor">
            <a:schemeClr val="tx1"/>
          </a:fontRef>
        </p:style>
      </p:cxnSp>
      <p:cxnSp>
        <p:nvCxnSpPr>
          <p:cNvPr id="56" name="Straight Arrow Connector 55">
            <a:extLst>
              <a:ext uri="{FF2B5EF4-FFF2-40B4-BE49-F238E27FC236}">
                <a16:creationId xmlns:a16="http://schemas.microsoft.com/office/drawing/2014/main" id="{0E5AA4E1-D165-4D70-93AC-FD35FFEBA5B6}"/>
              </a:ext>
            </a:extLst>
          </p:cNvPr>
          <p:cNvCxnSpPr>
            <a:cxnSpLocks/>
          </p:cNvCxnSpPr>
          <p:nvPr/>
        </p:nvCxnSpPr>
        <p:spPr bwMode="gray">
          <a:xfrm>
            <a:off x="2088766" y="5303041"/>
            <a:ext cx="0" cy="218195"/>
          </a:xfrm>
          <a:prstGeom prst="straightConnector1">
            <a:avLst/>
          </a:prstGeom>
          <a:ln w="19050">
            <a:solidFill>
              <a:srgbClr val="EC7061"/>
            </a:solidFill>
            <a:tailEnd type="triangle"/>
          </a:ln>
        </p:spPr>
        <p:style>
          <a:lnRef idx="1">
            <a:schemeClr val="accent1"/>
          </a:lnRef>
          <a:fillRef idx="0">
            <a:schemeClr val="accent1"/>
          </a:fillRef>
          <a:effectRef idx="0">
            <a:schemeClr val="accent1"/>
          </a:effectRef>
          <a:fontRef idx="minor">
            <a:schemeClr val="tx1"/>
          </a:fontRef>
        </p:style>
      </p:cxnSp>
      <p:cxnSp>
        <p:nvCxnSpPr>
          <p:cNvPr id="58" name="Straight Arrow Connector 57">
            <a:extLst>
              <a:ext uri="{FF2B5EF4-FFF2-40B4-BE49-F238E27FC236}">
                <a16:creationId xmlns:a16="http://schemas.microsoft.com/office/drawing/2014/main" id="{3556AB96-0A6D-45A9-A46C-5D25C8661C11}"/>
              </a:ext>
            </a:extLst>
          </p:cNvPr>
          <p:cNvCxnSpPr>
            <a:cxnSpLocks/>
          </p:cNvCxnSpPr>
          <p:nvPr/>
        </p:nvCxnSpPr>
        <p:spPr bwMode="gray">
          <a:xfrm flipH="1">
            <a:off x="3142077" y="5318234"/>
            <a:ext cx="871361" cy="0"/>
          </a:xfrm>
          <a:prstGeom prst="straightConnector1">
            <a:avLst/>
          </a:prstGeom>
          <a:ln w="19050">
            <a:solidFill>
              <a:srgbClr val="EC706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9" name="Straight Arrow Connector 58">
            <a:extLst>
              <a:ext uri="{FF2B5EF4-FFF2-40B4-BE49-F238E27FC236}">
                <a16:creationId xmlns:a16="http://schemas.microsoft.com/office/drawing/2014/main" id="{4AF1BD24-EC31-46EF-A95F-22B3F970FA0B}"/>
              </a:ext>
            </a:extLst>
          </p:cNvPr>
          <p:cNvCxnSpPr>
            <a:cxnSpLocks/>
          </p:cNvCxnSpPr>
          <p:nvPr/>
        </p:nvCxnSpPr>
        <p:spPr bwMode="gray">
          <a:xfrm>
            <a:off x="4066778" y="5303041"/>
            <a:ext cx="0" cy="218195"/>
          </a:xfrm>
          <a:prstGeom prst="straightConnector1">
            <a:avLst/>
          </a:prstGeom>
          <a:ln w="19050">
            <a:solidFill>
              <a:srgbClr val="EC7061"/>
            </a:solidFill>
            <a:tailEnd type="triangle"/>
          </a:ln>
        </p:spPr>
        <p:style>
          <a:lnRef idx="1">
            <a:schemeClr val="accent1"/>
          </a:lnRef>
          <a:fillRef idx="0">
            <a:schemeClr val="accent1"/>
          </a:fillRef>
          <a:effectRef idx="0">
            <a:schemeClr val="accent1"/>
          </a:effectRef>
          <a:fontRef idx="minor">
            <a:schemeClr val="tx1"/>
          </a:fontRef>
        </p:style>
      </p:cxnSp>
      <p:cxnSp>
        <p:nvCxnSpPr>
          <p:cNvPr id="60" name="Straight Arrow Connector 59">
            <a:extLst>
              <a:ext uri="{FF2B5EF4-FFF2-40B4-BE49-F238E27FC236}">
                <a16:creationId xmlns:a16="http://schemas.microsoft.com/office/drawing/2014/main" id="{5F1B8F8C-8E2E-4C55-BD09-1FDA2C6F34A3}"/>
              </a:ext>
            </a:extLst>
          </p:cNvPr>
          <p:cNvCxnSpPr>
            <a:cxnSpLocks/>
          </p:cNvCxnSpPr>
          <p:nvPr/>
        </p:nvCxnSpPr>
        <p:spPr bwMode="gray">
          <a:xfrm flipV="1">
            <a:off x="2042415" y="5189532"/>
            <a:ext cx="960840" cy="1"/>
          </a:xfrm>
          <a:prstGeom prst="straightConnector1">
            <a:avLst/>
          </a:prstGeom>
          <a:ln w="19050">
            <a:prstDash val="dash"/>
            <a:tailEnd type="triangle"/>
          </a:ln>
        </p:spPr>
        <p:style>
          <a:lnRef idx="1">
            <a:schemeClr val="accent1"/>
          </a:lnRef>
          <a:fillRef idx="0">
            <a:schemeClr val="accent1"/>
          </a:fillRef>
          <a:effectRef idx="0">
            <a:schemeClr val="accent1"/>
          </a:effectRef>
          <a:fontRef idx="minor">
            <a:schemeClr val="tx1"/>
          </a:fontRef>
        </p:style>
      </p:cxnSp>
      <p:cxnSp>
        <p:nvCxnSpPr>
          <p:cNvPr id="62" name="Straight Arrow Connector 61">
            <a:extLst>
              <a:ext uri="{FF2B5EF4-FFF2-40B4-BE49-F238E27FC236}">
                <a16:creationId xmlns:a16="http://schemas.microsoft.com/office/drawing/2014/main" id="{27A859E7-EB9F-4F05-B4C2-D5E5ECF9EE64}"/>
              </a:ext>
            </a:extLst>
          </p:cNvPr>
          <p:cNvCxnSpPr>
            <a:cxnSpLocks/>
          </p:cNvCxnSpPr>
          <p:nvPr/>
        </p:nvCxnSpPr>
        <p:spPr bwMode="gray">
          <a:xfrm flipV="1">
            <a:off x="4173997" y="5233520"/>
            <a:ext cx="0" cy="292169"/>
          </a:xfrm>
          <a:prstGeom prst="straightConnector1">
            <a:avLst/>
          </a:prstGeom>
          <a:ln w="19050">
            <a:solidFill>
              <a:srgbClr val="8BC9A0"/>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63" name="Straight Arrow Connector 62">
            <a:extLst>
              <a:ext uri="{FF2B5EF4-FFF2-40B4-BE49-F238E27FC236}">
                <a16:creationId xmlns:a16="http://schemas.microsoft.com/office/drawing/2014/main" id="{D41F2022-1890-4581-8ED3-BAA18905CA51}"/>
              </a:ext>
            </a:extLst>
          </p:cNvPr>
          <p:cNvCxnSpPr>
            <a:cxnSpLocks/>
          </p:cNvCxnSpPr>
          <p:nvPr/>
        </p:nvCxnSpPr>
        <p:spPr bwMode="gray">
          <a:xfrm flipV="1">
            <a:off x="3142077" y="5189531"/>
            <a:ext cx="960840" cy="1"/>
          </a:xfrm>
          <a:prstGeom prst="straightConnector1">
            <a:avLst/>
          </a:prstGeom>
          <a:ln w="19050">
            <a:solidFill>
              <a:srgbClr val="8BC9A0"/>
            </a:solidFill>
            <a:prstDash val="sysDot"/>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4" name="Straight Arrow Connector 63">
            <a:extLst>
              <a:ext uri="{FF2B5EF4-FFF2-40B4-BE49-F238E27FC236}">
                <a16:creationId xmlns:a16="http://schemas.microsoft.com/office/drawing/2014/main" id="{55C03A52-AB7C-41F6-8589-9E98971B0DF6}"/>
              </a:ext>
            </a:extLst>
          </p:cNvPr>
          <p:cNvCxnSpPr>
            <a:cxnSpLocks/>
          </p:cNvCxnSpPr>
          <p:nvPr/>
        </p:nvCxnSpPr>
        <p:spPr bwMode="gray">
          <a:xfrm flipV="1">
            <a:off x="3140078" y="4038369"/>
            <a:ext cx="0" cy="326678"/>
          </a:xfrm>
          <a:prstGeom prst="straightConnector1">
            <a:avLst/>
          </a:prstGeom>
          <a:ln w="19050">
            <a:prstDash val="dash"/>
            <a:tailEnd type="triangle"/>
          </a:ln>
        </p:spPr>
        <p:style>
          <a:lnRef idx="1">
            <a:schemeClr val="accent1"/>
          </a:lnRef>
          <a:fillRef idx="0">
            <a:schemeClr val="accent1"/>
          </a:fillRef>
          <a:effectRef idx="0">
            <a:schemeClr val="accent1"/>
          </a:effectRef>
          <a:fontRef idx="minor">
            <a:schemeClr val="tx1"/>
          </a:fontRef>
        </p:style>
      </p:cxnSp>
      <p:cxnSp>
        <p:nvCxnSpPr>
          <p:cNvPr id="66" name="Straight Arrow Connector 65">
            <a:extLst>
              <a:ext uri="{FF2B5EF4-FFF2-40B4-BE49-F238E27FC236}">
                <a16:creationId xmlns:a16="http://schemas.microsoft.com/office/drawing/2014/main" id="{B5792F79-CA3C-4C4C-B46A-2031963E0A81}"/>
              </a:ext>
            </a:extLst>
          </p:cNvPr>
          <p:cNvCxnSpPr>
            <a:cxnSpLocks/>
          </p:cNvCxnSpPr>
          <p:nvPr/>
        </p:nvCxnSpPr>
        <p:spPr bwMode="gray">
          <a:xfrm flipV="1">
            <a:off x="3254378" y="4038369"/>
            <a:ext cx="0" cy="326678"/>
          </a:xfrm>
          <a:prstGeom prst="straightConnector1">
            <a:avLst/>
          </a:prstGeom>
          <a:ln w="19050">
            <a:solidFill>
              <a:srgbClr val="8BC9A0"/>
            </a:solidFill>
            <a:prstDash val="sysDot"/>
            <a:tailEnd type="triangle"/>
          </a:ln>
        </p:spPr>
        <p:style>
          <a:lnRef idx="1">
            <a:schemeClr val="accent1"/>
          </a:lnRef>
          <a:fillRef idx="0">
            <a:schemeClr val="accent1"/>
          </a:fillRef>
          <a:effectRef idx="0">
            <a:schemeClr val="accent1"/>
          </a:effectRef>
          <a:fontRef idx="minor">
            <a:schemeClr val="tx1"/>
          </a:fontRef>
        </p:style>
      </p:cxnSp>
      <p:sp>
        <p:nvSpPr>
          <p:cNvPr id="67" name="TextBox 120">
            <a:extLst>
              <a:ext uri="{FF2B5EF4-FFF2-40B4-BE49-F238E27FC236}">
                <a16:creationId xmlns:a16="http://schemas.microsoft.com/office/drawing/2014/main" id="{C0E3111A-1637-4DD5-834D-033365971135}"/>
              </a:ext>
            </a:extLst>
          </p:cNvPr>
          <p:cNvSpPr txBox="1"/>
          <p:nvPr/>
        </p:nvSpPr>
        <p:spPr bwMode="gray">
          <a:xfrm>
            <a:off x="4241607" y="5233521"/>
            <a:ext cx="783061" cy="287715"/>
          </a:xfrm>
          <a:prstGeom prst="roundRect">
            <a:avLst>
              <a:gd name="adj" fmla="val 6721"/>
            </a:avLst>
          </a:prstGeom>
          <a:solidFill>
            <a:srgbClr val="8BC9A0"/>
          </a:solidFill>
          <a:ln w="12700">
            <a:solidFill>
              <a:srgbClr val="8BC9A0"/>
            </a:solidFill>
          </a:ln>
        </p:spPr>
        <p:txBody>
          <a:bodyPr wrap="square" rtlCol="0" anchor="ctr">
            <a:noAutofit/>
          </a:bodyPr>
          <a:lstStyle/>
          <a:p>
            <a:pPr algn="ctr" fontAlgn="ctr"/>
            <a:r>
              <a:rPr lang="en-US" sz="1200" b="1">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Report</a:t>
            </a:r>
          </a:p>
        </p:txBody>
      </p:sp>
      <p:sp>
        <p:nvSpPr>
          <p:cNvPr id="74" name="TextBox 73">
            <a:extLst>
              <a:ext uri="{FF2B5EF4-FFF2-40B4-BE49-F238E27FC236}">
                <a16:creationId xmlns:a16="http://schemas.microsoft.com/office/drawing/2014/main" id="{57B1D908-ADA6-4AB4-A8C6-78E9122C992B}"/>
              </a:ext>
            </a:extLst>
          </p:cNvPr>
          <p:cNvSpPr txBox="1"/>
          <p:nvPr/>
        </p:nvSpPr>
        <p:spPr bwMode="gray">
          <a:xfrm>
            <a:off x="2708227" y="4946085"/>
            <a:ext cx="396262" cy="276999"/>
          </a:xfrm>
          <a:prstGeom prst="rect">
            <a:avLst/>
          </a:prstGeom>
          <a:noFill/>
        </p:spPr>
        <p:txBody>
          <a:bodyPr wrap="square" rtlCol="0">
            <a:noAutofit/>
          </a:bodyPr>
          <a:lstStyle/>
          <a:p>
            <a:pPr fontAlgn="ctr"/>
            <a:r>
              <a:rPr lang="en-US" sz="1200">
                <a:latin typeface="Huawei Sans" panose="020C0503030203020204" pitchFamily="34" charset="0"/>
              </a:rPr>
              <a:t>IF1</a:t>
            </a:r>
          </a:p>
        </p:txBody>
      </p:sp>
      <p:sp>
        <p:nvSpPr>
          <p:cNvPr id="75" name="TextBox 74">
            <a:extLst>
              <a:ext uri="{FF2B5EF4-FFF2-40B4-BE49-F238E27FC236}">
                <a16:creationId xmlns:a16="http://schemas.microsoft.com/office/drawing/2014/main" id="{12A3CF87-C698-487C-923F-01C7113D30E0}"/>
              </a:ext>
            </a:extLst>
          </p:cNvPr>
          <p:cNvSpPr txBox="1"/>
          <p:nvPr/>
        </p:nvSpPr>
        <p:spPr bwMode="gray">
          <a:xfrm>
            <a:off x="3015082" y="4940215"/>
            <a:ext cx="396262" cy="276999"/>
          </a:xfrm>
          <a:prstGeom prst="rect">
            <a:avLst/>
          </a:prstGeom>
          <a:noFill/>
        </p:spPr>
        <p:txBody>
          <a:bodyPr wrap="square" rtlCol="0">
            <a:noAutofit/>
          </a:bodyPr>
          <a:lstStyle/>
          <a:p>
            <a:pPr fontAlgn="ctr"/>
            <a:r>
              <a:rPr lang="en-US" sz="1200">
                <a:latin typeface="Huawei Sans" panose="020C0503030203020204" pitchFamily="34" charset="0"/>
              </a:rPr>
              <a:t>IF2</a:t>
            </a:r>
          </a:p>
        </p:txBody>
      </p:sp>
      <p:sp>
        <p:nvSpPr>
          <p:cNvPr id="78" name="TextBox 77">
            <a:extLst>
              <a:ext uri="{FF2B5EF4-FFF2-40B4-BE49-F238E27FC236}">
                <a16:creationId xmlns:a16="http://schemas.microsoft.com/office/drawing/2014/main" id="{180481E2-5CE0-4533-BAFB-3697BF4A987D}"/>
              </a:ext>
            </a:extLst>
          </p:cNvPr>
          <p:cNvSpPr txBox="1"/>
          <p:nvPr/>
        </p:nvSpPr>
        <p:spPr bwMode="gray">
          <a:xfrm>
            <a:off x="2986176" y="4309542"/>
            <a:ext cx="396262" cy="276999"/>
          </a:xfrm>
          <a:prstGeom prst="rect">
            <a:avLst/>
          </a:prstGeom>
          <a:noFill/>
        </p:spPr>
        <p:txBody>
          <a:bodyPr wrap="square" rtlCol="0">
            <a:noAutofit/>
          </a:bodyPr>
          <a:lstStyle/>
          <a:p>
            <a:pPr fontAlgn="ctr"/>
            <a:r>
              <a:rPr lang="en-US" sz="1200">
                <a:latin typeface="Huawei Sans" panose="020C0503030203020204" pitchFamily="34" charset="0"/>
              </a:rPr>
              <a:t>IF3</a:t>
            </a:r>
          </a:p>
        </p:txBody>
      </p:sp>
      <p:sp>
        <p:nvSpPr>
          <p:cNvPr id="81" name="Arrow: Right 80">
            <a:extLst>
              <a:ext uri="{FF2B5EF4-FFF2-40B4-BE49-F238E27FC236}">
                <a16:creationId xmlns:a16="http://schemas.microsoft.com/office/drawing/2014/main" id="{6F97B727-E1F3-4FC5-AED3-84A24AF3359A}"/>
              </a:ext>
            </a:extLst>
          </p:cNvPr>
          <p:cNvSpPr/>
          <p:nvPr/>
        </p:nvSpPr>
        <p:spPr bwMode="gray">
          <a:xfrm>
            <a:off x="5740811" y="4131856"/>
            <a:ext cx="715353" cy="632370"/>
          </a:xfrm>
          <a:prstGeom prst="rightArrow">
            <a:avLst>
              <a:gd name="adj1" fmla="val 41147"/>
              <a:gd name="adj2" fmla="val 50000"/>
            </a:avLst>
          </a:prstGeom>
          <a:solidFill>
            <a:srgbClr val="F4FBFE"/>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400" dirty="0">
              <a:solidFill>
                <a:schemeClr val="tx1"/>
              </a:solidFill>
              <a:latin typeface="Huawei Sans" panose="020C0503030203020204" pitchFamily="34" charset="0"/>
            </a:endParaRPr>
          </a:p>
        </p:txBody>
      </p:sp>
      <p:sp>
        <p:nvSpPr>
          <p:cNvPr id="82" name="Freeform 159">
            <a:extLst>
              <a:ext uri="{FF2B5EF4-FFF2-40B4-BE49-F238E27FC236}">
                <a16:creationId xmlns:a16="http://schemas.microsoft.com/office/drawing/2014/main" id="{EBF56CFC-7D51-47A5-94F9-C8AEC94001F0}"/>
              </a:ext>
            </a:extLst>
          </p:cNvPr>
          <p:cNvSpPr/>
          <p:nvPr/>
        </p:nvSpPr>
        <p:spPr bwMode="gray">
          <a:xfrm flipH="1">
            <a:off x="7919637" y="2973687"/>
            <a:ext cx="1392088" cy="727684"/>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a:solidFill>
                  <a:schemeClr val="tx1"/>
                </a:solidFill>
                <a:latin typeface="Huawei Sans" panose="020C0503030203020204" pitchFamily="34" charset="0"/>
              </a:rPr>
              <a:t>Multicast network</a:t>
            </a:r>
          </a:p>
        </p:txBody>
      </p:sp>
      <p:pic>
        <p:nvPicPr>
          <p:cNvPr id="83" name="图片 20" descr="接入交换机.png">
            <a:extLst>
              <a:ext uri="{FF2B5EF4-FFF2-40B4-BE49-F238E27FC236}">
                <a16:creationId xmlns:a16="http://schemas.microsoft.com/office/drawing/2014/main" id="{42E57549-CDD1-41FC-8DC9-ACEA61F7CC8E}"/>
              </a:ext>
            </a:extLst>
          </p:cNvPr>
          <p:cNvPicPr>
            <a:picLocks noChangeAspect="1"/>
          </p:cNvPicPr>
          <p:nvPr/>
        </p:nvPicPr>
        <p:blipFill>
          <a:blip r:embed="rId3" cstate="print"/>
          <a:stretch>
            <a:fillRect/>
          </a:stretch>
        </p:blipFill>
        <p:spPr bwMode="gray">
          <a:xfrm>
            <a:off x="8348090" y="4537819"/>
            <a:ext cx="540000" cy="441818"/>
          </a:xfrm>
          <a:prstGeom prst="rect">
            <a:avLst/>
          </a:prstGeom>
        </p:spPr>
      </p:pic>
      <p:pic>
        <p:nvPicPr>
          <p:cNvPr id="84" name="Picture 2" descr="G:\做的项目\公共\扁平图标切换\更新2015_01_21\oss扁平图标库2015_01_21更新-04.png">
            <a:extLst>
              <a:ext uri="{FF2B5EF4-FFF2-40B4-BE49-F238E27FC236}">
                <a16:creationId xmlns:a16="http://schemas.microsoft.com/office/drawing/2014/main" id="{B6C4280E-D691-4064-BC05-94FFDCF83397}"/>
              </a:ext>
            </a:extLst>
          </p:cNvPr>
          <p:cNvPicPr>
            <a:picLocks noChangeArrowheads="1"/>
          </p:cNvPicPr>
          <p:nvPr/>
        </p:nvPicPr>
        <p:blipFill>
          <a:blip r:embed="rId4" cstate="print"/>
          <a:stretch>
            <a:fillRect/>
          </a:stretch>
        </p:blipFill>
        <p:spPr bwMode="gray">
          <a:xfrm>
            <a:off x="8354035" y="3601441"/>
            <a:ext cx="528117" cy="399259"/>
          </a:xfrm>
          <a:prstGeom prst="rect">
            <a:avLst/>
          </a:prstGeom>
          <a:noFill/>
        </p:spPr>
      </p:pic>
      <p:pic>
        <p:nvPicPr>
          <p:cNvPr id="85" name="图片 38" descr="PC.png">
            <a:extLst>
              <a:ext uri="{FF2B5EF4-FFF2-40B4-BE49-F238E27FC236}">
                <a16:creationId xmlns:a16="http://schemas.microsoft.com/office/drawing/2014/main" id="{65C703D1-2C81-47F1-A049-B0E255F7BCBF}"/>
              </a:ext>
            </a:extLst>
          </p:cNvPr>
          <p:cNvPicPr>
            <a:picLocks noChangeAspect="1"/>
          </p:cNvPicPr>
          <p:nvPr/>
        </p:nvPicPr>
        <p:blipFill>
          <a:blip r:embed="rId5" cstate="print"/>
          <a:stretch>
            <a:fillRect/>
          </a:stretch>
        </p:blipFill>
        <p:spPr bwMode="gray">
          <a:xfrm>
            <a:off x="7316380" y="5536452"/>
            <a:ext cx="540000" cy="382353"/>
          </a:xfrm>
          <a:prstGeom prst="rect">
            <a:avLst/>
          </a:prstGeom>
        </p:spPr>
      </p:pic>
      <p:sp>
        <p:nvSpPr>
          <p:cNvPr id="86" name="TextBox 85">
            <a:extLst>
              <a:ext uri="{FF2B5EF4-FFF2-40B4-BE49-F238E27FC236}">
                <a16:creationId xmlns:a16="http://schemas.microsoft.com/office/drawing/2014/main" id="{1EBBE4E5-D59E-4CF1-98C8-5A0C6DDE0FD0}"/>
              </a:ext>
            </a:extLst>
          </p:cNvPr>
          <p:cNvSpPr txBox="1"/>
          <p:nvPr/>
        </p:nvSpPr>
        <p:spPr bwMode="gray">
          <a:xfrm>
            <a:off x="6499251" y="5923628"/>
            <a:ext cx="2137093" cy="461665"/>
          </a:xfrm>
          <a:prstGeom prst="rect">
            <a:avLst/>
          </a:prstGeom>
          <a:noFill/>
        </p:spPr>
        <p:txBody>
          <a:bodyPr wrap="square" rtlCol="0">
            <a:noAutofit/>
          </a:bodyPr>
          <a:lstStyle/>
          <a:p>
            <a:pPr algn="ctr" fontAlgn="ctr"/>
            <a:r>
              <a:rPr lang="en-US" sz="1100">
                <a:latin typeface="Huawei Sans" panose="020C0503030203020204" pitchFamily="34" charset="0"/>
              </a:rPr>
              <a:t>Multicast group member 1 joins multicast group G1.</a:t>
            </a:r>
          </a:p>
          <a:p>
            <a:pPr algn="ctr" fontAlgn="ctr"/>
            <a:endParaRPr lang="en-US" sz="1100">
              <a:latin typeface="Huawei Sans" panose="020C0503030203020204" pitchFamily="34" charset="0"/>
            </a:endParaRPr>
          </a:p>
        </p:txBody>
      </p:sp>
      <p:cxnSp>
        <p:nvCxnSpPr>
          <p:cNvPr id="87" name="Connector: Elbow 86">
            <a:extLst>
              <a:ext uri="{FF2B5EF4-FFF2-40B4-BE49-F238E27FC236}">
                <a16:creationId xmlns:a16="http://schemas.microsoft.com/office/drawing/2014/main" id="{255D5D87-8991-4D9C-A0F3-F1E6CFD1F194}"/>
              </a:ext>
            </a:extLst>
          </p:cNvPr>
          <p:cNvCxnSpPr>
            <a:cxnSpLocks/>
            <a:stCxn id="85" idx="0"/>
            <a:endCxn id="83" idx="2"/>
          </p:cNvCxnSpPr>
          <p:nvPr/>
        </p:nvCxnSpPr>
        <p:spPr bwMode="gray">
          <a:xfrm rot="5400000" flipH="1" flipV="1">
            <a:off x="7823828" y="4742190"/>
            <a:ext cx="556815" cy="1031710"/>
          </a:xfrm>
          <a:prstGeom prst="bentConnector3">
            <a:avLst>
              <a:gd name="adj1" fmla="val 50000"/>
            </a:avLst>
          </a:prstGeom>
          <a:ln w="19050"/>
        </p:spPr>
        <p:style>
          <a:lnRef idx="1">
            <a:schemeClr val="dk1"/>
          </a:lnRef>
          <a:fillRef idx="0">
            <a:schemeClr val="dk1"/>
          </a:fillRef>
          <a:effectRef idx="0">
            <a:schemeClr val="dk1"/>
          </a:effectRef>
          <a:fontRef idx="minor">
            <a:schemeClr val="tx1"/>
          </a:fontRef>
        </p:style>
      </p:cxnSp>
      <p:cxnSp>
        <p:nvCxnSpPr>
          <p:cNvPr id="88" name="直接连接符 12">
            <a:extLst>
              <a:ext uri="{FF2B5EF4-FFF2-40B4-BE49-F238E27FC236}">
                <a16:creationId xmlns:a16="http://schemas.microsoft.com/office/drawing/2014/main" id="{A97A938A-B500-4780-BBB2-4FCB3C7D867C}"/>
              </a:ext>
            </a:extLst>
          </p:cNvPr>
          <p:cNvCxnSpPr>
            <a:cxnSpLocks/>
            <a:stCxn id="83" idx="0"/>
            <a:endCxn id="84" idx="2"/>
          </p:cNvCxnSpPr>
          <p:nvPr/>
        </p:nvCxnSpPr>
        <p:spPr bwMode="gray">
          <a:xfrm flipV="1">
            <a:off x="8618090" y="4000700"/>
            <a:ext cx="4" cy="537119"/>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89" name="TextBox 88">
            <a:extLst>
              <a:ext uri="{FF2B5EF4-FFF2-40B4-BE49-F238E27FC236}">
                <a16:creationId xmlns:a16="http://schemas.microsoft.com/office/drawing/2014/main" id="{DF9DFB49-779F-4674-B94A-B4A90777D70F}"/>
              </a:ext>
            </a:extLst>
          </p:cNvPr>
          <p:cNvSpPr txBox="1"/>
          <p:nvPr/>
        </p:nvSpPr>
        <p:spPr bwMode="gray">
          <a:xfrm>
            <a:off x="7312856" y="3652507"/>
            <a:ext cx="1037303" cy="228925"/>
          </a:xfrm>
          <a:prstGeom prst="rect">
            <a:avLst/>
          </a:prstGeom>
          <a:solidFill>
            <a:schemeClr val="bg1"/>
          </a:solidFill>
        </p:spPr>
        <p:txBody>
          <a:bodyPr wrap="square" rtlCol="0">
            <a:noAutofit/>
          </a:bodyPr>
          <a:lstStyle/>
          <a:p>
            <a:pPr algn="ctr" fontAlgn="ctr"/>
            <a:r>
              <a:rPr lang="en-US" sz="1100" dirty="0">
                <a:latin typeface="Huawei Sans" panose="020C0503030203020204" pitchFamily="34" charset="0"/>
              </a:rPr>
              <a:t>IGMP querier</a:t>
            </a:r>
          </a:p>
        </p:txBody>
      </p:sp>
      <p:pic>
        <p:nvPicPr>
          <p:cNvPr id="90" name="图片 37" descr="交换机.png">
            <a:extLst>
              <a:ext uri="{FF2B5EF4-FFF2-40B4-BE49-F238E27FC236}">
                <a16:creationId xmlns:a16="http://schemas.microsoft.com/office/drawing/2014/main" id="{513BBB9E-7CFF-443F-B25B-05E74B358FC6}"/>
              </a:ext>
            </a:extLst>
          </p:cNvPr>
          <p:cNvPicPr preferRelativeResize="0">
            <a:picLocks/>
          </p:cNvPicPr>
          <p:nvPr/>
        </p:nvPicPr>
        <p:blipFill>
          <a:blip r:embed="rId6" cstate="print"/>
          <a:stretch>
            <a:fillRect/>
          </a:stretch>
        </p:blipFill>
        <p:spPr bwMode="gray">
          <a:xfrm>
            <a:off x="8348090" y="2773052"/>
            <a:ext cx="528118" cy="399421"/>
          </a:xfrm>
          <a:prstGeom prst="rect">
            <a:avLst/>
          </a:prstGeom>
        </p:spPr>
      </p:pic>
      <p:sp>
        <p:nvSpPr>
          <p:cNvPr id="91" name="Rectangle 90">
            <a:extLst>
              <a:ext uri="{FF2B5EF4-FFF2-40B4-BE49-F238E27FC236}">
                <a16:creationId xmlns:a16="http://schemas.microsoft.com/office/drawing/2014/main" id="{6BC50330-434F-41C8-9466-2EEFAFD40E5A}"/>
              </a:ext>
            </a:extLst>
          </p:cNvPr>
          <p:cNvSpPr/>
          <p:nvPr/>
        </p:nvSpPr>
        <p:spPr bwMode="gray">
          <a:xfrm>
            <a:off x="7516719" y="2745848"/>
            <a:ext cx="920445" cy="307777"/>
          </a:xfrm>
          <a:prstGeom prst="rect">
            <a:avLst/>
          </a:prstGeom>
        </p:spPr>
        <p:txBody>
          <a:bodyPr wrap="square">
            <a:noAutofit/>
          </a:bodyPr>
          <a:lstStyle/>
          <a:p>
            <a:pPr algn="ctr" fontAlgn="ctr"/>
            <a:r>
              <a:rPr lang="en-US" sz="1200" dirty="0">
                <a:latin typeface="Huawei Sans" panose="020C0503030203020204" pitchFamily="34" charset="0"/>
              </a:rPr>
              <a:t>Multicast source S1</a:t>
            </a:r>
          </a:p>
        </p:txBody>
      </p:sp>
      <p:pic>
        <p:nvPicPr>
          <p:cNvPr id="92" name="图片 38" descr="PC.png">
            <a:extLst>
              <a:ext uri="{FF2B5EF4-FFF2-40B4-BE49-F238E27FC236}">
                <a16:creationId xmlns:a16="http://schemas.microsoft.com/office/drawing/2014/main" id="{862C0936-25AF-4AE4-AC9D-E68E27B7C873}"/>
              </a:ext>
            </a:extLst>
          </p:cNvPr>
          <p:cNvPicPr>
            <a:picLocks noChangeAspect="1"/>
          </p:cNvPicPr>
          <p:nvPr/>
        </p:nvPicPr>
        <p:blipFill>
          <a:blip r:embed="rId5" cstate="print"/>
          <a:stretch>
            <a:fillRect/>
          </a:stretch>
        </p:blipFill>
        <p:spPr bwMode="gray">
          <a:xfrm>
            <a:off x="9409980" y="5534910"/>
            <a:ext cx="540000" cy="382353"/>
          </a:xfrm>
          <a:prstGeom prst="rect">
            <a:avLst/>
          </a:prstGeom>
        </p:spPr>
      </p:pic>
      <p:sp>
        <p:nvSpPr>
          <p:cNvPr id="93" name="TextBox 92">
            <a:extLst>
              <a:ext uri="{FF2B5EF4-FFF2-40B4-BE49-F238E27FC236}">
                <a16:creationId xmlns:a16="http://schemas.microsoft.com/office/drawing/2014/main" id="{0AD42E7F-4356-4BBE-B4F2-239B08D30172}"/>
              </a:ext>
            </a:extLst>
          </p:cNvPr>
          <p:cNvSpPr txBox="1"/>
          <p:nvPr/>
        </p:nvSpPr>
        <p:spPr bwMode="gray">
          <a:xfrm>
            <a:off x="8737194" y="5901262"/>
            <a:ext cx="1964964" cy="461665"/>
          </a:xfrm>
          <a:prstGeom prst="rect">
            <a:avLst/>
          </a:prstGeom>
          <a:noFill/>
        </p:spPr>
        <p:txBody>
          <a:bodyPr wrap="square" rtlCol="0">
            <a:noAutofit/>
          </a:bodyPr>
          <a:lstStyle/>
          <a:p>
            <a:pPr algn="ctr" fontAlgn="ctr"/>
            <a:r>
              <a:rPr lang="en-US" sz="1100">
                <a:latin typeface="Huawei Sans" panose="020C0503030203020204" pitchFamily="34" charset="0"/>
              </a:rPr>
              <a:t>Multicast group member 2 joins multicast group G2.</a:t>
            </a:r>
          </a:p>
          <a:p>
            <a:pPr algn="ctr" fontAlgn="ctr"/>
            <a:endParaRPr lang="en-US" sz="1100">
              <a:latin typeface="Huawei Sans" panose="020C0503030203020204" pitchFamily="34" charset="0"/>
            </a:endParaRPr>
          </a:p>
        </p:txBody>
      </p:sp>
      <p:cxnSp>
        <p:nvCxnSpPr>
          <p:cNvPr id="94" name="Connector: Elbow 93">
            <a:extLst>
              <a:ext uri="{FF2B5EF4-FFF2-40B4-BE49-F238E27FC236}">
                <a16:creationId xmlns:a16="http://schemas.microsoft.com/office/drawing/2014/main" id="{17499FDD-933E-4C00-A36D-AA3251D41FB8}"/>
              </a:ext>
            </a:extLst>
          </p:cNvPr>
          <p:cNvCxnSpPr>
            <a:cxnSpLocks/>
            <a:stCxn id="92" idx="0"/>
            <a:endCxn id="83" idx="2"/>
          </p:cNvCxnSpPr>
          <p:nvPr/>
        </p:nvCxnSpPr>
        <p:spPr bwMode="gray">
          <a:xfrm rot="16200000" flipV="1">
            <a:off x="8871399" y="4726329"/>
            <a:ext cx="555273" cy="1061890"/>
          </a:xfrm>
          <a:prstGeom prst="bentConnector3">
            <a:avLst>
              <a:gd name="adj1" fmla="val 50000"/>
            </a:avLst>
          </a:prstGeom>
          <a:ln w="19050"/>
        </p:spPr>
        <p:style>
          <a:lnRef idx="1">
            <a:schemeClr val="dk1"/>
          </a:lnRef>
          <a:fillRef idx="0">
            <a:schemeClr val="dk1"/>
          </a:fillRef>
          <a:effectRef idx="0">
            <a:schemeClr val="dk1"/>
          </a:effectRef>
          <a:fontRef idx="minor">
            <a:schemeClr val="tx1"/>
          </a:fontRef>
        </p:style>
      </p:cxnSp>
      <p:sp>
        <p:nvSpPr>
          <p:cNvPr id="110" name="TextBox 109">
            <a:extLst>
              <a:ext uri="{FF2B5EF4-FFF2-40B4-BE49-F238E27FC236}">
                <a16:creationId xmlns:a16="http://schemas.microsoft.com/office/drawing/2014/main" id="{939F9047-4FC6-498A-BA5D-8D7086437075}"/>
              </a:ext>
            </a:extLst>
          </p:cNvPr>
          <p:cNvSpPr txBox="1"/>
          <p:nvPr/>
        </p:nvSpPr>
        <p:spPr bwMode="gray">
          <a:xfrm>
            <a:off x="8270770" y="4946085"/>
            <a:ext cx="396262" cy="276999"/>
          </a:xfrm>
          <a:prstGeom prst="rect">
            <a:avLst/>
          </a:prstGeom>
          <a:noFill/>
        </p:spPr>
        <p:txBody>
          <a:bodyPr wrap="square" rtlCol="0">
            <a:noAutofit/>
          </a:bodyPr>
          <a:lstStyle/>
          <a:p>
            <a:pPr fontAlgn="ctr"/>
            <a:r>
              <a:rPr lang="en-US" sz="1200">
                <a:latin typeface="Huawei Sans" panose="020C0503030203020204" pitchFamily="34" charset="0"/>
              </a:rPr>
              <a:t>IF1</a:t>
            </a:r>
          </a:p>
        </p:txBody>
      </p:sp>
      <p:sp>
        <p:nvSpPr>
          <p:cNvPr id="111" name="TextBox 110">
            <a:extLst>
              <a:ext uri="{FF2B5EF4-FFF2-40B4-BE49-F238E27FC236}">
                <a16:creationId xmlns:a16="http://schemas.microsoft.com/office/drawing/2014/main" id="{52397849-C0CE-47F8-910E-301E78A96200}"/>
              </a:ext>
            </a:extLst>
          </p:cNvPr>
          <p:cNvSpPr txBox="1"/>
          <p:nvPr/>
        </p:nvSpPr>
        <p:spPr bwMode="gray">
          <a:xfrm>
            <a:off x="8577625" y="4940215"/>
            <a:ext cx="396262" cy="276999"/>
          </a:xfrm>
          <a:prstGeom prst="rect">
            <a:avLst/>
          </a:prstGeom>
          <a:noFill/>
        </p:spPr>
        <p:txBody>
          <a:bodyPr wrap="square" rtlCol="0">
            <a:noAutofit/>
          </a:bodyPr>
          <a:lstStyle/>
          <a:p>
            <a:pPr fontAlgn="ctr"/>
            <a:r>
              <a:rPr lang="en-US" sz="1200">
                <a:latin typeface="Huawei Sans" panose="020C0503030203020204" pitchFamily="34" charset="0"/>
              </a:rPr>
              <a:t>IF2</a:t>
            </a:r>
          </a:p>
        </p:txBody>
      </p:sp>
      <p:sp>
        <p:nvSpPr>
          <p:cNvPr id="112" name="TextBox 111">
            <a:extLst>
              <a:ext uri="{FF2B5EF4-FFF2-40B4-BE49-F238E27FC236}">
                <a16:creationId xmlns:a16="http://schemas.microsoft.com/office/drawing/2014/main" id="{42BB487B-A3C2-4622-80C2-441DE5C93A79}"/>
              </a:ext>
            </a:extLst>
          </p:cNvPr>
          <p:cNvSpPr txBox="1"/>
          <p:nvPr/>
        </p:nvSpPr>
        <p:spPr bwMode="gray">
          <a:xfrm>
            <a:off x="8548719" y="4309542"/>
            <a:ext cx="396262" cy="276999"/>
          </a:xfrm>
          <a:prstGeom prst="rect">
            <a:avLst/>
          </a:prstGeom>
          <a:noFill/>
        </p:spPr>
        <p:txBody>
          <a:bodyPr wrap="square" rtlCol="0">
            <a:noAutofit/>
          </a:bodyPr>
          <a:lstStyle/>
          <a:p>
            <a:pPr fontAlgn="ctr"/>
            <a:r>
              <a:rPr lang="en-US" sz="1200">
                <a:latin typeface="Huawei Sans" panose="020C0503030203020204" pitchFamily="34" charset="0"/>
              </a:rPr>
              <a:t>IF3</a:t>
            </a:r>
          </a:p>
        </p:txBody>
      </p:sp>
      <p:cxnSp>
        <p:nvCxnSpPr>
          <p:cNvPr id="114" name="Straight Arrow Connector 113">
            <a:extLst>
              <a:ext uri="{FF2B5EF4-FFF2-40B4-BE49-F238E27FC236}">
                <a16:creationId xmlns:a16="http://schemas.microsoft.com/office/drawing/2014/main" id="{3D11900C-4AAF-4C20-A033-EF718C662830}"/>
              </a:ext>
            </a:extLst>
          </p:cNvPr>
          <p:cNvCxnSpPr>
            <a:cxnSpLocks/>
          </p:cNvCxnSpPr>
          <p:nvPr/>
        </p:nvCxnSpPr>
        <p:spPr bwMode="gray">
          <a:xfrm>
            <a:off x="8526187" y="3242048"/>
            <a:ext cx="0" cy="1227774"/>
          </a:xfrm>
          <a:prstGeom prst="straightConnector1">
            <a:avLst/>
          </a:prstGeom>
          <a:ln w="19050">
            <a:tailEnd type="triangle"/>
          </a:ln>
        </p:spPr>
        <p:style>
          <a:lnRef idx="1">
            <a:schemeClr val="accent1"/>
          </a:lnRef>
          <a:fillRef idx="0">
            <a:schemeClr val="accent1"/>
          </a:fillRef>
          <a:effectRef idx="0">
            <a:schemeClr val="accent1"/>
          </a:effectRef>
          <a:fontRef idx="minor">
            <a:schemeClr val="tx1"/>
          </a:fontRef>
        </p:style>
      </p:cxnSp>
      <p:cxnSp>
        <p:nvCxnSpPr>
          <p:cNvPr id="117" name="Straight Arrow Connector 116">
            <a:extLst>
              <a:ext uri="{FF2B5EF4-FFF2-40B4-BE49-F238E27FC236}">
                <a16:creationId xmlns:a16="http://schemas.microsoft.com/office/drawing/2014/main" id="{9421AA99-9546-4B1C-BF51-42601CBBBE92}"/>
              </a:ext>
            </a:extLst>
          </p:cNvPr>
          <p:cNvCxnSpPr>
            <a:cxnSpLocks/>
          </p:cNvCxnSpPr>
          <p:nvPr/>
        </p:nvCxnSpPr>
        <p:spPr bwMode="gray">
          <a:xfrm>
            <a:off x="8694903" y="3242048"/>
            <a:ext cx="0" cy="1087903"/>
          </a:xfrm>
          <a:prstGeom prst="straightConnector1">
            <a:avLst/>
          </a:prstGeom>
          <a:ln w="19050">
            <a:solidFill>
              <a:srgbClr val="8BC9A0"/>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120" name="Straight Arrow Connector 119">
            <a:extLst>
              <a:ext uri="{FF2B5EF4-FFF2-40B4-BE49-F238E27FC236}">
                <a16:creationId xmlns:a16="http://schemas.microsoft.com/office/drawing/2014/main" id="{EDF28A86-7191-4917-AE82-445EDA2DFC00}"/>
              </a:ext>
            </a:extLst>
          </p:cNvPr>
          <p:cNvCxnSpPr>
            <a:cxnSpLocks/>
          </p:cNvCxnSpPr>
          <p:nvPr/>
        </p:nvCxnSpPr>
        <p:spPr bwMode="gray">
          <a:xfrm flipH="1">
            <a:off x="7586380" y="5189533"/>
            <a:ext cx="991245" cy="0"/>
          </a:xfrm>
          <a:prstGeom prst="straightConnector1">
            <a:avLst/>
          </a:prstGeom>
          <a:ln w="19050">
            <a:tailEnd type="triangle"/>
          </a:ln>
        </p:spPr>
        <p:style>
          <a:lnRef idx="1">
            <a:schemeClr val="accent1"/>
          </a:lnRef>
          <a:fillRef idx="0">
            <a:schemeClr val="accent1"/>
          </a:fillRef>
          <a:effectRef idx="0">
            <a:schemeClr val="accent1"/>
          </a:effectRef>
          <a:fontRef idx="minor">
            <a:schemeClr val="tx1"/>
          </a:fontRef>
        </p:style>
      </p:cxnSp>
      <p:cxnSp>
        <p:nvCxnSpPr>
          <p:cNvPr id="122" name="Straight Arrow Connector 121">
            <a:extLst>
              <a:ext uri="{FF2B5EF4-FFF2-40B4-BE49-F238E27FC236}">
                <a16:creationId xmlns:a16="http://schemas.microsoft.com/office/drawing/2014/main" id="{FF729DE6-2E87-4BFD-B971-43B5D467749F}"/>
              </a:ext>
            </a:extLst>
          </p:cNvPr>
          <p:cNvCxnSpPr>
            <a:cxnSpLocks/>
          </p:cNvCxnSpPr>
          <p:nvPr/>
        </p:nvCxnSpPr>
        <p:spPr bwMode="gray">
          <a:xfrm>
            <a:off x="7529819" y="5233521"/>
            <a:ext cx="1" cy="287715"/>
          </a:xfrm>
          <a:prstGeom prst="straightConnector1">
            <a:avLst/>
          </a:prstGeom>
          <a:ln w="19050">
            <a:tailEnd type="triangle"/>
          </a:ln>
        </p:spPr>
        <p:style>
          <a:lnRef idx="1">
            <a:schemeClr val="accent1"/>
          </a:lnRef>
          <a:fillRef idx="0">
            <a:schemeClr val="accent1"/>
          </a:fillRef>
          <a:effectRef idx="0">
            <a:schemeClr val="accent1"/>
          </a:effectRef>
          <a:fontRef idx="minor">
            <a:schemeClr val="tx1"/>
          </a:fontRef>
        </p:style>
      </p:cxnSp>
      <p:cxnSp>
        <p:nvCxnSpPr>
          <p:cNvPr id="124" name="Straight Arrow Connector 123">
            <a:extLst>
              <a:ext uri="{FF2B5EF4-FFF2-40B4-BE49-F238E27FC236}">
                <a16:creationId xmlns:a16="http://schemas.microsoft.com/office/drawing/2014/main" id="{B4F882BC-D0E6-4203-94F5-41C0F53E53E1}"/>
              </a:ext>
            </a:extLst>
          </p:cNvPr>
          <p:cNvCxnSpPr>
            <a:cxnSpLocks/>
          </p:cNvCxnSpPr>
          <p:nvPr/>
        </p:nvCxnSpPr>
        <p:spPr bwMode="gray">
          <a:xfrm>
            <a:off x="9739851" y="5221028"/>
            <a:ext cx="1" cy="287715"/>
          </a:xfrm>
          <a:prstGeom prst="straightConnector1">
            <a:avLst/>
          </a:prstGeom>
          <a:ln w="19050">
            <a:solidFill>
              <a:srgbClr val="8BC9A0"/>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125" name="Straight Arrow Connector 124">
            <a:extLst>
              <a:ext uri="{FF2B5EF4-FFF2-40B4-BE49-F238E27FC236}">
                <a16:creationId xmlns:a16="http://schemas.microsoft.com/office/drawing/2014/main" id="{9278EB01-8C74-4D47-ACEE-FD998D72B20B}"/>
              </a:ext>
            </a:extLst>
          </p:cNvPr>
          <p:cNvCxnSpPr>
            <a:cxnSpLocks/>
          </p:cNvCxnSpPr>
          <p:nvPr/>
        </p:nvCxnSpPr>
        <p:spPr bwMode="gray">
          <a:xfrm flipH="1">
            <a:off x="8667032" y="5189531"/>
            <a:ext cx="991245" cy="0"/>
          </a:xfrm>
          <a:prstGeom prst="straightConnector1">
            <a:avLst/>
          </a:prstGeom>
          <a:ln w="19050">
            <a:solidFill>
              <a:srgbClr val="8BC9A0"/>
            </a:solidFill>
            <a:prstDash val="dash"/>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126" name="Rectangular Callout 75">
            <a:extLst>
              <a:ext uri="{FF2B5EF4-FFF2-40B4-BE49-F238E27FC236}">
                <a16:creationId xmlns:a16="http://schemas.microsoft.com/office/drawing/2014/main" id="{A3B7F65B-5C30-423C-B75F-17415CE9B7B4}"/>
              </a:ext>
            </a:extLst>
          </p:cNvPr>
          <p:cNvSpPr/>
          <p:nvPr/>
        </p:nvSpPr>
        <p:spPr bwMode="gray">
          <a:xfrm>
            <a:off x="6522263" y="4160339"/>
            <a:ext cx="1756460" cy="755310"/>
          </a:xfrm>
          <a:prstGeom prst="wedgeRectCallout">
            <a:avLst>
              <a:gd name="adj1" fmla="val 58907"/>
              <a:gd name="adj2" fmla="val 22391"/>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fontAlgn="ctr"/>
            <a:r>
              <a:rPr lang="en-US" sz="1200" dirty="0">
                <a:solidFill>
                  <a:schemeClr val="tx1"/>
                </a:solidFill>
                <a:latin typeface="Huawei Sans" panose="020C0503030203020204" pitchFamily="34" charset="0"/>
                <a:ea typeface="方正兰亭黑简体" panose="02000000000000000000" pitchFamily="2" charset="-122"/>
              </a:rPr>
              <a:t>Forwards multicast data packets based on the Layer 2 multicast forwarding table.</a:t>
            </a:r>
          </a:p>
        </p:txBody>
      </p:sp>
      <p:sp>
        <p:nvSpPr>
          <p:cNvPr id="127" name="Rectangular Callout 75">
            <a:extLst>
              <a:ext uri="{FF2B5EF4-FFF2-40B4-BE49-F238E27FC236}">
                <a16:creationId xmlns:a16="http://schemas.microsoft.com/office/drawing/2014/main" id="{C669628E-B3F3-4AA4-8A24-5C25CA2C8449}"/>
              </a:ext>
            </a:extLst>
          </p:cNvPr>
          <p:cNvSpPr/>
          <p:nvPr/>
        </p:nvSpPr>
        <p:spPr bwMode="gray">
          <a:xfrm>
            <a:off x="5671038" y="5150443"/>
            <a:ext cx="1577245" cy="755310"/>
          </a:xfrm>
          <a:prstGeom prst="wedgeRectCallout">
            <a:avLst>
              <a:gd name="adj1" fmla="val 61010"/>
              <a:gd name="adj2" fmla="val 22391"/>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fontAlgn="ctr"/>
            <a:r>
              <a:rPr lang="en-US" sz="1200" dirty="0">
                <a:solidFill>
                  <a:schemeClr val="tx1"/>
                </a:solidFill>
                <a:latin typeface="Huawei Sans" panose="020C0503030203020204" pitchFamily="34" charset="0"/>
                <a:ea typeface="方正兰亭黑简体" panose="02000000000000000000" pitchFamily="2" charset="-122"/>
              </a:rPr>
              <a:t>Multicast group member 1 </a:t>
            </a:r>
            <a:r>
              <a:rPr lang="en-US" sz="1200" b="1" dirty="0">
                <a:solidFill>
                  <a:srgbClr val="EC7061"/>
                </a:solidFill>
                <a:latin typeface="Huawei Sans" panose="020C0503030203020204" pitchFamily="34" charset="0"/>
                <a:ea typeface="方正兰亭黑简体" panose="02000000000000000000" pitchFamily="2" charset="-122"/>
              </a:rPr>
              <a:t>receives only the multicast traffic of G1</a:t>
            </a:r>
            <a:r>
              <a:rPr lang="en-US" sz="1200" dirty="0">
                <a:solidFill>
                  <a:schemeClr val="tx1"/>
                </a:solidFill>
                <a:latin typeface="Huawei Sans" panose="020C0503030203020204" pitchFamily="34" charset="0"/>
                <a:ea typeface="方正兰亭黑简体" panose="02000000000000000000" pitchFamily="2" charset="-122"/>
              </a:rPr>
              <a:t>.</a:t>
            </a:r>
          </a:p>
        </p:txBody>
      </p:sp>
      <p:sp>
        <p:nvSpPr>
          <p:cNvPr id="128" name="Rectangular Callout 75">
            <a:extLst>
              <a:ext uri="{FF2B5EF4-FFF2-40B4-BE49-F238E27FC236}">
                <a16:creationId xmlns:a16="http://schemas.microsoft.com/office/drawing/2014/main" id="{9AFBE9FA-4E76-49DC-8622-ECB3CF8FAF91}"/>
              </a:ext>
            </a:extLst>
          </p:cNvPr>
          <p:cNvSpPr/>
          <p:nvPr/>
        </p:nvSpPr>
        <p:spPr bwMode="gray">
          <a:xfrm>
            <a:off x="10024233" y="5150443"/>
            <a:ext cx="1558738" cy="755310"/>
          </a:xfrm>
          <a:prstGeom prst="wedgeRectCallout">
            <a:avLst>
              <a:gd name="adj1" fmla="val -59480"/>
              <a:gd name="adj2" fmla="val 26486"/>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fontAlgn="ctr"/>
            <a:r>
              <a:rPr lang="en-US" sz="1200" dirty="0">
                <a:solidFill>
                  <a:schemeClr val="tx1"/>
                </a:solidFill>
                <a:latin typeface="Huawei Sans" panose="020C0503030203020204" pitchFamily="34" charset="0"/>
                <a:ea typeface="方正兰亭黑简体" panose="02000000000000000000" pitchFamily="2" charset="-122"/>
              </a:rPr>
              <a:t>Multicast group member 2 </a:t>
            </a:r>
            <a:r>
              <a:rPr lang="en-US" sz="1200" b="1" dirty="0">
                <a:solidFill>
                  <a:srgbClr val="EC7061"/>
                </a:solidFill>
                <a:latin typeface="Huawei Sans" panose="020C0503030203020204" pitchFamily="34" charset="0"/>
                <a:ea typeface="方正兰亭黑简体" panose="02000000000000000000" pitchFamily="2" charset="-122"/>
              </a:rPr>
              <a:t>receives only the multicast traffic of G2</a:t>
            </a:r>
            <a:r>
              <a:rPr lang="en-US" sz="1200" dirty="0">
                <a:solidFill>
                  <a:schemeClr val="tx1"/>
                </a:solidFill>
                <a:latin typeface="Huawei Sans" panose="020C0503030203020204" pitchFamily="34" charset="0"/>
                <a:ea typeface="方正兰亭黑简体" panose="02000000000000000000" pitchFamily="2" charset="-122"/>
              </a:rPr>
              <a:t>.</a:t>
            </a:r>
          </a:p>
        </p:txBody>
      </p:sp>
      <p:sp>
        <p:nvSpPr>
          <p:cNvPr id="129" name="Trapezoid 128">
            <a:extLst>
              <a:ext uri="{FF2B5EF4-FFF2-40B4-BE49-F238E27FC236}">
                <a16:creationId xmlns:a16="http://schemas.microsoft.com/office/drawing/2014/main" id="{EA590F20-BE9D-45A4-8066-2A4A5D592CA0}"/>
              </a:ext>
            </a:extLst>
          </p:cNvPr>
          <p:cNvSpPr/>
          <p:nvPr/>
        </p:nvSpPr>
        <p:spPr bwMode="gray">
          <a:xfrm rot="16200000">
            <a:off x="2690794" y="4072028"/>
            <a:ext cx="1499550" cy="241919"/>
          </a:xfrm>
          <a:custGeom>
            <a:avLst/>
            <a:gdLst>
              <a:gd name="connsiteX0" fmla="*/ 0 w 489899"/>
              <a:gd name="connsiteY0" fmla="*/ 241916 h 241916"/>
              <a:gd name="connsiteX1" fmla="*/ 60479 w 489899"/>
              <a:gd name="connsiteY1" fmla="*/ 0 h 241916"/>
              <a:gd name="connsiteX2" fmla="*/ 429420 w 489899"/>
              <a:gd name="connsiteY2" fmla="*/ 0 h 241916"/>
              <a:gd name="connsiteX3" fmla="*/ 489899 w 489899"/>
              <a:gd name="connsiteY3" fmla="*/ 241916 h 241916"/>
              <a:gd name="connsiteX4" fmla="*/ 0 w 489899"/>
              <a:gd name="connsiteY4" fmla="*/ 241916 h 241916"/>
              <a:gd name="connsiteX0" fmla="*/ 0 w 1551937"/>
              <a:gd name="connsiteY0" fmla="*/ 241916 h 241916"/>
              <a:gd name="connsiteX1" fmla="*/ 60479 w 1551937"/>
              <a:gd name="connsiteY1" fmla="*/ 0 h 241916"/>
              <a:gd name="connsiteX2" fmla="*/ 429420 w 1551937"/>
              <a:gd name="connsiteY2" fmla="*/ 0 h 241916"/>
              <a:gd name="connsiteX3" fmla="*/ 1551937 w 1551937"/>
              <a:gd name="connsiteY3" fmla="*/ 237154 h 241916"/>
              <a:gd name="connsiteX4" fmla="*/ 0 w 1551937"/>
              <a:gd name="connsiteY4" fmla="*/ 241916 h 241916"/>
              <a:gd name="connsiteX0" fmla="*/ 0 w 1499550"/>
              <a:gd name="connsiteY0" fmla="*/ 241919 h 241919"/>
              <a:gd name="connsiteX1" fmla="*/ 8092 w 1499550"/>
              <a:gd name="connsiteY1" fmla="*/ 0 h 241919"/>
              <a:gd name="connsiteX2" fmla="*/ 377033 w 1499550"/>
              <a:gd name="connsiteY2" fmla="*/ 0 h 241919"/>
              <a:gd name="connsiteX3" fmla="*/ 1499550 w 1499550"/>
              <a:gd name="connsiteY3" fmla="*/ 237154 h 241919"/>
              <a:gd name="connsiteX4" fmla="*/ 0 w 1499550"/>
              <a:gd name="connsiteY4" fmla="*/ 241919 h 2419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99550" h="241919">
                <a:moveTo>
                  <a:pt x="0" y="241919"/>
                </a:moveTo>
                <a:lnTo>
                  <a:pt x="8092" y="0"/>
                </a:lnTo>
                <a:lnTo>
                  <a:pt x="377033" y="0"/>
                </a:lnTo>
                <a:lnTo>
                  <a:pt x="1499550" y="237154"/>
                </a:lnTo>
                <a:lnTo>
                  <a:pt x="0" y="241919"/>
                </a:lnTo>
                <a:close/>
              </a:path>
            </a:pathLst>
          </a:custGeom>
          <a:gradFill>
            <a:gsLst>
              <a:gs pos="0">
                <a:schemeClr val="accent1">
                  <a:lumMod val="5000"/>
                  <a:lumOff val="95000"/>
                  <a:alpha val="50000"/>
                </a:schemeClr>
              </a:gs>
              <a:gs pos="100000">
                <a:schemeClr val="accent1">
                  <a:lumMod val="30000"/>
                  <a:lumOff val="70000"/>
                  <a:alpha val="5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sp>
        <p:nvSpPr>
          <p:cNvPr id="77" name="Rectangle 76">
            <a:extLst>
              <a:ext uri="{FF2B5EF4-FFF2-40B4-BE49-F238E27FC236}">
                <a16:creationId xmlns:a16="http://schemas.microsoft.com/office/drawing/2014/main" id="{6656F358-AF70-4E26-BFD1-8384E60DFCAF}"/>
              </a:ext>
            </a:extLst>
          </p:cNvPr>
          <p:cNvSpPr/>
          <p:nvPr/>
        </p:nvSpPr>
        <p:spPr bwMode="gray">
          <a:xfrm>
            <a:off x="735189" y="3841999"/>
            <a:ext cx="4666026" cy="2559486"/>
          </a:xfrm>
          <a:prstGeom prst="rect">
            <a:avLst/>
          </a:prstGeom>
          <a:noFill/>
          <a:ln>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fontAlgn="ctr"/>
            <a:r>
              <a:rPr lang="en-US" sz="1200" dirty="0">
                <a:solidFill>
                  <a:schemeClr val="tx1"/>
                </a:solidFill>
                <a:latin typeface="Huawei Sans" panose="020C0503030203020204" pitchFamily="34" charset="0"/>
              </a:rPr>
              <a:t>Group joining mechanism</a:t>
            </a:r>
          </a:p>
        </p:txBody>
      </p:sp>
      <p:sp>
        <p:nvSpPr>
          <p:cNvPr id="80" name="椭圆 50">
            <a:extLst>
              <a:ext uri="{FF2B5EF4-FFF2-40B4-BE49-F238E27FC236}">
                <a16:creationId xmlns:a16="http://schemas.microsoft.com/office/drawing/2014/main" id="{5DBF2FFC-7993-4121-9F43-8FAFEBF72956}"/>
              </a:ext>
            </a:extLst>
          </p:cNvPr>
          <p:cNvSpPr/>
          <p:nvPr/>
        </p:nvSpPr>
        <p:spPr bwMode="gray">
          <a:xfrm>
            <a:off x="645188" y="3758152"/>
            <a:ext cx="180000" cy="180000"/>
          </a:xfrm>
          <a:prstGeom prst="ellipse">
            <a:avLst/>
          </a:prstGeom>
          <a:solidFill>
            <a:srgbClr val="FFC00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algn="ctr" fontAlgn="ctr"/>
            <a:r>
              <a:rPr lang="en-US" sz="110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1</a:t>
            </a:r>
          </a:p>
        </p:txBody>
      </p:sp>
      <p:sp>
        <p:nvSpPr>
          <p:cNvPr id="68" name="矩形: 圆角 52">
            <a:extLst>
              <a:ext uri="{FF2B5EF4-FFF2-40B4-BE49-F238E27FC236}">
                <a16:creationId xmlns:a16="http://schemas.microsoft.com/office/drawing/2014/main" id="{706FCA38-4DF0-45F8-B134-0502CF869EA6}"/>
              </a:ext>
            </a:extLst>
          </p:cNvPr>
          <p:cNvSpPr/>
          <p:nvPr/>
        </p:nvSpPr>
        <p:spPr bwMode="gray">
          <a:xfrm>
            <a:off x="3561522" y="3401878"/>
            <a:ext cx="2141189" cy="1577759"/>
          </a:xfrm>
          <a:prstGeom prst="roundRect">
            <a:avLst>
              <a:gd name="adj" fmla="val 3125"/>
            </a:avLst>
          </a:prstGeom>
          <a:solidFill>
            <a:schemeClr val="bg1"/>
          </a:solid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gn="ctr" fontAlgn="ctr"/>
            <a:r>
              <a:rPr lang="en-US" sz="120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L2 Multicast Forwarding Table</a:t>
            </a:r>
          </a:p>
        </p:txBody>
      </p:sp>
      <p:graphicFrame>
        <p:nvGraphicFramePr>
          <p:cNvPr id="69" name="Table 38">
            <a:extLst>
              <a:ext uri="{FF2B5EF4-FFF2-40B4-BE49-F238E27FC236}">
                <a16:creationId xmlns:a16="http://schemas.microsoft.com/office/drawing/2014/main" id="{BE81B95E-B0B5-4FC0-A905-0AA95EF53059}"/>
              </a:ext>
            </a:extLst>
          </p:cNvPr>
          <p:cNvGraphicFramePr>
            <a:graphicFrameLocks noGrp="1"/>
          </p:cNvGraphicFramePr>
          <p:nvPr>
            <p:extLst>
              <p:ext uri="{D42A27DB-BD31-4B8C-83A1-F6EECF244321}">
                <p14:modId xmlns:p14="http://schemas.microsoft.com/office/powerpoint/2010/main" val="3034909526"/>
              </p:ext>
            </p:extLst>
          </p:nvPr>
        </p:nvGraphicFramePr>
        <p:xfrm>
          <a:off x="3646050" y="3666161"/>
          <a:ext cx="1894367" cy="1230333"/>
        </p:xfrm>
        <a:graphic>
          <a:graphicData uri="http://schemas.openxmlformats.org/drawingml/2006/table">
            <a:tbl>
              <a:tblPr firstRow="1" bandRow="1">
                <a:tableStyleId>{72833802-FEF1-4C79-8D5D-14CF1EAF98D9}</a:tableStyleId>
              </a:tblPr>
              <a:tblGrid>
                <a:gridCol w="1171428">
                  <a:extLst>
                    <a:ext uri="{9D8B030D-6E8A-4147-A177-3AD203B41FA5}">
                      <a16:colId xmlns:a16="http://schemas.microsoft.com/office/drawing/2014/main" val="2036062193"/>
                    </a:ext>
                  </a:extLst>
                </a:gridCol>
                <a:gridCol w="722939">
                  <a:extLst>
                    <a:ext uri="{9D8B030D-6E8A-4147-A177-3AD203B41FA5}">
                      <a16:colId xmlns:a16="http://schemas.microsoft.com/office/drawing/2014/main" val="1892022959"/>
                    </a:ext>
                  </a:extLst>
                </a:gridCol>
              </a:tblGrid>
              <a:tr h="333721">
                <a:tc>
                  <a:txBody>
                    <a:bodyPr/>
                    <a:lstStyle/>
                    <a:p>
                      <a:pPr algn="ctr" fontAlgn="ctr"/>
                      <a:r>
                        <a:rPr lang="en-US" sz="1050" dirty="0">
                          <a:latin typeface="Huawei Sans" panose="020C0503030203020204" pitchFamily="34" charset="0"/>
                        </a:rPr>
                        <a:t>Multicast Group</a:t>
                      </a:r>
                    </a:p>
                  </a:txBody>
                  <a:tcPr marL="19050" marR="19050" marT="19050" marB="1905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a:txBody>
                    <a:bodyPr/>
                    <a:lstStyle/>
                    <a:p>
                      <a:pPr algn="ctr" fontAlgn="ctr"/>
                      <a:r>
                        <a:rPr lang="en-US" sz="1050">
                          <a:latin typeface="Huawei Sans" panose="020C0503030203020204" pitchFamily="34" charset="0"/>
                        </a:rPr>
                        <a:t>Outbound Interface</a:t>
                      </a:r>
                    </a:p>
                  </a:txBody>
                  <a:tcPr marL="19050" marR="19050" marT="19050" marB="1905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extLst>
                  <a:ext uri="{0D108BD9-81ED-4DB2-BD59-A6C34878D82A}">
                    <a16:rowId xmlns:a16="http://schemas.microsoft.com/office/drawing/2014/main" val="3015372963"/>
                  </a:ext>
                </a:extLst>
              </a:tr>
              <a:tr h="290731">
                <a:tc>
                  <a:txBody>
                    <a:bodyPr/>
                    <a:lstStyle/>
                    <a:p>
                      <a:pPr algn="ctr" fontAlgn="ctr"/>
                      <a:r>
                        <a:rPr lang="en-US" sz="1050" b="1" dirty="0">
                          <a:solidFill>
                            <a:srgbClr val="EC7061"/>
                          </a:solidFill>
                          <a:latin typeface="Huawei Sans" panose="020C0503030203020204" pitchFamily="34" charset="0"/>
                        </a:rPr>
                        <a:t>Router Port</a:t>
                      </a:r>
                    </a:p>
                  </a:txBody>
                  <a:tcPr marL="19050" marR="19050" marT="19050" marB="1905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4FBFE"/>
                    </a:solidFill>
                  </a:tcPr>
                </a:tc>
                <a:tc>
                  <a:txBody>
                    <a:bodyPr/>
                    <a:lstStyle/>
                    <a:p>
                      <a:pPr algn="ctr" fontAlgn="ctr"/>
                      <a:r>
                        <a:rPr lang="en-US" sz="1050">
                          <a:latin typeface="Huawei Sans" panose="020C0503030203020204" pitchFamily="34" charset="0"/>
                        </a:rPr>
                        <a:t>IF3</a:t>
                      </a:r>
                    </a:p>
                  </a:txBody>
                  <a:tcPr marL="19050" marR="19050" marT="19050" marB="1905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4FBFE"/>
                    </a:solidFill>
                  </a:tcPr>
                </a:tc>
                <a:extLst>
                  <a:ext uri="{0D108BD9-81ED-4DB2-BD59-A6C34878D82A}">
                    <a16:rowId xmlns:a16="http://schemas.microsoft.com/office/drawing/2014/main" val="726405233"/>
                  </a:ext>
                </a:extLst>
              </a:tr>
              <a:tr h="290731">
                <a:tc>
                  <a:txBody>
                    <a:bodyPr/>
                    <a:lstStyle/>
                    <a:p>
                      <a:pPr algn="ctr" fontAlgn="ctr"/>
                      <a:r>
                        <a:rPr lang="en-US" sz="1050">
                          <a:latin typeface="Huawei Sans" panose="020C0503030203020204" pitchFamily="34" charset="0"/>
                        </a:rPr>
                        <a:t>*, G1</a:t>
                      </a:r>
                    </a:p>
                  </a:txBody>
                  <a:tcPr marL="19050" marR="19050" marT="19050" marB="1905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4FBFE"/>
                    </a:solidFill>
                  </a:tcPr>
                </a:tc>
                <a:tc>
                  <a:txBody>
                    <a:bodyPr/>
                    <a:lstStyle/>
                    <a:p>
                      <a:pPr algn="ctr" fontAlgn="ctr"/>
                      <a:r>
                        <a:rPr lang="en-US" sz="1050">
                          <a:latin typeface="Huawei Sans" panose="020C0503030203020204" pitchFamily="34" charset="0"/>
                        </a:rPr>
                        <a:t>IF1</a:t>
                      </a:r>
                    </a:p>
                  </a:txBody>
                  <a:tcPr marL="19050" marR="19050" marT="19050" marB="1905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4FBFE"/>
                    </a:solidFill>
                  </a:tcPr>
                </a:tc>
                <a:extLst>
                  <a:ext uri="{0D108BD9-81ED-4DB2-BD59-A6C34878D82A}">
                    <a16:rowId xmlns:a16="http://schemas.microsoft.com/office/drawing/2014/main" val="3567632787"/>
                  </a:ext>
                </a:extLst>
              </a:tr>
              <a:tr h="290731">
                <a:tc>
                  <a:txBody>
                    <a:bodyPr/>
                    <a:lstStyle/>
                    <a:p>
                      <a:pPr algn="ctr" fontAlgn="ctr"/>
                      <a:r>
                        <a:rPr lang="en-US" sz="1050">
                          <a:latin typeface="Huawei Sans" panose="020C0503030203020204" pitchFamily="34" charset="0"/>
                        </a:rPr>
                        <a:t>*, G2</a:t>
                      </a:r>
                    </a:p>
                  </a:txBody>
                  <a:tcPr marL="19050" marR="19050" marT="19050" marB="1905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4FBFE"/>
                    </a:solidFill>
                  </a:tcPr>
                </a:tc>
                <a:tc>
                  <a:txBody>
                    <a:bodyPr/>
                    <a:lstStyle/>
                    <a:p>
                      <a:pPr algn="ctr" fontAlgn="ctr"/>
                      <a:r>
                        <a:rPr lang="en-US" sz="1050" dirty="0">
                          <a:latin typeface="Huawei Sans" panose="020C0503030203020204" pitchFamily="34" charset="0"/>
                        </a:rPr>
                        <a:t>IF2</a:t>
                      </a:r>
                    </a:p>
                  </a:txBody>
                  <a:tcPr marL="19050" marR="19050" marT="19050" marB="1905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4FBFE"/>
                    </a:solidFill>
                  </a:tcPr>
                </a:tc>
                <a:extLst>
                  <a:ext uri="{0D108BD9-81ED-4DB2-BD59-A6C34878D82A}">
                    <a16:rowId xmlns:a16="http://schemas.microsoft.com/office/drawing/2014/main" val="2976839400"/>
                  </a:ext>
                </a:extLst>
              </a:tr>
            </a:tbl>
          </a:graphicData>
        </a:graphic>
      </p:graphicFrame>
      <p:cxnSp>
        <p:nvCxnSpPr>
          <p:cNvPr id="96" name="Straight Arrow Connector 95">
            <a:extLst>
              <a:ext uri="{FF2B5EF4-FFF2-40B4-BE49-F238E27FC236}">
                <a16:creationId xmlns:a16="http://schemas.microsoft.com/office/drawing/2014/main" id="{CF962E96-33A2-4604-9AD5-E03B5A51A978}"/>
              </a:ext>
            </a:extLst>
          </p:cNvPr>
          <p:cNvCxnSpPr>
            <a:cxnSpLocks/>
          </p:cNvCxnSpPr>
          <p:nvPr/>
        </p:nvCxnSpPr>
        <p:spPr bwMode="gray">
          <a:xfrm>
            <a:off x="9302457" y="4491549"/>
            <a:ext cx="326831" cy="0"/>
          </a:xfrm>
          <a:prstGeom prst="straightConnector1">
            <a:avLst/>
          </a:prstGeom>
          <a:ln w="19050">
            <a:solidFill>
              <a:srgbClr val="8BC9A0"/>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97" name="TextBox 96">
            <a:extLst>
              <a:ext uri="{FF2B5EF4-FFF2-40B4-BE49-F238E27FC236}">
                <a16:creationId xmlns:a16="http://schemas.microsoft.com/office/drawing/2014/main" id="{0E3FD430-09FF-4E66-B3F3-B90139297011}"/>
              </a:ext>
            </a:extLst>
          </p:cNvPr>
          <p:cNvSpPr txBox="1"/>
          <p:nvPr/>
        </p:nvSpPr>
        <p:spPr bwMode="gray">
          <a:xfrm>
            <a:off x="9581913" y="4359897"/>
            <a:ext cx="1454186" cy="276999"/>
          </a:xfrm>
          <a:prstGeom prst="rect">
            <a:avLst/>
          </a:prstGeom>
          <a:noFill/>
        </p:spPr>
        <p:txBody>
          <a:bodyPr wrap="square" rtlCol="0">
            <a:noAutofit/>
          </a:bodyPr>
          <a:lstStyle/>
          <a:p>
            <a:pPr fontAlgn="ctr"/>
            <a:r>
              <a:rPr lang="en-US" sz="1050" dirty="0">
                <a:latin typeface="Huawei Sans" panose="020C0503030203020204" pitchFamily="34" charset="0"/>
              </a:rPr>
              <a:t>Multicast flow of G2</a:t>
            </a:r>
          </a:p>
        </p:txBody>
      </p:sp>
      <p:cxnSp>
        <p:nvCxnSpPr>
          <p:cNvPr id="98" name="Straight Arrow Connector 97">
            <a:extLst>
              <a:ext uri="{FF2B5EF4-FFF2-40B4-BE49-F238E27FC236}">
                <a16:creationId xmlns:a16="http://schemas.microsoft.com/office/drawing/2014/main" id="{B41FC8D5-3D95-4026-8A6F-D8F1121CAACC}"/>
              </a:ext>
            </a:extLst>
          </p:cNvPr>
          <p:cNvCxnSpPr>
            <a:cxnSpLocks/>
          </p:cNvCxnSpPr>
          <p:nvPr/>
        </p:nvCxnSpPr>
        <p:spPr bwMode="gray">
          <a:xfrm>
            <a:off x="9302457" y="4206195"/>
            <a:ext cx="326831" cy="0"/>
          </a:xfrm>
          <a:prstGeom prst="straightConnector1">
            <a:avLst/>
          </a:prstGeom>
          <a:ln w="19050">
            <a:solidFill>
              <a:srgbClr val="00B0F0"/>
            </a:solidFill>
            <a:prstDash val="solid"/>
            <a:tailEnd type="triangle"/>
          </a:ln>
        </p:spPr>
        <p:style>
          <a:lnRef idx="1">
            <a:schemeClr val="accent1"/>
          </a:lnRef>
          <a:fillRef idx="0">
            <a:schemeClr val="accent1"/>
          </a:fillRef>
          <a:effectRef idx="0">
            <a:schemeClr val="accent1"/>
          </a:effectRef>
          <a:fontRef idx="minor">
            <a:schemeClr val="tx1"/>
          </a:fontRef>
        </p:style>
      </p:cxnSp>
      <p:sp>
        <p:nvSpPr>
          <p:cNvPr id="99" name="TextBox 98">
            <a:extLst>
              <a:ext uri="{FF2B5EF4-FFF2-40B4-BE49-F238E27FC236}">
                <a16:creationId xmlns:a16="http://schemas.microsoft.com/office/drawing/2014/main" id="{3E4576D0-45BD-42F5-9B1C-4925474633F7}"/>
              </a:ext>
            </a:extLst>
          </p:cNvPr>
          <p:cNvSpPr txBox="1"/>
          <p:nvPr/>
        </p:nvSpPr>
        <p:spPr bwMode="gray">
          <a:xfrm>
            <a:off x="9581913" y="4074543"/>
            <a:ext cx="1454186" cy="276999"/>
          </a:xfrm>
          <a:prstGeom prst="rect">
            <a:avLst/>
          </a:prstGeom>
          <a:noFill/>
        </p:spPr>
        <p:txBody>
          <a:bodyPr wrap="square" rtlCol="0">
            <a:noAutofit/>
          </a:bodyPr>
          <a:lstStyle/>
          <a:p>
            <a:pPr fontAlgn="ctr"/>
            <a:r>
              <a:rPr lang="en-US" sz="1050" dirty="0">
                <a:latin typeface="Huawei Sans" panose="020C0503030203020204" pitchFamily="34" charset="0"/>
              </a:rPr>
              <a:t>Multicast flow of G1</a:t>
            </a:r>
          </a:p>
        </p:txBody>
      </p:sp>
      <p:sp>
        <p:nvSpPr>
          <p:cNvPr id="79" name="Rectangular Callout 75">
            <a:extLst>
              <a:ext uri="{FF2B5EF4-FFF2-40B4-BE49-F238E27FC236}">
                <a16:creationId xmlns:a16="http://schemas.microsoft.com/office/drawing/2014/main" id="{A8903E72-6949-4A6B-9CD2-31C3118B982C}"/>
              </a:ext>
            </a:extLst>
          </p:cNvPr>
          <p:cNvSpPr/>
          <p:nvPr/>
        </p:nvSpPr>
        <p:spPr bwMode="gray">
          <a:xfrm>
            <a:off x="3857293" y="2577864"/>
            <a:ext cx="2279847" cy="721946"/>
          </a:xfrm>
          <a:prstGeom prst="wedgeRectCallout">
            <a:avLst>
              <a:gd name="adj1" fmla="val -19146"/>
              <a:gd name="adj2" fmla="val 75282"/>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fontAlgn="ctr"/>
            <a:r>
              <a:rPr lang="en-US" sz="1200" dirty="0">
                <a:solidFill>
                  <a:schemeClr val="tx1"/>
                </a:solidFill>
                <a:latin typeface="Huawei Sans" panose="020C0503030203020204" pitchFamily="34" charset="0"/>
                <a:ea typeface="方正兰亭黑简体" panose="02000000000000000000" pitchFamily="2" charset="-122"/>
              </a:rPr>
              <a:t>The IGMP snooping-enabled device reads IGMP messages and generates a </a:t>
            </a:r>
            <a:r>
              <a:rPr lang="en-US" sz="1200" b="1" dirty="0">
                <a:solidFill>
                  <a:srgbClr val="EC7061"/>
                </a:solidFill>
                <a:latin typeface="Huawei Sans" panose="020C0503030203020204" pitchFamily="34" charset="0"/>
                <a:ea typeface="方正兰亭黑简体" panose="02000000000000000000" pitchFamily="2" charset="-122"/>
              </a:rPr>
              <a:t>Layer 2 multicast forwarding table</a:t>
            </a:r>
            <a:r>
              <a:rPr lang="en-US" sz="1200" dirty="0">
                <a:solidFill>
                  <a:schemeClr val="tx1"/>
                </a:solidFill>
                <a:latin typeface="Huawei Sans" panose="020C0503030203020204" pitchFamily="34" charset="0"/>
                <a:ea typeface="方正兰亭黑简体" panose="02000000000000000000" pitchFamily="2" charset="-122"/>
              </a:rPr>
              <a:t>.</a:t>
            </a:r>
          </a:p>
        </p:txBody>
      </p:sp>
      <p:sp>
        <p:nvSpPr>
          <p:cNvPr id="95" name="椭圆 50">
            <a:extLst>
              <a:ext uri="{FF2B5EF4-FFF2-40B4-BE49-F238E27FC236}">
                <a16:creationId xmlns:a16="http://schemas.microsoft.com/office/drawing/2014/main" id="{A36807F3-10F1-407C-87A1-4B34AF27F239}"/>
              </a:ext>
            </a:extLst>
          </p:cNvPr>
          <p:cNvSpPr/>
          <p:nvPr/>
        </p:nvSpPr>
        <p:spPr bwMode="gray">
          <a:xfrm>
            <a:off x="3761239" y="2486322"/>
            <a:ext cx="180000" cy="180000"/>
          </a:xfrm>
          <a:prstGeom prst="ellipse">
            <a:avLst/>
          </a:prstGeom>
          <a:solidFill>
            <a:srgbClr val="FFC00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algn="ctr" fontAlgn="ctr"/>
            <a:r>
              <a:rPr lang="en-US" sz="110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2</a:t>
            </a:r>
          </a:p>
        </p:txBody>
      </p:sp>
    </p:spTree>
    <p:extLst>
      <p:ext uri="{BB962C8B-B14F-4D97-AF65-F5344CB8AC3E}">
        <p14:creationId xmlns:p14="http://schemas.microsoft.com/office/powerpoint/2010/main" val="353687670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47707760-F1D4-4BDF-8A12-CD705E4609D5}"/>
              </a:ext>
            </a:extLst>
          </p:cNvPr>
          <p:cNvSpPr>
            <a:spLocks noGrp="1"/>
          </p:cNvSpPr>
          <p:nvPr>
            <p:ph type="body" sz="quarter" idx="10"/>
          </p:nvPr>
        </p:nvSpPr>
        <p:spPr bwMode="gray"/>
        <p:txBody>
          <a:bodyPr wrap="square">
            <a:noAutofit/>
          </a:bodyPr>
          <a:lstStyle/>
          <a:p>
            <a:pPr fontAlgn="ctr"/>
            <a:r>
              <a:rPr lang="en-US" sz="1800" dirty="0">
                <a:latin typeface="Huawei Sans" panose="020C0503030203020204" pitchFamily="34" charset="0"/>
              </a:rPr>
              <a:t>Layer 2 multicast forwarding entries contain the following types of ports:</a:t>
            </a:r>
          </a:p>
          <a:p>
            <a:pPr lvl="1" fontAlgn="ctr"/>
            <a:r>
              <a:rPr lang="en-US" sz="1600" b="1" dirty="0">
                <a:solidFill>
                  <a:srgbClr val="EC7061"/>
                </a:solidFill>
                <a:latin typeface="Huawei Sans" panose="020C0503030203020204" pitchFamily="34" charset="0"/>
              </a:rPr>
              <a:t>Router port</a:t>
            </a:r>
            <a:r>
              <a:rPr lang="en-US" sz="1600" dirty="0">
                <a:latin typeface="Huawei Sans" panose="020C0503030203020204" pitchFamily="34" charset="0"/>
              </a:rPr>
              <a:t>: a port on a Layer 2 multicast device, used to receive multicast packets from a Layer 3 multicast device such as a DR or IGMP </a:t>
            </a:r>
            <a:r>
              <a:rPr lang="en-US" sz="1600" dirty="0" err="1">
                <a:latin typeface="Huawei Sans" panose="020C0503030203020204" pitchFamily="34" charset="0"/>
              </a:rPr>
              <a:t>querier</a:t>
            </a:r>
            <a:endParaRPr lang="en-US" sz="1600" dirty="0">
              <a:latin typeface="Huawei Sans" panose="020C0503030203020204" pitchFamily="34" charset="0"/>
            </a:endParaRPr>
          </a:p>
          <a:p>
            <a:pPr lvl="1" fontAlgn="ctr"/>
            <a:r>
              <a:rPr lang="en-US" sz="1600" b="1" dirty="0">
                <a:solidFill>
                  <a:srgbClr val="EC7061"/>
                </a:solidFill>
                <a:latin typeface="Huawei Sans" panose="020C0503030203020204" pitchFamily="34" charset="0"/>
              </a:rPr>
              <a:t>Member port</a:t>
            </a:r>
            <a:r>
              <a:rPr lang="en-US" sz="1600" dirty="0">
                <a:latin typeface="Huawei Sans" panose="020C0503030203020204" pitchFamily="34" charset="0"/>
              </a:rPr>
              <a:t>: a port on a Layer 2 multicast device, used to send multicast data packets to group members.</a:t>
            </a:r>
          </a:p>
        </p:txBody>
      </p:sp>
      <p:sp>
        <p:nvSpPr>
          <p:cNvPr id="2" name="Title 1">
            <a:extLst>
              <a:ext uri="{FF2B5EF4-FFF2-40B4-BE49-F238E27FC236}">
                <a16:creationId xmlns:a16="http://schemas.microsoft.com/office/drawing/2014/main" id="{6D3F557C-6565-4BF8-BE2E-F6DED646EB5E}"/>
              </a:ext>
            </a:extLst>
          </p:cNvPr>
          <p:cNvSpPr>
            <a:spLocks noGrp="1"/>
          </p:cNvSpPr>
          <p:nvPr>
            <p:ph type="title"/>
          </p:nvPr>
        </p:nvSpPr>
        <p:spPr bwMode="gray"/>
        <p:txBody>
          <a:bodyPr wrap="square">
            <a:noAutofit/>
          </a:bodyPr>
          <a:lstStyle/>
          <a:p>
            <a:pPr fontAlgn="ctr"/>
            <a:r>
              <a:rPr lang="en-US" dirty="0">
                <a:latin typeface="Huawei Sans" panose="020C0503030203020204" pitchFamily="34" charset="0"/>
              </a:rPr>
              <a:t>IGMP Snooping Port and Forwarding Table Introduction</a:t>
            </a:r>
          </a:p>
        </p:txBody>
      </p:sp>
      <p:sp>
        <p:nvSpPr>
          <p:cNvPr id="25" name="Freeform 159">
            <a:extLst>
              <a:ext uri="{FF2B5EF4-FFF2-40B4-BE49-F238E27FC236}">
                <a16:creationId xmlns:a16="http://schemas.microsoft.com/office/drawing/2014/main" id="{02D5006B-2EF6-43E3-8A87-DCBD590075F9}"/>
              </a:ext>
            </a:extLst>
          </p:cNvPr>
          <p:cNvSpPr/>
          <p:nvPr/>
        </p:nvSpPr>
        <p:spPr bwMode="gray">
          <a:xfrm flipH="1">
            <a:off x="8276382" y="2988356"/>
            <a:ext cx="1392088" cy="727684"/>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gn="ctr" fontAlgn="ctr"/>
            <a:endParaRPr lang="en-US" sz="400" dirty="0">
              <a:solidFill>
                <a:schemeClr val="tx1"/>
              </a:solidFill>
              <a:latin typeface="Huawei Sans" panose="020C0503030203020204" pitchFamily="34" charset="0"/>
            </a:endParaRPr>
          </a:p>
          <a:p>
            <a:pPr algn="ctr" fontAlgn="ctr"/>
            <a:r>
              <a:rPr lang="en-US" sz="1200" dirty="0">
                <a:solidFill>
                  <a:schemeClr val="tx1"/>
                </a:solidFill>
                <a:latin typeface="Huawei Sans" panose="020C0503030203020204" pitchFamily="34" charset="0"/>
              </a:rPr>
              <a:t>Multicast network</a:t>
            </a:r>
          </a:p>
        </p:txBody>
      </p:sp>
      <p:pic>
        <p:nvPicPr>
          <p:cNvPr id="26" name="图片 20" descr="接入交换机.png">
            <a:extLst>
              <a:ext uri="{FF2B5EF4-FFF2-40B4-BE49-F238E27FC236}">
                <a16:creationId xmlns:a16="http://schemas.microsoft.com/office/drawing/2014/main" id="{97181BBF-2DF0-495F-899A-F5C20A26B8DA}"/>
              </a:ext>
            </a:extLst>
          </p:cNvPr>
          <p:cNvPicPr>
            <a:picLocks noChangeAspect="1"/>
          </p:cNvPicPr>
          <p:nvPr/>
        </p:nvPicPr>
        <p:blipFill>
          <a:blip r:embed="rId3" cstate="print"/>
          <a:stretch>
            <a:fillRect/>
          </a:stretch>
        </p:blipFill>
        <p:spPr bwMode="gray">
          <a:xfrm>
            <a:off x="8704835" y="4419138"/>
            <a:ext cx="540000" cy="441818"/>
          </a:xfrm>
          <a:prstGeom prst="rect">
            <a:avLst/>
          </a:prstGeom>
        </p:spPr>
      </p:pic>
      <p:pic>
        <p:nvPicPr>
          <p:cNvPr id="27" name="Picture 2" descr="G:\做的项目\公共\扁平图标切换\更新2015_01_21\oss扁平图标库2015_01_21更新-04.png">
            <a:extLst>
              <a:ext uri="{FF2B5EF4-FFF2-40B4-BE49-F238E27FC236}">
                <a16:creationId xmlns:a16="http://schemas.microsoft.com/office/drawing/2014/main" id="{C30FE796-007D-4143-8258-287F4104463F}"/>
              </a:ext>
            </a:extLst>
          </p:cNvPr>
          <p:cNvPicPr>
            <a:picLocks noChangeArrowheads="1"/>
          </p:cNvPicPr>
          <p:nvPr/>
        </p:nvPicPr>
        <p:blipFill>
          <a:blip r:embed="rId4" cstate="print"/>
          <a:stretch>
            <a:fillRect/>
          </a:stretch>
        </p:blipFill>
        <p:spPr bwMode="gray">
          <a:xfrm>
            <a:off x="8710780" y="3482760"/>
            <a:ext cx="528117" cy="399259"/>
          </a:xfrm>
          <a:prstGeom prst="rect">
            <a:avLst/>
          </a:prstGeom>
          <a:noFill/>
        </p:spPr>
      </p:pic>
      <p:pic>
        <p:nvPicPr>
          <p:cNvPr id="28" name="图片 38" descr="PC.png">
            <a:extLst>
              <a:ext uri="{FF2B5EF4-FFF2-40B4-BE49-F238E27FC236}">
                <a16:creationId xmlns:a16="http://schemas.microsoft.com/office/drawing/2014/main" id="{03592FCE-0FC6-4396-9F68-5BED4DAFA2D1}"/>
              </a:ext>
            </a:extLst>
          </p:cNvPr>
          <p:cNvPicPr>
            <a:picLocks noChangeAspect="1"/>
          </p:cNvPicPr>
          <p:nvPr/>
        </p:nvPicPr>
        <p:blipFill>
          <a:blip r:embed="rId5" cstate="print"/>
          <a:stretch>
            <a:fillRect/>
          </a:stretch>
        </p:blipFill>
        <p:spPr bwMode="gray">
          <a:xfrm>
            <a:off x="7577868" y="5417771"/>
            <a:ext cx="540000" cy="382353"/>
          </a:xfrm>
          <a:prstGeom prst="rect">
            <a:avLst/>
          </a:prstGeom>
        </p:spPr>
      </p:pic>
      <p:sp>
        <p:nvSpPr>
          <p:cNvPr id="29" name="TextBox 28">
            <a:extLst>
              <a:ext uri="{FF2B5EF4-FFF2-40B4-BE49-F238E27FC236}">
                <a16:creationId xmlns:a16="http://schemas.microsoft.com/office/drawing/2014/main" id="{43382F5C-1BA3-4B2C-A11A-BD4B1A8EC0DC}"/>
              </a:ext>
            </a:extLst>
          </p:cNvPr>
          <p:cNvSpPr txBox="1"/>
          <p:nvPr/>
        </p:nvSpPr>
        <p:spPr bwMode="gray">
          <a:xfrm>
            <a:off x="6913315" y="5804947"/>
            <a:ext cx="1859584" cy="646331"/>
          </a:xfrm>
          <a:prstGeom prst="rect">
            <a:avLst/>
          </a:prstGeom>
          <a:noFill/>
        </p:spPr>
        <p:txBody>
          <a:bodyPr wrap="square" rtlCol="0">
            <a:noAutofit/>
          </a:bodyPr>
          <a:lstStyle/>
          <a:p>
            <a:pPr algn="ctr" fontAlgn="ctr"/>
            <a:r>
              <a:rPr lang="en-US" sz="1050">
                <a:latin typeface="Huawei Sans" panose="020C0503030203020204" pitchFamily="34" charset="0"/>
              </a:rPr>
              <a:t>Multicast group member 1 joins multicast group 239.0.0.1.</a:t>
            </a:r>
          </a:p>
          <a:p>
            <a:pPr algn="ctr" fontAlgn="ctr"/>
            <a:endParaRPr lang="en-US" sz="1050">
              <a:latin typeface="Huawei Sans" panose="020C0503030203020204" pitchFamily="34" charset="0"/>
            </a:endParaRPr>
          </a:p>
        </p:txBody>
      </p:sp>
      <p:cxnSp>
        <p:nvCxnSpPr>
          <p:cNvPr id="30" name="Connector: Elbow 29">
            <a:extLst>
              <a:ext uri="{FF2B5EF4-FFF2-40B4-BE49-F238E27FC236}">
                <a16:creationId xmlns:a16="http://schemas.microsoft.com/office/drawing/2014/main" id="{EC8F0F50-B43D-484B-B9E0-A1A84AC3C74A}"/>
              </a:ext>
            </a:extLst>
          </p:cNvPr>
          <p:cNvCxnSpPr>
            <a:cxnSpLocks/>
          </p:cNvCxnSpPr>
          <p:nvPr/>
        </p:nvCxnSpPr>
        <p:spPr bwMode="gray">
          <a:xfrm rot="5400000" flipH="1" flipV="1">
            <a:off x="8080556" y="4623509"/>
            <a:ext cx="556815" cy="1031710"/>
          </a:xfrm>
          <a:prstGeom prst="bentConnector3">
            <a:avLst>
              <a:gd name="adj1" fmla="val 50000"/>
            </a:avLst>
          </a:prstGeom>
          <a:ln w="19050"/>
        </p:spPr>
        <p:style>
          <a:lnRef idx="1">
            <a:schemeClr val="dk1"/>
          </a:lnRef>
          <a:fillRef idx="0">
            <a:schemeClr val="dk1"/>
          </a:fillRef>
          <a:effectRef idx="0">
            <a:schemeClr val="dk1"/>
          </a:effectRef>
          <a:fontRef idx="minor">
            <a:schemeClr val="tx1"/>
          </a:fontRef>
        </p:style>
      </p:cxnSp>
      <p:cxnSp>
        <p:nvCxnSpPr>
          <p:cNvPr id="31" name="直接连接符 12">
            <a:extLst>
              <a:ext uri="{FF2B5EF4-FFF2-40B4-BE49-F238E27FC236}">
                <a16:creationId xmlns:a16="http://schemas.microsoft.com/office/drawing/2014/main" id="{C67345AC-6522-4D3E-8797-0D9B36896B61}"/>
              </a:ext>
            </a:extLst>
          </p:cNvPr>
          <p:cNvCxnSpPr>
            <a:cxnSpLocks/>
            <a:stCxn id="26" idx="0"/>
            <a:endCxn id="27" idx="2"/>
          </p:cNvCxnSpPr>
          <p:nvPr/>
        </p:nvCxnSpPr>
        <p:spPr bwMode="gray">
          <a:xfrm flipV="1">
            <a:off x="8974835" y="3882019"/>
            <a:ext cx="4" cy="537119"/>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32" name="TextBox 31">
            <a:extLst>
              <a:ext uri="{FF2B5EF4-FFF2-40B4-BE49-F238E27FC236}">
                <a16:creationId xmlns:a16="http://schemas.microsoft.com/office/drawing/2014/main" id="{AC8DEBA2-E83D-49AE-9F9C-D07BA51131F2}"/>
              </a:ext>
            </a:extLst>
          </p:cNvPr>
          <p:cNvSpPr txBox="1"/>
          <p:nvPr/>
        </p:nvSpPr>
        <p:spPr bwMode="gray">
          <a:xfrm>
            <a:off x="7673477" y="3518075"/>
            <a:ext cx="1037303" cy="276999"/>
          </a:xfrm>
          <a:prstGeom prst="rect">
            <a:avLst/>
          </a:prstGeom>
          <a:solidFill>
            <a:schemeClr val="bg1"/>
          </a:solidFill>
        </p:spPr>
        <p:txBody>
          <a:bodyPr wrap="square" rtlCol="0">
            <a:noAutofit/>
          </a:bodyPr>
          <a:lstStyle/>
          <a:p>
            <a:pPr algn="ctr" fontAlgn="ctr"/>
            <a:r>
              <a:rPr lang="en-US" sz="1100" dirty="0">
                <a:latin typeface="Huawei Sans" panose="020C0503030203020204" pitchFamily="34" charset="0"/>
              </a:rPr>
              <a:t>IGMP </a:t>
            </a:r>
            <a:r>
              <a:rPr lang="en-US" sz="1100" dirty="0" err="1">
                <a:latin typeface="Huawei Sans" panose="020C0503030203020204" pitchFamily="34" charset="0"/>
              </a:rPr>
              <a:t>querier</a:t>
            </a:r>
            <a:endParaRPr lang="en-US" sz="1100" dirty="0">
              <a:latin typeface="Huawei Sans" panose="020C0503030203020204" pitchFamily="34" charset="0"/>
            </a:endParaRPr>
          </a:p>
        </p:txBody>
      </p:sp>
      <p:pic>
        <p:nvPicPr>
          <p:cNvPr id="35" name="图片 38" descr="PC.png">
            <a:extLst>
              <a:ext uri="{FF2B5EF4-FFF2-40B4-BE49-F238E27FC236}">
                <a16:creationId xmlns:a16="http://schemas.microsoft.com/office/drawing/2014/main" id="{C5900141-2D0E-46A7-A9F7-5AF480911787}"/>
              </a:ext>
            </a:extLst>
          </p:cNvPr>
          <p:cNvPicPr>
            <a:picLocks noChangeAspect="1"/>
          </p:cNvPicPr>
          <p:nvPr/>
        </p:nvPicPr>
        <p:blipFill>
          <a:blip r:embed="rId5" cstate="print"/>
          <a:stretch>
            <a:fillRect/>
          </a:stretch>
        </p:blipFill>
        <p:spPr bwMode="gray">
          <a:xfrm>
            <a:off x="9885795" y="5416229"/>
            <a:ext cx="540000" cy="382353"/>
          </a:xfrm>
          <a:prstGeom prst="rect">
            <a:avLst/>
          </a:prstGeom>
        </p:spPr>
      </p:pic>
      <p:sp>
        <p:nvSpPr>
          <p:cNvPr id="36" name="TextBox 35">
            <a:extLst>
              <a:ext uri="{FF2B5EF4-FFF2-40B4-BE49-F238E27FC236}">
                <a16:creationId xmlns:a16="http://schemas.microsoft.com/office/drawing/2014/main" id="{BBEACD06-89E4-4785-8F92-BD7AD57F025E}"/>
              </a:ext>
            </a:extLst>
          </p:cNvPr>
          <p:cNvSpPr txBox="1"/>
          <p:nvPr/>
        </p:nvSpPr>
        <p:spPr bwMode="gray">
          <a:xfrm>
            <a:off x="9228127" y="5782581"/>
            <a:ext cx="1845811" cy="646331"/>
          </a:xfrm>
          <a:prstGeom prst="rect">
            <a:avLst/>
          </a:prstGeom>
          <a:noFill/>
        </p:spPr>
        <p:txBody>
          <a:bodyPr wrap="square" rtlCol="0">
            <a:noAutofit/>
          </a:bodyPr>
          <a:lstStyle/>
          <a:p>
            <a:pPr algn="ctr" fontAlgn="ctr"/>
            <a:r>
              <a:rPr lang="en-US" sz="1050" dirty="0">
                <a:latin typeface="Huawei Sans" panose="020C0503030203020204" pitchFamily="34" charset="0"/>
              </a:rPr>
              <a:t>Multicast group member 2 joins multicast group 239.0.0.2.</a:t>
            </a:r>
          </a:p>
          <a:p>
            <a:pPr algn="ctr" fontAlgn="ctr"/>
            <a:endParaRPr lang="en-US" sz="1050" dirty="0">
              <a:latin typeface="Huawei Sans" panose="020C0503030203020204" pitchFamily="34" charset="0"/>
            </a:endParaRPr>
          </a:p>
        </p:txBody>
      </p:sp>
      <p:cxnSp>
        <p:nvCxnSpPr>
          <p:cNvPr id="37" name="Connector: Elbow 36">
            <a:extLst>
              <a:ext uri="{FF2B5EF4-FFF2-40B4-BE49-F238E27FC236}">
                <a16:creationId xmlns:a16="http://schemas.microsoft.com/office/drawing/2014/main" id="{85C03E51-9EA4-4A3D-876D-E1C644482D93}"/>
              </a:ext>
            </a:extLst>
          </p:cNvPr>
          <p:cNvCxnSpPr>
            <a:cxnSpLocks/>
          </p:cNvCxnSpPr>
          <p:nvPr/>
        </p:nvCxnSpPr>
        <p:spPr bwMode="gray">
          <a:xfrm rot="16200000" flipV="1">
            <a:off x="9342450" y="4607648"/>
            <a:ext cx="555273" cy="1061890"/>
          </a:xfrm>
          <a:prstGeom prst="bentConnector3">
            <a:avLst>
              <a:gd name="adj1" fmla="val 50000"/>
            </a:avLst>
          </a:prstGeom>
          <a:ln w="19050"/>
        </p:spPr>
        <p:style>
          <a:lnRef idx="1">
            <a:schemeClr val="dk1"/>
          </a:lnRef>
          <a:fillRef idx="0">
            <a:schemeClr val="dk1"/>
          </a:fillRef>
          <a:effectRef idx="0">
            <a:schemeClr val="dk1"/>
          </a:effectRef>
          <a:fontRef idx="minor">
            <a:schemeClr val="tx1"/>
          </a:fontRef>
        </p:style>
      </p:cxnSp>
      <p:sp>
        <p:nvSpPr>
          <p:cNvPr id="38" name="TextBox 37">
            <a:extLst>
              <a:ext uri="{FF2B5EF4-FFF2-40B4-BE49-F238E27FC236}">
                <a16:creationId xmlns:a16="http://schemas.microsoft.com/office/drawing/2014/main" id="{0881603C-94EB-4941-A7DD-761E0219DDFA}"/>
              </a:ext>
            </a:extLst>
          </p:cNvPr>
          <p:cNvSpPr txBox="1"/>
          <p:nvPr/>
        </p:nvSpPr>
        <p:spPr bwMode="gray">
          <a:xfrm>
            <a:off x="8538921" y="4842827"/>
            <a:ext cx="396262" cy="276999"/>
          </a:xfrm>
          <a:prstGeom prst="rect">
            <a:avLst/>
          </a:prstGeom>
          <a:noFill/>
        </p:spPr>
        <p:txBody>
          <a:bodyPr wrap="square" rtlCol="0">
            <a:noAutofit/>
          </a:bodyPr>
          <a:lstStyle/>
          <a:p>
            <a:pPr fontAlgn="ctr"/>
            <a:r>
              <a:rPr lang="en-US" sz="1200">
                <a:latin typeface="Huawei Sans" panose="020C0503030203020204" pitchFamily="34" charset="0"/>
              </a:rPr>
              <a:t>IF1</a:t>
            </a:r>
          </a:p>
        </p:txBody>
      </p:sp>
      <p:sp>
        <p:nvSpPr>
          <p:cNvPr id="39" name="TextBox 38">
            <a:extLst>
              <a:ext uri="{FF2B5EF4-FFF2-40B4-BE49-F238E27FC236}">
                <a16:creationId xmlns:a16="http://schemas.microsoft.com/office/drawing/2014/main" id="{AB11728C-4D9F-4E92-BE13-1EB72DB6A6B3}"/>
              </a:ext>
            </a:extLst>
          </p:cNvPr>
          <p:cNvSpPr txBox="1"/>
          <p:nvPr/>
        </p:nvSpPr>
        <p:spPr bwMode="gray">
          <a:xfrm>
            <a:off x="9015339" y="4847078"/>
            <a:ext cx="396262" cy="276999"/>
          </a:xfrm>
          <a:prstGeom prst="rect">
            <a:avLst/>
          </a:prstGeom>
          <a:noFill/>
        </p:spPr>
        <p:txBody>
          <a:bodyPr wrap="square" rtlCol="0">
            <a:noAutofit/>
          </a:bodyPr>
          <a:lstStyle/>
          <a:p>
            <a:pPr fontAlgn="ctr"/>
            <a:r>
              <a:rPr lang="en-US" sz="1200">
                <a:latin typeface="Huawei Sans" panose="020C0503030203020204" pitchFamily="34" charset="0"/>
              </a:rPr>
              <a:t>IF2</a:t>
            </a:r>
          </a:p>
        </p:txBody>
      </p:sp>
      <p:sp>
        <p:nvSpPr>
          <p:cNvPr id="40" name="TextBox 39">
            <a:extLst>
              <a:ext uri="{FF2B5EF4-FFF2-40B4-BE49-F238E27FC236}">
                <a16:creationId xmlns:a16="http://schemas.microsoft.com/office/drawing/2014/main" id="{CA689DA1-1CF6-484C-A1FD-AF6EB139318A}"/>
              </a:ext>
            </a:extLst>
          </p:cNvPr>
          <p:cNvSpPr txBox="1"/>
          <p:nvPr/>
        </p:nvSpPr>
        <p:spPr bwMode="gray">
          <a:xfrm>
            <a:off x="8905464" y="4143509"/>
            <a:ext cx="396262" cy="276999"/>
          </a:xfrm>
          <a:prstGeom prst="rect">
            <a:avLst/>
          </a:prstGeom>
          <a:noFill/>
        </p:spPr>
        <p:txBody>
          <a:bodyPr wrap="square" rtlCol="0">
            <a:noAutofit/>
          </a:bodyPr>
          <a:lstStyle/>
          <a:p>
            <a:pPr fontAlgn="ctr"/>
            <a:r>
              <a:rPr lang="en-US" sz="1200">
                <a:latin typeface="Huawei Sans" panose="020C0503030203020204" pitchFamily="34" charset="0"/>
              </a:rPr>
              <a:t>IF3</a:t>
            </a:r>
          </a:p>
        </p:txBody>
      </p:sp>
      <p:sp>
        <p:nvSpPr>
          <p:cNvPr id="50" name="Oval 41">
            <a:extLst>
              <a:ext uri="{FF2B5EF4-FFF2-40B4-BE49-F238E27FC236}">
                <a16:creationId xmlns:a16="http://schemas.microsoft.com/office/drawing/2014/main" id="{34AB20FE-0216-481C-B43B-15D78F9FCB07}"/>
              </a:ext>
            </a:extLst>
          </p:cNvPr>
          <p:cNvSpPr>
            <a:spLocks noChangeAspect="1"/>
          </p:cNvSpPr>
          <p:nvPr/>
        </p:nvSpPr>
        <p:spPr bwMode="gray">
          <a:xfrm>
            <a:off x="8791108" y="4741433"/>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ndParaRPr>
          </a:p>
        </p:txBody>
      </p:sp>
      <p:sp>
        <p:nvSpPr>
          <p:cNvPr id="51" name="Oval 41">
            <a:extLst>
              <a:ext uri="{FF2B5EF4-FFF2-40B4-BE49-F238E27FC236}">
                <a16:creationId xmlns:a16="http://schemas.microsoft.com/office/drawing/2014/main" id="{B158B677-989F-45C4-895B-F29B8BF68697}"/>
              </a:ext>
            </a:extLst>
          </p:cNvPr>
          <p:cNvSpPr>
            <a:spLocks noChangeAspect="1"/>
          </p:cNvSpPr>
          <p:nvPr/>
        </p:nvSpPr>
        <p:spPr bwMode="gray">
          <a:xfrm>
            <a:off x="9017063" y="4743797"/>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ndParaRPr>
          </a:p>
        </p:txBody>
      </p:sp>
      <p:sp>
        <p:nvSpPr>
          <p:cNvPr id="52" name="Oval 41">
            <a:extLst>
              <a:ext uri="{FF2B5EF4-FFF2-40B4-BE49-F238E27FC236}">
                <a16:creationId xmlns:a16="http://schemas.microsoft.com/office/drawing/2014/main" id="{701E0784-5007-41BF-A812-052B6ADA9860}"/>
              </a:ext>
            </a:extLst>
          </p:cNvPr>
          <p:cNvSpPr>
            <a:spLocks noChangeAspect="1"/>
          </p:cNvSpPr>
          <p:nvPr/>
        </p:nvSpPr>
        <p:spPr bwMode="gray">
          <a:xfrm>
            <a:off x="8905464" y="4346469"/>
            <a:ext cx="159261" cy="159261"/>
          </a:xfrm>
          <a:prstGeom prst="ellipse">
            <a:avLst/>
          </a:prstGeom>
          <a:pattFill prst="dkUpDiag">
            <a:fgClr>
              <a:srgbClr val="8BC9A0"/>
            </a:fgClr>
            <a:bgClr>
              <a:schemeClr val="bg1"/>
            </a:bgClr>
          </a:patt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ndParaRPr>
          </a:p>
        </p:txBody>
      </p:sp>
      <p:sp>
        <p:nvSpPr>
          <p:cNvPr id="53" name="Oval 41">
            <a:extLst>
              <a:ext uri="{FF2B5EF4-FFF2-40B4-BE49-F238E27FC236}">
                <a16:creationId xmlns:a16="http://schemas.microsoft.com/office/drawing/2014/main" id="{07BA8862-1728-4580-9026-F56BD7B441F4}"/>
              </a:ext>
            </a:extLst>
          </p:cNvPr>
          <p:cNvSpPr>
            <a:spLocks noChangeAspect="1"/>
          </p:cNvSpPr>
          <p:nvPr/>
        </p:nvSpPr>
        <p:spPr bwMode="gray">
          <a:xfrm>
            <a:off x="10115058" y="4011961"/>
            <a:ext cx="159261" cy="159261"/>
          </a:xfrm>
          <a:prstGeom prst="ellipse">
            <a:avLst/>
          </a:prstGeom>
          <a:pattFill prst="dkUpDiag">
            <a:fgClr>
              <a:srgbClr val="8BC9A0"/>
            </a:fgClr>
            <a:bgClr>
              <a:schemeClr val="bg1"/>
            </a:bgClr>
          </a:patt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ndParaRPr>
          </a:p>
        </p:txBody>
      </p:sp>
      <p:sp>
        <p:nvSpPr>
          <p:cNvPr id="54" name="Oval 41">
            <a:extLst>
              <a:ext uri="{FF2B5EF4-FFF2-40B4-BE49-F238E27FC236}">
                <a16:creationId xmlns:a16="http://schemas.microsoft.com/office/drawing/2014/main" id="{7B38CC2D-F5F1-491E-A2D4-6D4FDD53B84D}"/>
              </a:ext>
            </a:extLst>
          </p:cNvPr>
          <p:cNvSpPr>
            <a:spLocks noChangeAspect="1"/>
          </p:cNvSpPr>
          <p:nvPr/>
        </p:nvSpPr>
        <p:spPr bwMode="gray">
          <a:xfrm>
            <a:off x="10115058" y="4353082"/>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ndParaRPr>
          </a:p>
        </p:txBody>
      </p:sp>
      <p:sp>
        <p:nvSpPr>
          <p:cNvPr id="55" name="TextBox 54">
            <a:extLst>
              <a:ext uri="{FF2B5EF4-FFF2-40B4-BE49-F238E27FC236}">
                <a16:creationId xmlns:a16="http://schemas.microsoft.com/office/drawing/2014/main" id="{78021CA3-B86A-40A1-92D5-7984380CAF12}"/>
              </a:ext>
            </a:extLst>
          </p:cNvPr>
          <p:cNvSpPr txBox="1"/>
          <p:nvPr/>
        </p:nvSpPr>
        <p:spPr bwMode="gray">
          <a:xfrm>
            <a:off x="10205432" y="3953092"/>
            <a:ext cx="1037303" cy="276999"/>
          </a:xfrm>
          <a:prstGeom prst="rect">
            <a:avLst/>
          </a:prstGeom>
          <a:noFill/>
        </p:spPr>
        <p:txBody>
          <a:bodyPr wrap="square" rtlCol="0">
            <a:noAutofit/>
          </a:bodyPr>
          <a:lstStyle/>
          <a:p>
            <a:pPr algn="ctr" fontAlgn="ctr"/>
            <a:r>
              <a:rPr lang="en-US" sz="1200">
                <a:latin typeface="Huawei Sans" panose="020C0503030203020204" pitchFamily="34" charset="0"/>
              </a:rPr>
              <a:t>Router port</a:t>
            </a:r>
          </a:p>
        </p:txBody>
      </p:sp>
      <p:sp>
        <p:nvSpPr>
          <p:cNvPr id="56" name="TextBox 55">
            <a:extLst>
              <a:ext uri="{FF2B5EF4-FFF2-40B4-BE49-F238E27FC236}">
                <a16:creationId xmlns:a16="http://schemas.microsoft.com/office/drawing/2014/main" id="{90C891DC-A7F1-48C6-9022-30D4C7DF34A8}"/>
              </a:ext>
            </a:extLst>
          </p:cNvPr>
          <p:cNvSpPr txBox="1"/>
          <p:nvPr/>
        </p:nvSpPr>
        <p:spPr bwMode="gray">
          <a:xfrm>
            <a:off x="10205432" y="4288960"/>
            <a:ext cx="1149923" cy="276999"/>
          </a:xfrm>
          <a:prstGeom prst="rect">
            <a:avLst/>
          </a:prstGeom>
          <a:noFill/>
        </p:spPr>
        <p:txBody>
          <a:bodyPr wrap="square" rtlCol="0">
            <a:noAutofit/>
          </a:bodyPr>
          <a:lstStyle/>
          <a:p>
            <a:pPr algn="ctr" fontAlgn="ctr"/>
            <a:r>
              <a:rPr lang="en-US" sz="1200" dirty="0">
                <a:latin typeface="Huawei Sans" panose="020C0503030203020204" pitchFamily="34" charset="0"/>
              </a:rPr>
              <a:t>Member Port</a:t>
            </a:r>
          </a:p>
        </p:txBody>
      </p:sp>
      <p:sp>
        <p:nvSpPr>
          <p:cNvPr id="57" name="矩形: 圆角 52">
            <a:extLst>
              <a:ext uri="{FF2B5EF4-FFF2-40B4-BE49-F238E27FC236}">
                <a16:creationId xmlns:a16="http://schemas.microsoft.com/office/drawing/2014/main" id="{74D6239A-68EA-4614-8049-A211576BE554}"/>
              </a:ext>
            </a:extLst>
          </p:cNvPr>
          <p:cNvSpPr/>
          <p:nvPr/>
        </p:nvSpPr>
        <p:spPr bwMode="gray">
          <a:xfrm>
            <a:off x="5499504" y="3676553"/>
            <a:ext cx="2141189" cy="1577759"/>
          </a:xfrm>
          <a:prstGeom prst="roundRect">
            <a:avLst>
              <a:gd name="adj" fmla="val 3125"/>
            </a:avLst>
          </a:prstGeom>
          <a:solidFill>
            <a:schemeClr val="bg1"/>
          </a:solid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gn="ctr" fontAlgn="ctr"/>
            <a:r>
              <a:rPr lang="en-US" sz="120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L2-Multicast Forward-Table</a:t>
            </a:r>
          </a:p>
        </p:txBody>
      </p:sp>
      <p:graphicFrame>
        <p:nvGraphicFramePr>
          <p:cNvPr id="58" name="Table 38">
            <a:extLst>
              <a:ext uri="{FF2B5EF4-FFF2-40B4-BE49-F238E27FC236}">
                <a16:creationId xmlns:a16="http://schemas.microsoft.com/office/drawing/2014/main" id="{582D528D-1400-4995-ADE9-4F42DB0412B4}"/>
              </a:ext>
            </a:extLst>
          </p:cNvPr>
          <p:cNvGraphicFramePr>
            <a:graphicFrameLocks noGrp="1"/>
          </p:cNvGraphicFramePr>
          <p:nvPr>
            <p:extLst>
              <p:ext uri="{D42A27DB-BD31-4B8C-83A1-F6EECF244321}">
                <p14:modId xmlns:p14="http://schemas.microsoft.com/office/powerpoint/2010/main" val="3767625967"/>
              </p:ext>
            </p:extLst>
          </p:nvPr>
        </p:nvGraphicFramePr>
        <p:xfrm>
          <a:off x="5584032" y="3931505"/>
          <a:ext cx="1894367" cy="1294152"/>
        </p:xfrm>
        <a:graphic>
          <a:graphicData uri="http://schemas.openxmlformats.org/drawingml/2006/table">
            <a:tbl>
              <a:tblPr firstRow="1" bandRow="1">
                <a:tableStyleId>{72833802-FEF1-4C79-8D5D-14CF1EAF98D9}</a:tableStyleId>
              </a:tblPr>
              <a:tblGrid>
                <a:gridCol w="1031372">
                  <a:extLst>
                    <a:ext uri="{9D8B030D-6E8A-4147-A177-3AD203B41FA5}">
                      <a16:colId xmlns:a16="http://schemas.microsoft.com/office/drawing/2014/main" val="2036062193"/>
                    </a:ext>
                  </a:extLst>
                </a:gridCol>
                <a:gridCol w="862995">
                  <a:extLst>
                    <a:ext uri="{9D8B030D-6E8A-4147-A177-3AD203B41FA5}">
                      <a16:colId xmlns:a16="http://schemas.microsoft.com/office/drawing/2014/main" val="1892022959"/>
                    </a:ext>
                  </a:extLst>
                </a:gridCol>
              </a:tblGrid>
              <a:tr h="312004">
                <a:tc>
                  <a:txBody>
                    <a:bodyPr/>
                    <a:lstStyle/>
                    <a:p>
                      <a:pPr algn="ctr" fontAlgn="ctr"/>
                      <a:r>
                        <a:rPr lang="en-US" sz="1050" dirty="0">
                          <a:latin typeface="Huawei Sans" panose="020C0503030203020204" pitchFamily="34" charset="0"/>
                        </a:rPr>
                        <a:t>Multicast Group</a:t>
                      </a:r>
                    </a:p>
                  </a:txBody>
                  <a:tcPr marL="19050" marR="19050" marT="19050" marB="1905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a:txBody>
                    <a:bodyPr/>
                    <a:lstStyle/>
                    <a:p>
                      <a:pPr algn="ctr" fontAlgn="ctr"/>
                      <a:r>
                        <a:rPr lang="en-US" sz="1050">
                          <a:latin typeface="Huawei Sans" panose="020C0503030203020204" pitchFamily="34" charset="0"/>
                        </a:rPr>
                        <a:t>Outbound Interface</a:t>
                      </a:r>
                    </a:p>
                  </a:txBody>
                  <a:tcPr marL="19050" marR="19050" marT="19050" marB="1905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extLst>
                  <a:ext uri="{0D108BD9-81ED-4DB2-BD59-A6C34878D82A}">
                    <a16:rowId xmlns:a16="http://schemas.microsoft.com/office/drawing/2014/main" val="3015372963"/>
                  </a:ext>
                </a:extLst>
              </a:tr>
              <a:tr h="312004">
                <a:tc>
                  <a:txBody>
                    <a:bodyPr/>
                    <a:lstStyle/>
                    <a:p>
                      <a:pPr algn="ctr" fontAlgn="ctr"/>
                      <a:r>
                        <a:rPr lang="en-US" sz="1050" b="1" dirty="0">
                          <a:solidFill>
                            <a:srgbClr val="EC7061"/>
                          </a:solidFill>
                          <a:latin typeface="Huawei Sans" panose="020C0503030203020204" pitchFamily="34" charset="0"/>
                        </a:rPr>
                        <a:t>Router Port</a:t>
                      </a:r>
                    </a:p>
                  </a:txBody>
                  <a:tcPr marL="19050" marR="19050" marT="19050" marB="1905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4FBFE"/>
                    </a:solidFill>
                  </a:tcPr>
                </a:tc>
                <a:tc>
                  <a:txBody>
                    <a:bodyPr/>
                    <a:lstStyle/>
                    <a:p>
                      <a:pPr algn="ctr" fontAlgn="ctr"/>
                      <a:r>
                        <a:rPr lang="en-US" sz="1050">
                          <a:latin typeface="Huawei Sans" panose="020C0503030203020204" pitchFamily="34" charset="0"/>
                        </a:rPr>
                        <a:t>IF3</a:t>
                      </a:r>
                    </a:p>
                  </a:txBody>
                  <a:tcPr marL="19050" marR="19050" marT="19050" marB="1905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4FBFE"/>
                    </a:solidFill>
                  </a:tcPr>
                </a:tc>
                <a:extLst>
                  <a:ext uri="{0D108BD9-81ED-4DB2-BD59-A6C34878D82A}">
                    <a16:rowId xmlns:a16="http://schemas.microsoft.com/office/drawing/2014/main" val="726405233"/>
                  </a:ext>
                </a:extLst>
              </a:tr>
              <a:tr h="312004">
                <a:tc>
                  <a:txBody>
                    <a:bodyPr/>
                    <a:lstStyle/>
                    <a:p>
                      <a:pPr algn="ctr" fontAlgn="ctr"/>
                      <a:r>
                        <a:rPr lang="en-US" sz="1050">
                          <a:latin typeface="Huawei Sans" panose="020C0503030203020204" pitchFamily="34" charset="0"/>
                        </a:rPr>
                        <a:t>*, 239.0.0.1</a:t>
                      </a:r>
                    </a:p>
                  </a:txBody>
                  <a:tcPr marL="19050" marR="19050" marT="19050" marB="1905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4FBFE"/>
                    </a:solidFill>
                  </a:tcPr>
                </a:tc>
                <a:tc>
                  <a:txBody>
                    <a:bodyPr/>
                    <a:lstStyle/>
                    <a:p>
                      <a:pPr algn="ctr" fontAlgn="ctr"/>
                      <a:r>
                        <a:rPr lang="en-US" sz="1050">
                          <a:latin typeface="Huawei Sans" panose="020C0503030203020204" pitchFamily="34" charset="0"/>
                        </a:rPr>
                        <a:t>IF1</a:t>
                      </a:r>
                    </a:p>
                  </a:txBody>
                  <a:tcPr marL="19050" marR="19050" marT="19050" marB="1905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4FBFE"/>
                    </a:solidFill>
                  </a:tcPr>
                </a:tc>
                <a:extLst>
                  <a:ext uri="{0D108BD9-81ED-4DB2-BD59-A6C34878D82A}">
                    <a16:rowId xmlns:a16="http://schemas.microsoft.com/office/drawing/2014/main" val="3567632787"/>
                  </a:ext>
                </a:extLst>
              </a:tr>
              <a:tr h="312004">
                <a:tc>
                  <a:txBody>
                    <a:bodyPr/>
                    <a:lstStyle/>
                    <a:p>
                      <a:pPr algn="ctr" fontAlgn="ctr"/>
                      <a:r>
                        <a:rPr lang="en-US" sz="1050">
                          <a:latin typeface="Huawei Sans" panose="020C0503030203020204" pitchFamily="34" charset="0"/>
                        </a:rPr>
                        <a:t>*, 239.0.0.2</a:t>
                      </a:r>
                    </a:p>
                  </a:txBody>
                  <a:tcPr marL="19050" marR="19050" marT="19050" marB="1905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4FBFE"/>
                    </a:solidFill>
                  </a:tcPr>
                </a:tc>
                <a:tc>
                  <a:txBody>
                    <a:bodyPr/>
                    <a:lstStyle/>
                    <a:p>
                      <a:pPr algn="ctr" fontAlgn="ctr"/>
                      <a:r>
                        <a:rPr lang="en-US" sz="1050" dirty="0">
                          <a:latin typeface="Huawei Sans" panose="020C0503030203020204" pitchFamily="34" charset="0"/>
                        </a:rPr>
                        <a:t>IF2</a:t>
                      </a:r>
                    </a:p>
                  </a:txBody>
                  <a:tcPr marL="19050" marR="19050" marT="19050" marB="1905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4FBFE"/>
                    </a:solidFill>
                  </a:tcPr>
                </a:tc>
                <a:extLst>
                  <a:ext uri="{0D108BD9-81ED-4DB2-BD59-A6C34878D82A}">
                    <a16:rowId xmlns:a16="http://schemas.microsoft.com/office/drawing/2014/main" val="2976839400"/>
                  </a:ext>
                </a:extLst>
              </a:tr>
            </a:tbl>
          </a:graphicData>
        </a:graphic>
      </p:graphicFrame>
      <p:cxnSp>
        <p:nvCxnSpPr>
          <p:cNvPr id="60" name="Connector: Elbow 59">
            <a:extLst>
              <a:ext uri="{FF2B5EF4-FFF2-40B4-BE49-F238E27FC236}">
                <a16:creationId xmlns:a16="http://schemas.microsoft.com/office/drawing/2014/main" id="{D8C84B9A-B4C2-4143-A750-AA834015463D}"/>
              </a:ext>
            </a:extLst>
          </p:cNvPr>
          <p:cNvCxnSpPr>
            <a:cxnSpLocks/>
            <a:stCxn id="52" idx="2"/>
            <a:endCxn id="62" idx="3"/>
          </p:cNvCxnSpPr>
          <p:nvPr/>
        </p:nvCxnSpPr>
        <p:spPr bwMode="gray">
          <a:xfrm rot="10800000">
            <a:off x="7290654" y="4383488"/>
            <a:ext cx="1614810" cy="42612"/>
          </a:xfrm>
          <a:prstGeom prst="bentConnector3">
            <a:avLst/>
          </a:prstGeom>
          <a:ln w="19050">
            <a:tailEnd type="triangle"/>
          </a:ln>
        </p:spPr>
        <p:style>
          <a:lnRef idx="1">
            <a:schemeClr val="accent1"/>
          </a:lnRef>
          <a:fillRef idx="0">
            <a:schemeClr val="accent1"/>
          </a:fillRef>
          <a:effectRef idx="0">
            <a:schemeClr val="accent1"/>
          </a:effectRef>
          <a:fontRef idx="minor">
            <a:schemeClr val="tx1"/>
          </a:fontRef>
        </p:style>
      </p:cxnSp>
      <p:sp>
        <p:nvSpPr>
          <p:cNvPr id="62" name="Rectangle 61">
            <a:extLst>
              <a:ext uri="{FF2B5EF4-FFF2-40B4-BE49-F238E27FC236}">
                <a16:creationId xmlns:a16="http://schemas.microsoft.com/office/drawing/2014/main" id="{CE584CE7-5DB4-4287-910D-8E4AFABE51EB}"/>
              </a:ext>
            </a:extLst>
          </p:cNvPr>
          <p:cNvSpPr/>
          <p:nvPr/>
        </p:nvSpPr>
        <p:spPr bwMode="gray">
          <a:xfrm>
            <a:off x="6942609" y="4282008"/>
            <a:ext cx="348045" cy="20296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atin typeface="Huawei Sans" panose="020C0503030203020204" pitchFamily="34" charset="0"/>
            </a:endParaRPr>
          </a:p>
        </p:txBody>
      </p:sp>
      <p:sp>
        <p:nvSpPr>
          <p:cNvPr id="63" name="Rectangle 62">
            <a:extLst>
              <a:ext uri="{FF2B5EF4-FFF2-40B4-BE49-F238E27FC236}">
                <a16:creationId xmlns:a16="http://schemas.microsoft.com/office/drawing/2014/main" id="{699EE499-A93F-49A4-BF35-B6B2FA1009AE}"/>
              </a:ext>
            </a:extLst>
          </p:cNvPr>
          <p:cNvSpPr/>
          <p:nvPr/>
        </p:nvSpPr>
        <p:spPr bwMode="gray">
          <a:xfrm>
            <a:off x="6942991" y="4604342"/>
            <a:ext cx="348045" cy="20296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atin typeface="Huawei Sans" panose="020C0503030203020204" pitchFamily="34" charset="0"/>
            </a:endParaRPr>
          </a:p>
        </p:txBody>
      </p:sp>
      <p:sp>
        <p:nvSpPr>
          <p:cNvPr id="64" name="Rectangle 63">
            <a:extLst>
              <a:ext uri="{FF2B5EF4-FFF2-40B4-BE49-F238E27FC236}">
                <a16:creationId xmlns:a16="http://schemas.microsoft.com/office/drawing/2014/main" id="{E7D03997-2DD7-4143-8917-FF2D936AA2B5}"/>
              </a:ext>
            </a:extLst>
          </p:cNvPr>
          <p:cNvSpPr/>
          <p:nvPr/>
        </p:nvSpPr>
        <p:spPr bwMode="gray">
          <a:xfrm>
            <a:off x="6942991" y="4919973"/>
            <a:ext cx="348045" cy="20296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atin typeface="Huawei Sans" panose="020C0503030203020204" pitchFamily="34" charset="0"/>
            </a:endParaRPr>
          </a:p>
        </p:txBody>
      </p:sp>
      <p:cxnSp>
        <p:nvCxnSpPr>
          <p:cNvPr id="65" name="Connector: Elbow 64">
            <a:extLst>
              <a:ext uri="{FF2B5EF4-FFF2-40B4-BE49-F238E27FC236}">
                <a16:creationId xmlns:a16="http://schemas.microsoft.com/office/drawing/2014/main" id="{63323C20-C86F-4525-B93A-7C266377DEC4}"/>
              </a:ext>
            </a:extLst>
          </p:cNvPr>
          <p:cNvCxnSpPr>
            <a:cxnSpLocks/>
            <a:stCxn id="50" idx="2"/>
            <a:endCxn id="63" idx="3"/>
          </p:cNvCxnSpPr>
          <p:nvPr/>
        </p:nvCxnSpPr>
        <p:spPr bwMode="gray">
          <a:xfrm rot="10800000">
            <a:off x="7291036" y="4705822"/>
            <a:ext cx="1500072" cy="115242"/>
          </a:xfrm>
          <a:prstGeom prst="bentConnector3">
            <a:avLst/>
          </a:prstGeom>
          <a:ln w="19050">
            <a:tailEnd type="triangle"/>
          </a:ln>
        </p:spPr>
        <p:style>
          <a:lnRef idx="1">
            <a:schemeClr val="accent1"/>
          </a:lnRef>
          <a:fillRef idx="0">
            <a:schemeClr val="accent1"/>
          </a:fillRef>
          <a:effectRef idx="0">
            <a:schemeClr val="accent1"/>
          </a:effectRef>
          <a:fontRef idx="minor">
            <a:schemeClr val="tx1"/>
          </a:fontRef>
        </p:style>
      </p:cxnSp>
      <p:cxnSp>
        <p:nvCxnSpPr>
          <p:cNvPr id="69" name="Connector: Elbow 68">
            <a:extLst>
              <a:ext uri="{FF2B5EF4-FFF2-40B4-BE49-F238E27FC236}">
                <a16:creationId xmlns:a16="http://schemas.microsoft.com/office/drawing/2014/main" id="{FDFCDFB0-7646-4842-98A6-9E301975412D}"/>
              </a:ext>
            </a:extLst>
          </p:cNvPr>
          <p:cNvCxnSpPr>
            <a:cxnSpLocks/>
            <a:stCxn id="51" idx="6"/>
            <a:endCxn id="64" idx="3"/>
          </p:cNvCxnSpPr>
          <p:nvPr/>
        </p:nvCxnSpPr>
        <p:spPr bwMode="gray">
          <a:xfrm flipH="1">
            <a:off x="7291036" y="4823428"/>
            <a:ext cx="1885288" cy="198025"/>
          </a:xfrm>
          <a:prstGeom prst="bentConnector3">
            <a:avLst>
              <a:gd name="adj1" fmla="val -12125"/>
            </a:avLst>
          </a:prstGeom>
          <a:ln w="19050">
            <a:tailEnd type="triangle"/>
          </a:ln>
        </p:spPr>
        <p:style>
          <a:lnRef idx="1">
            <a:schemeClr val="accent1"/>
          </a:lnRef>
          <a:fillRef idx="0">
            <a:schemeClr val="accent1"/>
          </a:fillRef>
          <a:effectRef idx="0">
            <a:schemeClr val="accent1"/>
          </a:effectRef>
          <a:fontRef idx="minor">
            <a:schemeClr val="tx1"/>
          </a:fontRef>
        </p:style>
      </p:cxnSp>
      <p:sp>
        <p:nvSpPr>
          <p:cNvPr id="73" name="文本框 3">
            <a:extLst>
              <a:ext uri="{FF2B5EF4-FFF2-40B4-BE49-F238E27FC236}">
                <a16:creationId xmlns:a16="http://schemas.microsoft.com/office/drawing/2014/main" id="{FBDD244F-98FC-4E65-8BD8-372B471743CA}"/>
              </a:ext>
            </a:extLst>
          </p:cNvPr>
          <p:cNvSpPr txBox="1"/>
          <p:nvPr/>
        </p:nvSpPr>
        <p:spPr bwMode="gray">
          <a:xfrm>
            <a:off x="479057" y="3575256"/>
            <a:ext cx="4575394" cy="1754326"/>
          </a:xfrm>
          <a:prstGeom prst="rect">
            <a:avLst/>
          </a:prstGeom>
          <a:solidFill>
            <a:srgbClr val="F4FBFE"/>
          </a:solidFill>
          <a:ln>
            <a:solidFill>
              <a:srgbClr val="99DFF9"/>
            </a:solidFill>
          </a:ln>
        </p:spPr>
        <p:txBody>
          <a:bodyPr wrap="square" rtlCol="0">
            <a:noAutofit/>
          </a:bodyPr>
          <a:lstStyle/>
          <a:p>
            <a:pPr fontAlgn="ctr"/>
            <a:r>
              <a:rPr lang="en-US" sz="1200" dirty="0">
                <a:latin typeface="Huawei Sans" panose="020C0503030203020204" pitchFamily="34" charset="0"/>
              </a:rPr>
              <a:t>VLAN ID : 10, Forwarding Mode : IP</a:t>
            </a:r>
          </a:p>
          <a:p>
            <a:pPr fontAlgn="ctr"/>
            <a:r>
              <a:rPr lang="en-US" sz="1200" dirty="0">
                <a:latin typeface="Huawei Sans" panose="020C0503030203020204" pitchFamily="34" charset="0"/>
              </a:rPr>
              <a:t>------------------------------------------------------------------------</a:t>
            </a:r>
          </a:p>
          <a:p>
            <a:pPr fontAlgn="ctr"/>
            <a:r>
              <a:rPr lang="en-US" sz="1200" dirty="0">
                <a:latin typeface="Huawei Sans" panose="020C0503030203020204" pitchFamily="34" charset="0"/>
              </a:rPr>
              <a:t>                     (Source, Group)    Interface             Out-</a:t>
            </a:r>
            <a:r>
              <a:rPr lang="en-US" sz="1200" dirty="0" err="1">
                <a:latin typeface="Huawei Sans" panose="020C0503030203020204" pitchFamily="34" charset="0"/>
              </a:rPr>
              <a:t>Vlan</a:t>
            </a:r>
            <a:endParaRPr lang="en-US" sz="1200" dirty="0">
              <a:latin typeface="Huawei Sans" panose="020C0503030203020204" pitchFamily="34" charset="0"/>
            </a:endParaRPr>
          </a:p>
          <a:p>
            <a:pPr fontAlgn="ctr"/>
            <a:r>
              <a:rPr lang="en-US" sz="1200" dirty="0">
                <a:latin typeface="Huawei Sans" panose="020C0503030203020204" pitchFamily="34" charset="0"/>
              </a:rPr>
              <a:t>------------------------------------------------------------------------</a:t>
            </a:r>
          </a:p>
          <a:p>
            <a:pPr fontAlgn="ctr"/>
            <a:r>
              <a:rPr lang="en-US" sz="1200" dirty="0">
                <a:latin typeface="Huawei Sans" panose="020C0503030203020204" pitchFamily="34" charset="0"/>
              </a:rPr>
              <a:t>                         Router-port       IF3 (</a:t>
            </a:r>
            <a:r>
              <a:rPr lang="en-US" sz="1200" b="1" dirty="0">
                <a:solidFill>
                  <a:srgbClr val="8BC9A0"/>
                </a:solidFill>
                <a:latin typeface="Huawei Sans" panose="020C0503030203020204" pitchFamily="34" charset="0"/>
              </a:rPr>
              <a:t>router port</a:t>
            </a:r>
            <a:r>
              <a:rPr lang="en-US" sz="1200" dirty="0">
                <a:latin typeface="Huawei Sans" panose="020C0503030203020204" pitchFamily="34" charset="0"/>
              </a:rPr>
              <a:t>)       10</a:t>
            </a:r>
          </a:p>
          <a:p>
            <a:pPr fontAlgn="ctr"/>
            <a:r>
              <a:rPr lang="en-US" sz="1200" dirty="0">
                <a:latin typeface="Huawei Sans" panose="020C0503030203020204" pitchFamily="34" charset="0"/>
              </a:rPr>
              <a:t>                        (*, 239.0.0.1)      IF1 (</a:t>
            </a:r>
            <a:r>
              <a:rPr lang="en-US" sz="1200" b="1" dirty="0">
                <a:solidFill>
                  <a:srgbClr val="8BC9A0"/>
                </a:solidFill>
                <a:latin typeface="Huawei Sans" panose="020C0503030203020204" pitchFamily="34" charset="0"/>
              </a:rPr>
              <a:t>member port</a:t>
            </a:r>
            <a:r>
              <a:rPr lang="en-US" sz="1200" dirty="0">
                <a:latin typeface="Huawei Sans" panose="020C0503030203020204" pitchFamily="34" charset="0"/>
              </a:rPr>
              <a:t>)    10</a:t>
            </a:r>
          </a:p>
          <a:p>
            <a:pPr fontAlgn="ctr"/>
            <a:r>
              <a:rPr lang="en-US" sz="1200" dirty="0">
                <a:latin typeface="Huawei Sans" panose="020C0503030203020204" pitchFamily="34" charset="0"/>
              </a:rPr>
              <a:t>                        (*, 239.0.0.2)      IF2 (</a:t>
            </a:r>
            <a:r>
              <a:rPr lang="en-US" sz="1200" b="1" dirty="0">
                <a:solidFill>
                  <a:srgbClr val="8BC9A0"/>
                </a:solidFill>
                <a:latin typeface="Huawei Sans" panose="020C0503030203020204" pitchFamily="34" charset="0"/>
              </a:rPr>
              <a:t>member port</a:t>
            </a:r>
            <a:r>
              <a:rPr lang="en-US" sz="1200" dirty="0">
                <a:latin typeface="Huawei Sans" panose="020C0503030203020204" pitchFamily="34" charset="0"/>
              </a:rPr>
              <a:t>)    10            </a:t>
            </a:r>
          </a:p>
          <a:p>
            <a:pPr fontAlgn="ctr"/>
            <a:r>
              <a:rPr lang="en-US" sz="1200" dirty="0">
                <a:latin typeface="Huawei Sans" panose="020C0503030203020204" pitchFamily="34" charset="0"/>
              </a:rPr>
              <a:t>------------------------------------------------------------------------</a:t>
            </a:r>
          </a:p>
          <a:p>
            <a:pPr fontAlgn="ctr"/>
            <a:r>
              <a:rPr lang="en-US" sz="1200" dirty="0">
                <a:latin typeface="Huawei Sans" panose="020C0503030203020204" pitchFamily="34" charset="0"/>
              </a:rPr>
              <a:t>Total Group(s): 2 </a:t>
            </a:r>
          </a:p>
        </p:txBody>
      </p:sp>
      <p:sp>
        <p:nvSpPr>
          <p:cNvPr id="75" name="Trapezoid 74">
            <a:extLst>
              <a:ext uri="{FF2B5EF4-FFF2-40B4-BE49-F238E27FC236}">
                <a16:creationId xmlns:a16="http://schemas.microsoft.com/office/drawing/2014/main" id="{72AA3A5A-F4FD-4F9E-BAD5-0ECD5786FB46}"/>
              </a:ext>
            </a:extLst>
          </p:cNvPr>
          <p:cNvSpPr/>
          <p:nvPr/>
        </p:nvSpPr>
        <p:spPr bwMode="gray">
          <a:xfrm rot="5400000">
            <a:off x="4398059" y="4225930"/>
            <a:ext cx="1741481" cy="446775"/>
          </a:xfrm>
          <a:prstGeom prst="trapezoid">
            <a:avLst/>
          </a:prstGeom>
          <a:gradFill>
            <a:gsLst>
              <a:gs pos="0">
                <a:schemeClr val="accent1">
                  <a:lumMod val="5000"/>
                  <a:lumOff val="95000"/>
                  <a:alpha val="50000"/>
                </a:schemeClr>
              </a:gs>
              <a:gs pos="100000">
                <a:schemeClr val="accent1">
                  <a:lumMod val="30000"/>
                  <a:lumOff val="70000"/>
                  <a:alpha val="5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atin typeface="Huawei Sans" panose="020C0503030203020204" pitchFamily="34" charset="0"/>
            </a:endParaRPr>
          </a:p>
        </p:txBody>
      </p:sp>
      <p:sp>
        <p:nvSpPr>
          <p:cNvPr id="76" name="TextBox 75">
            <a:extLst>
              <a:ext uri="{FF2B5EF4-FFF2-40B4-BE49-F238E27FC236}">
                <a16:creationId xmlns:a16="http://schemas.microsoft.com/office/drawing/2014/main" id="{8AF2B6F4-A379-4520-ACD9-D32556DEF128}"/>
              </a:ext>
            </a:extLst>
          </p:cNvPr>
          <p:cNvSpPr txBox="1"/>
          <p:nvPr/>
        </p:nvSpPr>
        <p:spPr bwMode="gray">
          <a:xfrm>
            <a:off x="479057" y="3292498"/>
            <a:ext cx="2516070" cy="276999"/>
          </a:xfrm>
          <a:prstGeom prst="rect">
            <a:avLst/>
          </a:prstGeom>
          <a:solidFill>
            <a:srgbClr val="00B0F0"/>
          </a:solidFill>
          <a:ln>
            <a:solidFill>
              <a:srgbClr val="00B0F0"/>
            </a:solidFill>
          </a:ln>
        </p:spPr>
        <p:txBody>
          <a:bodyPr wrap="square" lIns="19050" tIns="19050" rIns="19050" bIns="19050" rtlCol="0">
            <a:noAutofit/>
          </a:bodyPr>
          <a:lstStyle/>
          <a:p>
            <a:pPr algn="ctr" fontAlgn="ctr"/>
            <a:r>
              <a:rPr lang="en-US" sz="1200" dirty="0">
                <a:solidFill>
                  <a:schemeClr val="bg1"/>
                </a:solidFill>
                <a:latin typeface="Huawei Sans" panose="020C0503030203020204" pitchFamily="34" charset="0"/>
              </a:rPr>
              <a:t>Layer 2 multicast forwarding table</a:t>
            </a:r>
          </a:p>
        </p:txBody>
      </p:sp>
    </p:spTree>
    <p:extLst>
      <p:ext uri="{BB962C8B-B14F-4D97-AF65-F5344CB8AC3E}">
        <p14:creationId xmlns:p14="http://schemas.microsoft.com/office/powerpoint/2010/main" val="184120634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0A2D60CB-B96C-4A0C-A0D4-9733528F91BB}"/>
              </a:ext>
            </a:extLst>
          </p:cNvPr>
          <p:cNvSpPr>
            <a:spLocks noGrp="1"/>
          </p:cNvSpPr>
          <p:nvPr>
            <p:ph type="body" sz="quarter" idx="10"/>
          </p:nvPr>
        </p:nvSpPr>
        <p:spPr bwMode="gray"/>
        <p:txBody>
          <a:bodyPr wrap="square">
            <a:noAutofit/>
          </a:bodyPr>
          <a:lstStyle/>
          <a:p>
            <a:pPr fontAlgn="ctr"/>
            <a:r>
              <a:rPr lang="en-US" sz="1600" dirty="0">
                <a:latin typeface="Huawei Sans" panose="020C0503030203020204" pitchFamily="34" charset="0"/>
              </a:rPr>
              <a:t>An IGMP snooping-enabled device listens for IGMP messages to generate a Layer 2 multicast forwarding table and determines the port type. The detailed process is as follows:</a:t>
            </a:r>
          </a:p>
          <a:p>
            <a:pPr fontAlgn="ctr"/>
            <a:endParaRPr lang="en-US" altLang="zh-CN" sz="1600" dirty="0">
              <a:latin typeface="Huawei Sans" panose="020C0503030203020204" pitchFamily="34" charset="0"/>
            </a:endParaRPr>
          </a:p>
        </p:txBody>
      </p:sp>
      <p:sp>
        <p:nvSpPr>
          <p:cNvPr id="2" name="Title 1">
            <a:extLst>
              <a:ext uri="{FF2B5EF4-FFF2-40B4-BE49-F238E27FC236}">
                <a16:creationId xmlns:a16="http://schemas.microsoft.com/office/drawing/2014/main" id="{B77B727F-E367-4A1C-9D9C-6A46B9D24A67}"/>
              </a:ext>
            </a:extLst>
          </p:cNvPr>
          <p:cNvSpPr>
            <a:spLocks noGrp="1"/>
          </p:cNvSpPr>
          <p:nvPr>
            <p:ph type="title"/>
          </p:nvPr>
        </p:nvSpPr>
        <p:spPr bwMode="gray"/>
        <p:txBody>
          <a:bodyPr wrap="square">
            <a:noAutofit/>
          </a:bodyPr>
          <a:lstStyle/>
          <a:p>
            <a:pPr fontAlgn="ctr"/>
            <a:r>
              <a:rPr lang="en-US" dirty="0">
                <a:latin typeface="Huawei Sans" panose="020C0503030203020204" pitchFamily="34" charset="0"/>
              </a:rPr>
              <a:t>Implementation of IGMP Snooping — Forwarding Entry Generation</a:t>
            </a:r>
          </a:p>
        </p:txBody>
      </p:sp>
      <p:sp>
        <p:nvSpPr>
          <p:cNvPr id="25" name="Freeform 159">
            <a:extLst>
              <a:ext uri="{FF2B5EF4-FFF2-40B4-BE49-F238E27FC236}">
                <a16:creationId xmlns:a16="http://schemas.microsoft.com/office/drawing/2014/main" id="{78E9743E-413E-42BD-8023-402509249CAC}"/>
              </a:ext>
            </a:extLst>
          </p:cNvPr>
          <p:cNvSpPr/>
          <p:nvPr/>
        </p:nvSpPr>
        <p:spPr bwMode="gray">
          <a:xfrm flipH="1">
            <a:off x="2382359" y="2066953"/>
            <a:ext cx="1392088" cy="727684"/>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gn="ctr" fontAlgn="ctr"/>
            <a:endParaRPr lang="en-US" sz="400" dirty="0">
              <a:solidFill>
                <a:schemeClr val="tx1"/>
              </a:solidFill>
              <a:latin typeface="Huawei Sans" panose="020C0503030203020204" pitchFamily="34" charset="0"/>
            </a:endParaRPr>
          </a:p>
          <a:p>
            <a:pPr algn="ctr" fontAlgn="ctr"/>
            <a:r>
              <a:rPr lang="en-US" sz="1200" dirty="0">
                <a:solidFill>
                  <a:schemeClr val="tx1"/>
                </a:solidFill>
                <a:latin typeface="Huawei Sans" panose="020C0503030203020204" pitchFamily="34" charset="0"/>
              </a:rPr>
              <a:t>Multicast network</a:t>
            </a:r>
          </a:p>
        </p:txBody>
      </p:sp>
      <p:pic>
        <p:nvPicPr>
          <p:cNvPr id="26" name="图片 20" descr="接入交换机.png">
            <a:extLst>
              <a:ext uri="{FF2B5EF4-FFF2-40B4-BE49-F238E27FC236}">
                <a16:creationId xmlns:a16="http://schemas.microsoft.com/office/drawing/2014/main" id="{42D0986E-344A-4AEA-82AE-410647248E24}"/>
              </a:ext>
            </a:extLst>
          </p:cNvPr>
          <p:cNvPicPr>
            <a:picLocks noChangeAspect="1"/>
          </p:cNvPicPr>
          <p:nvPr/>
        </p:nvPicPr>
        <p:blipFill>
          <a:blip r:embed="rId3" cstate="print"/>
          <a:stretch>
            <a:fillRect/>
          </a:stretch>
        </p:blipFill>
        <p:spPr bwMode="gray">
          <a:xfrm>
            <a:off x="2810812" y="3497735"/>
            <a:ext cx="540000" cy="441818"/>
          </a:xfrm>
          <a:prstGeom prst="rect">
            <a:avLst/>
          </a:prstGeom>
        </p:spPr>
      </p:pic>
      <p:pic>
        <p:nvPicPr>
          <p:cNvPr id="27" name="Picture 2" descr="G:\做的项目\公共\扁平图标切换\更新2015_01_21\oss扁平图标库2015_01_21更新-04.png">
            <a:extLst>
              <a:ext uri="{FF2B5EF4-FFF2-40B4-BE49-F238E27FC236}">
                <a16:creationId xmlns:a16="http://schemas.microsoft.com/office/drawing/2014/main" id="{C9A97920-A243-480B-B5A0-90EF155D0EAD}"/>
              </a:ext>
            </a:extLst>
          </p:cNvPr>
          <p:cNvPicPr>
            <a:picLocks noChangeArrowheads="1"/>
          </p:cNvPicPr>
          <p:nvPr/>
        </p:nvPicPr>
        <p:blipFill>
          <a:blip r:embed="rId4" cstate="print"/>
          <a:stretch>
            <a:fillRect/>
          </a:stretch>
        </p:blipFill>
        <p:spPr bwMode="gray">
          <a:xfrm>
            <a:off x="2816757" y="2561357"/>
            <a:ext cx="528117" cy="399259"/>
          </a:xfrm>
          <a:prstGeom prst="rect">
            <a:avLst/>
          </a:prstGeom>
          <a:noFill/>
        </p:spPr>
      </p:pic>
      <p:pic>
        <p:nvPicPr>
          <p:cNvPr id="28" name="图片 38" descr="PC.png">
            <a:extLst>
              <a:ext uri="{FF2B5EF4-FFF2-40B4-BE49-F238E27FC236}">
                <a16:creationId xmlns:a16="http://schemas.microsoft.com/office/drawing/2014/main" id="{47AFB865-FB96-4AD2-AFD8-71F6578890DD}"/>
              </a:ext>
            </a:extLst>
          </p:cNvPr>
          <p:cNvPicPr>
            <a:picLocks noChangeAspect="1"/>
          </p:cNvPicPr>
          <p:nvPr/>
        </p:nvPicPr>
        <p:blipFill>
          <a:blip r:embed="rId5" cstate="print"/>
          <a:stretch>
            <a:fillRect/>
          </a:stretch>
        </p:blipFill>
        <p:spPr bwMode="gray">
          <a:xfrm>
            <a:off x="1683845" y="4496368"/>
            <a:ext cx="540000" cy="382353"/>
          </a:xfrm>
          <a:prstGeom prst="rect">
            <a:avLst/>
          </a:prstGeom>
        </p:spPr>
      </p:pic>
      <p:sp>
        <p:nvSpPr>
          <p:cNvPr id="29" name="TextBox 28">
            <a:extLst>
              <a:ext uri="{FF2B5EF4-FFF2-40B4-BE49-F238E27FC236}">
                <a16:creationId xmlns:a16="http://schemas.microsoft.com/office/drawing/2014/main" id="{D32B2500-327A-40DC-ACAC-F65E8AF0A53F}"/>
              </a:ext>
            </a:extLst>
          </p:cNvPr>
          <p:cNvSpPr txBox="1"/>
          <p:nvPr/>
        </p:nvSpPr>
        <p:spPr bwMode="gray">
          <a:xfrm>
            <a:off x="1231857" y="4827558"/>
            <a:ext cx="1397133" cy="646331"/>
          </a:xfrm>
          <a:prstGeom prst="rect">
            <a:avLst/>
          </a:prstGeom>
          <a:noFill/>
        </p:spPr>
        <p:txBody>
          <a:bodyPr wrap="square" rtlCol="0">
            <a:noAutofit/>
          </a:bodyPr>
          <a:lstStyle/>
          <a:p>
            <a:pPr algn="ctr" fontAlgn="ctr"/>
            <a:r>
              <a:rPr lang="en-US" sz="1100" dirty="0">
                <a:latin typeface="Huawei Sans" panose="020C0503030203020204" pitchFamily="34" charset="0"/>
              </a:rPr>
              <a:t>Multicast group member 1 joins multicast group </a:t>
            </a:r>
            <a:r>
              <a:rPr lang="en-US" sz="1100" dirty="0">
                <a:solidFill>
                  <a:srgbClr val="EC7061"/>
                </a:solidFill>
                <a:latin typeface="Huawei Sans" panose="020C0503030203020204" pitchFamily="34" charset="0"/>
              </a:rPr>
              <a:t>239.0.0.1</a:t>
            </a:r>
            <a:r>
              <a:rPr lang="en-US" sz="1100" dirty="0">
                <a:latin typeface="Huawei Sans" panose="020C0503030203020204" pitchFamily="34" charset="0"/>
              </a:rPr>
              <a:t>.</a:t>
            </a:r>
          </a:p>
          <a:p>
            <a:pPr algn="ctr" fontAlgn="ctr"/>
            <a:endParaRPr lang="en-US" sz="1100" dirty="0">
              <a:latin typeface="Huawei Sans" panose="020C0503030203020204" pitchFamily="34" charset="0"/>
            </a:endParaRPr>
          </a:p>
        </p:txBody>
      </p:sp>
      <p:cxnSp>
        <p:nvCxnSpPr>
          <p:cNvPr id="30" name="Connector: Elbow 29">
            <a:extLst>
              <a:ext uri="{FF2B5EF4-FFF2-40B4-BE49-F238E27FC236}">
                <a16:creationId xmlns:a16="http://schemas.microsoft.com/office/drawing/2014/main" id="{19342862-506A-4D5B-8C97-E9D54F3825A3}"/>
              </a:ext>
            </a:extLst>
          </p:cNvPr>
          <p:cNvCxnSpPr>
            <a:cxnSpLocks/>
          </p:cNvCxnSpPr>
          <p:nvPr/>
        </p:nvCxnSpPr>
        <p:spPr bwMode="gray">
          <a:xfrm rot="5400000" flipH="1" flipV="1">
            <a:off x="2186533" y="3702106"/>
            <a:ext cx="556815" cy="1031710"/>
          </a:xfrm>
          <a:prstGeom prst="bentConnector3">
            <a:avLst>
              <a:gd name="adj1" fmla="val 50000"/>
            </a:avLst>
          </a:prstGeom>
          <a:ln w="19050"/>
        </p:spPr>
        <p:style>
          <a:lnRef idx="1">
            <a:schemeClr val="dk1"/>
          </a:lnRef>
          <a:fillRef idx="0">
            <a:schemeClr val="dk1"/>
          </a:fillRef>
          <a:effectRef idx="0">
            <a:schemeClr val="dk1"/>
          </a:effectRef>
          <a:fontRef idx="minor">
            <a:schemeClr val="tx1"/>
          </a:fontRef>
        </p:style>
      </p:cxnSp>
      <p:cxnSp>
        <p:nvCxnSpPr>
          <p:cNvPr id="31" name="直接连接符 12">
            <a:extLst>
              <a:ext uri="{FF2B5EF4-FFF2-40B4-BE49-F238E27FC236}">
                <a16:creationId xmlns:a16="http://schemas.microsoft.com/office/drawing/2014/main" id="{D54EB869-BA1F-4D75-B12F-F342D1AE6B53}"/>
              </a:ext>
            </a:extLst>
          </p:cNvPr>
          <p:cNvCxnSpPr>
            <a:cxnSpLocks/>
            <a:stCxn id="26" idx="0"/>
            <a:endCxn id="27" idx="2"/>
          </p:cNvCxnSpPr>
          <p:nvPr/>
        </p:nvCxnSpPr>
        <p:spPr bwMode="gray">
          <a:xfrm flipV="1">
            <a:off x="3080812" y="2960616"/>
            <a:ext cx="4" cy="537119"/>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32" name="TextBox 31">
            <a:extLst>
              <a:ext uri="{FF2B5EF4-FFF2-40B4-BE49-F238E27FC236}">
                <a16:creationId xmlns:a16="http://schemas.microsoft.com/office/drawing/2014/main" id="{77F09C7F-7EA0-4EBA-9499-E65C71B81FBC}"/>
              </a:ext>
            </a:extLst>
          </p:cNvPr>
          <p:cNvSpPr txBox="1"/>
          <p:nvPr/>
        </p:nvSpPr>
        <p:spPr bwMode="gray">
          <a:xfrm>
            <a:off x="1763258" y="2555578"/>
            <a:ext cx="1037303" cy="276999"/>
          </a:xfrm>
          <a:prstGeom prst="rect">
            <a:avLst/>
          </a:prstGeom>
          <a:solidFill>
            <a:schemeClr val="bg1"/>
          </a:solidFill>
        </p:spPr>
        <p:txBody>
          <a:bodyPr wrap="square" rtlCol="0">
            <a:noAutofit/>
          </a:bodyPr>
          <a:lstStyle/>
          <a:p>
            <a:pPr algn="ctr" fontAlgn="ctr"/>
            <a:r>
              <a:rPr lang="en-US" sz="1100" dirty="0">
                <a:latin typeface="Huawei Sans" panose="020C0503030203020204" pitchFamily="34" charset="0"/>
              </a:rPr>
              <a:t>IGMP </a:t>
            </a:r>
            <a:r>
              <a:rPr lang="en-US" sz="1100" dirty="0" err="1">
                <a:latin typeface="Huawei Sans" panose="020C0503030203020204" pitchFamily="34" charset="0"/>
              </a:rPr>
              <a:t>querier</a:t>
            </a:r>
            <a:endParaRPr lang="en-US" sz="1100" dirty="0">
              <a:latin typeface="Huawei Sans" panose="020C0503030203020204" pitchFamily="34" charset="0"/>
            </a:endParaRPr>
          </a:p>
        </p:txBody>
      </p:sp>
      <p:pic>
        <p:nvPicPr>
          <p:cNvPr id="33" name="图片 38" descr="PC.png">
            <a:extLst>
              <a:ext uri="{FF2B5EF4-FFF2-40B4-BE49-F238E27FC236}">
                <a16:creationId xmlns:a16="http://schemas.microsoft.com/office/drawing/2014/main" id="{3DB80E63-7730-4BD8-8F05-E12576F2D8E2}"/>
              </a:ext>
            </a:extLst>
          </p:cNvPr>
          <p:cNvPicPr>
            <a:picLocks noChangeAspect="1"/>
          </p:cNvPicPr>
          <p:nvPr/>
        </p:nvPicPr>
        <p:blipFill>
          <a:blip r:embed="rId5" cstate="print"/>
          <a:stretch>
            <a:fillRect/>
          </a:stretch>
        </p:blipFill>
        <p:spPr bwMode="gray">
          <a:xfrm>
            <a:off x="3991772" y="4494826"/>
            <a:ext cx="540000" cy="382353"/>
          </a:xfrm>
          <a:prstGeom prst="rect">
            <a:avLst/>
          </a:prstGeom>
        </p:spPr>
      </p:pic>
      <p:sp>
        <p:nvSpPr>
          <p:cNvPr id="34" name="TextBox 33">
            <a:extLst>
              <a:ext uri="{FF2B5EF4-FFF2-40B4-BE49-F238E27FC236}">
                <a16:creationId xmlns:a16="http://schemas.microsoft.com/office/drawing/2014/main" id="{00CC48B3-8F3A-49C2-99B5-11A0E124035E}"/>
              </a:ext>
            </a:extLst>
          </p:cNvPr>
          <p:cNvSpPr txBox="1"/>
          <p:nvPr/>
        </p:nvSpPr>
        <p:spPr bwMode="gray">
          <a:xfrm>
            <a:off x="3572949" y="4805192"/>
            <a:ext cx="1386785" cy="646331"/>
          </a:xfrm>
          <a:prstGeom prst="rect">
            <a:avLst/>
          </a:prstGeom>
          <a:noFill/>
        </p:spPr>
        <p:txBody>
          <a:bodyPr wrap="square" rtlCol="0">
            <a:noAutofit/>
          </a:bodyPr>
          <a:lstStyle/>
          <a:p>
            <a:pPr algn="ctr" fontAlgn="ctr"/>
            <a:r>
              <a:rPr lang="en-US" sz="1100" dirty="0">
                <a:latin typeface="Huawei Sans" panose="020C0503030203020204" pitchFamily="34" charset="0"/>
              </a:rPr>
              <a:t>Multicast group member 2 joins multicast group </a:t>
            </a:r>
            <a:r>
              <a:rPr lang="en-US" sz="1100" dirty="0">
                <a:solidFill>
                  <a:srgbClr val="EC7061"/>
                </a:solidFill>
                <a:latin typeface="Huawei Sans" panose="020C0503030203020204" pitchFamily="34" charset="0"/>
              </a:rPr>
              <a:t>239.0.0.1</a:t>
            </a:r>
            <a:r>
              <a:rPr lang="en-US" sz="1100" dirty="0">
                <a:latin typeface="Huawei Sans" panose="020C0503030203020204" pitchFamily="34" charset="0"/>
              </a:rPr>
              <a:t>.</a:t>
            </a:r>
          </a:p>
          <a:p>
            <a:pPr algn="ctr" fontAlgn="ctr"/>
            <a:endParaRPr lang="en-US" sz="1100" dirty="0">
              <a:latin typeface="Huawei Sans" panose="020C0503030203020204" pitchFamily="34" charset="0"/>
            </a:endParaRPr>
          </a:p>
        </p:txBody>
      </p:sp>
      <p:cxnSp>
        <p:nvCxnSpPr>
          <p:cNvPr id="35" name="Connector: Elbow 34">
            <a:extLst>
              <a:ext uri="{FF2B5EF4-FFF2-40B4-BE49-F238E27FC236}">
                <a16:creationId xmlns:a16="http://schemas.microsoft.com/office/drawing/2014/main" id="{DFEC364D-7B56-47EC-83FB-DD21E3265416}"/>
              </a:ext>
            </a:extLst>
          </p:cNvPr>
          <p:cNvCxnSpPr>
            <a:cxnSpLocks/>
          </p:cNvCxnSpPr>
          <p:nvPr/>
        </p:nvCxnSpPr>
        <p:spPr bwMode="gray">
          <a:xfrm rot="16200000" flipV="1">
            <a:off x="3448427" y="3686245"/>
            <a:ext cx="555273" cy="1061890"/>
          </a:xfrm>
          <a:prstGeom prst="bentConnector3">
            <a:avLst>
              <a:gd name="adj1" fmla="val 50000"/>
            </a:avLst>
          </a:prstGeom>
          <a:ln w="19050"/>
        </p:spPr>
        <p:style>
          <a:lnRef idx="1">
            <a:schemeClr val="dk1"/>
          </a:lnRef>
          <a:fillRef idx="0">
            <a:schemeClr val="dk1"/>
          </a:fillRef>
          <a:effectRef idx="0">
            <a:schemeClr val="dk1"/>
          </a:effectRef>
          <a:fontRef idx="minor">
            <a:schemeClr val="tx1"/>
          </a:fontRef>
        </p:style>
      </p:cxnSp>
      <p:sp>
        <p:nvSpPr>
          <p:cNvPr id="36" name="TextBox 35">
            <a:extLst>
              <a:ext uri="{FF2B5EF4-FFF2-40B4-BE49-F238E27FC236}">
                <a16:creationId xmlns:a16="http://schemas.microsoft.com/office/drawing/2014/main" id="{BE9005FE-24AE-4042-B942-49060998CB6D}"/>
              </a:ext>
            </a:extLst>
          </p:cNvPr>
          <p:cNvSpPr txBox="1"/>
          <p:nvPr/>
        </p:nvSpPr>
        <p:spPr bwMode="gray">
          <a:xfrm>
            <a:off x="2644898" y="3921424"/>
            <a:ext cx="396262" cy="276999"/>
          </a:xfrm>
          <a:prstGeom prst="rect">
            <a:avLst/>
          </a:prstGeom>
          <a:noFill/>
        </p:spPr>
        <p:txBody>
          <a:bodyPr wrap="square" rtlCol="0">
            <a:noAutofit/>
          </a:bodyPr>
          <a:lstStyle/>
          <a:p>
            <a:pPr fontAlgn="ctr"/>
            <a:r>
              <a:rPr lang="en-US" sz="1200">
                <a:latin typeface="Huawei Sans" panose="020C0503030203020204" pitchFamily="34" charset="0"/>
              </a:rPr>
              <a:t>IF1</a:t>
            </a:r>
          </a:p>
        </p:txBody>
      </p:sp>
      <p:sp>
        <p:nvSpPr>
          <p:cNvPr id="37" name="TextBox 36">
            <a:extLst>
              <a:ext uri="{FF2B5EF4-FFF2-40B4-BE49-F238E27FC236}">
                <a16:creationId xmlns:a16="http://schemas.microsoft.com/office/drawing/2014/main" id="{0726ED98-F9F7-41F7-9BBA-1C2D34952189}"/>
              </a:ext>
            </a:extLst>
          </p:cNvPr>
          <p:cNvSpPr txBox="1"/>
          <p:nvPr/>
        </p:nvSpPr>
        <p:spPr bwMode="gray">
          <a:xfrm>
            <a:off x="3121316" y="3925675"/>
            <a:ext cx="396262" cy="276999"/>
          </a:xfrm>
          <a:prstGeom prst="rect">
            <a:avLst/>
          </a:prstGeom>
          <a:noFill/>
        </p:spPr>
        <p:txBody>
          <a:bodyPr wrap="square" rtlCol="0">
            <a:noAutofit/>
          </a:bodyPr>
          <a:lstStyle/>
          <a:p>
            <a:pPr fontAlgn="ctr"/>
            <a:r>
              <a:rPr lang="en-US" sz="1200">
                <a:latin typeface="Huawei Sans" panose="020C0503030203020204" pitchFamily="34" charset="0"/>
              </a:rPr>
              <a:t>IF2</a:t>
            </a:r>
          </a:p>
        </p:txBody>
      </p:sp>
      <p:sp>
        <p:nvSpPr>
          <p:cNvPr id="38" name="TextBox 37">
            <a:extLst>
              <a:ext uri="{FF2B5EF4-FFF2-40B4-BE49-F238E27FC236}">
                <a16:creationId xmlns:a16="http://schemas.microsoft.com/office/drawing/2014/main" id="{3DD1D7A9-B514-44EA-822C-93190252E028}"/>
              </a:ext>
            </a:extLst>
          </p:cNvPr>
          <p:cNvSpPr txBox="1"/>
          <p:nvPr/>
        </p:nvSpPr>
        <p:spPr bwMode="gray">
          <a:xfrm>
            <a:off x="3011441" y="3222106"/>
            <a:ext cx="396262" cy="276999"/>
          </a:xfrm>
          <a:prstGeom prst="rect">
            <a:avLst/>
          </a:prstGeom>
          <a:noFill/>
        </p:spPr>
        <p:txBody>
          <a:bodyPr wrap="square" rtlCol="0">
            <a:noAutofit/>
          </a:bodyPr>
          <a:lstStyle/>
          <a:p>
            <a:pPr fontAlgn="ctr"/>
            <a:r>
              <a:rPr lang="en-US" sz="1200">
                <a:latin typeface="Huawei Sans" panose="020C0503030203020204" pitchFamily="34" charset="0"/>
              </a:rPr>
              <a:t>IF3</a:t>
            </a:r>
          </a:p>
        </p:txBody>
      </p:sp>
      <p:sp>
        <p:nvSpPr>
          <p:cNvPr id="39" name="Oval 41">
            <a:extLst>
              <a:ext uri="{FF2B5EF4-FFF2-40B4-BE49-F238E27FC236}">
                <a16:creationId xmlns:a16="http://schemas.microsoft.com/office/drawing/2014/main" id="{D742B903-EC31-48DF-9404-665DE3BDAB82}"/>
              </a:ext>
            </a:extLst>
          </p:cNvPr>
          <p:cNvSpPr>
            <a:spLocks noChangeAspect="1"/>
          </p:cNvSpPr>
          <p:nvPr/>
        </p:nvSpPr>
        <p:spPr bwMode="gray">
          <a:xfrm>
            <a:off x="2897085" y="3820030"/>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ndParaRPr>
          </a:p>
        </p:txBody>
      </p:sp>
      <p:sp>
        <p:nvSpPr>
          <p:cNvPr id="40" name="Oval 41">
            <a:extLst>
              <a:ext uri="{FF2B5EF4-FFF2-40B4-BE49-F238E27FC236}">
                <a16:creationId xmlns:a16="http://schemas.microsoft.com/office/drawing/2014/main" id="{E844EE5E-A9A9-4987-BBCA-90065CF3EC20}"/>
              </a:ext>
            </a:extLst>
          </p:cNvPr>
          <p:cNvSpPr>
            <a:spLocks noChangeAspect="1"/>
          </p:cNvSpPr>
          <p:nvPr/>
        </p:nvSpPr>
        <p:spPr bwMode="gray">
          <a:xfrm>
            <a:off x="3123040" y="3822394"/>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ndParaRPr>
          </a:p>
        </p:txBody>
      </p:sp>
      <p:sp>
        <p:nvSpPr>
          <p:cNvPr id="41" name="Oval 41">
            <a:extLst>
              <a:ext uri="{FF2B5EF4-FFF2-40B4-BE49-F238E27FC236}">
                <a16:creationId xmlns:a16="http://schemas.microsoft.com/office/drawing/2014/main" id="{92A0FC35-3A98-49E8-BF20-2937173FDB77}"/>
              </a:ext>
            </a:extLst>
          </p:cNvPr>
          <p:cNvSpPr>
            <a:spLocks noChangeAspect="1"/>
          </p:cNvSpPr>
          <p:nvPr/>
        </p:nvSpPr>
        <p:spPr bwMode="gray">
          <a:xfrm>
            <a:off x="3011441" y="3425066"/>
            <a:ext cx="159261" cy="159261"/>
          </a:xfrm>
          <a:prstGeom prst="ellipse">
            <a:avLst/>
          </a:prstGeom>
          <a:pattFill prst="dkUpDiag">
            <a:fgClr>
              <a:srgbClr val="8BC9A0"/>
            </a:fgClr>
            <a:bgClr>
              <a:schemeClr val="bg1"/>
            </a:bgClr>
          </a:patt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ndParaRPr>
          </a:p>
        </p:txBody>
      </p:sp>
      <p:sp>
        <p:nvSpPr>
          <p:cNvPr id="42" name="Oval 41">
            <a:extLst>
              <a:ext uri="{FF2B5EF4-FFF2-40B4-BE49-F238E27FC236}">
                <a16:creationId xmlns:a16="http://schemas.microsoft.com/office/drawing/2014/main" id="{A256EBFB-A7AE-41CF-AD79-66A5AE4219D3}"/>
              </a:ext>
            </a:extLst>
          </p:cNvPr>
          <p:cNvSpPr>
            <a:spLocks noChangeAspect="1"/>
          </p:cNvSpPr>
          <p:nvPr/>
        </p:nvSpPr>
        <p:spPr bwMode="gray">
          <a:xfrm>
            <a:off x="4530887" y="5715561"/>
            <a:ext cx="159261" cy="159261"/>
          </a:xfrm>
          <a:prstGeom prst="ellipse">
            <a:avLst/>
          </a:prstGeom>
          <a:pattFill prst="dkUpDiag">
            <a:fgClr>
              <a:srgbClr val="8BC9A0"/>
            </a:fgClr>
            <a:bgClr>
              <a:schemeClr val="bg1"/>
            </a:bgClr>
          </a:patt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ndParaRPr>
          </a:p>
        </p:txBody>
      </p:sp>
      <p:sp>
        <p:nvSpPr>
          <p:cNvPr id="43" name="Oval 41">
            <a:extLst>
              <a:ext uri="{FF2B5EF4-FFF2-40B4-BE49-F238E27FC236}">
                <a16:creationId xmlns:a16="http://schemas.microsoft.com/office/drawing/2014/main" id="{010B2929-475E-401D-9310-4C64ACFF261C}"/>
              </a:ext>
            </a:extLst>
          </p:cNvPr>
          <p:cNvSpPr>
            <a:spLocks noChangeAspect="1"/>
          </p:cNvSpPr>
          <p:nvPr/>
        </p:nvSpPr>
        <p:spPr bwMode="gray">
          <a:xfrm>
            <a:off x="4530887" y="6056682"/>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ndParaRPr>
          </a:p>
        </p:txBody>
      </p:sp>
      <p:sp>
        <p:nvSpPr>
          <p:cNvPr id="44" name="TextBox 43">
            <a:extLst>
              <a:ext uri="{FF2B5EF4-FFF2-40B4-BE49-F238E27FC236}">
                <a16:creationId xmlns:a16="http://schemas.microsoft.com/office/drawing/2014/main" id="{4B46A5E2-A608-49F8-AD03-C8616BBA3879}"/>
              </a:ext>
            </a:extLst>
          </p:cNvPr>
          <p:cNvSpPr txBox="1"/>
          <p:nvPr/>
        </p:nvSpPr>
        <p:spPr bwMode="gray">
          <a:xfrm>
            <a:off x="4621261" y="5656692"/>
            <a:ext cx="1037303" cy="276999"/>
          </a:xfrm>
          <a:prstGeom prst="rect">
            <a:avLst/>
          </a:prstGeom>
          <a:noFill/>
        </p:spPr>
        <p:txBody>
          <a:bodyPr wrap="square" rtlCol="0">
            <a:noAutofit/>
          </a:bodyPr>
          <a:lstStyle/>
          <a:p>
            <a:pPr algn="ctr" fontAlgn="ctr"/>
            <a:r>
              <a:rPr lang="en-US" sz="1200">
                <a:latin typeface="Huawei Sans" panose="020C0503030203020204" pitchFamily="34" charset="0"/>
              </a:rPr>
              <a:t>Router port</a:t>
            </a:r>
          </a:p>
        </p:txBody>
      </p:sp>
      <p:sp>
        <p:nvSpPr>
          <p:cNvPr id="45" name="TextBox 44">
            <a:extLst>
              <a:ext uri="{FF2B5EF4-FFF2-40B4-BE49-F238E27FC236}">
                <a16:creationId xmlns:a16="http://schemas.microsoft.com/office/drawing/2014/main" id="{6704E9B5-2FEF-4409-9F06-C3C56493DF97}"/>
              </a:ext>
            </a:extLst>
          </p:cNvPr>
          <p:cNvSpPr txBox="1"/>
          <p:nvPr/>
        </p:nvSpPr>
        <p:spPr bwMode="gray">
          <a:xfrm>
            <a:off x="4639923" y="5992560"/>
            <a:ext cx="1117066" cy="276999"/>
          </a:xfrm>
          <a:prstGeom prst="rect">
            <a:avLst/>
          </a:prstGeom>
          <a:noFill/>
        </p:spPr>
        <p:txBody>
          <a:bodyPr wrap="square" rtlCol="0">
            <a:noAutofit/>
          </a:bodyPr>
          <a:lstStyle/>
          <a:p>
            <a:pPr algn="ctr" fontAlgn="ctr"/>
            <a:r>
              <a:rPr lang="en-US" sz="1200" dirty="0">
                <a:latin typeface="Huawei Sans" panose="020C0503030203020204" pitchFamily="34" charset="0"/>
              </a:rPr>
              <a:t>Member port</a:t>
            </a:r>
          </a:p>
        </p:txBody>
      </p:sp>
      <p:cxnSp>
        <p:nvCxnSpPr>
          <p:cNvPr id="52" name="Straight Arrow Connector 51">
            <a:extLst>
              <a:ext uri="{FF2B5EF4-FFF2-40B4-BE49-F238E27FC236}">
                <a16:creationId xmlns:a16="http://schemas.microsoft.com/office/drawing/2014/main" id="{13AC8AB4-6E3A-451C-B181-B9AD42F0ABEA}"/>
              </a:ext>
            </a:extLst>
          </p:cNvPr>
          <p:cNvCxnSpPr>
            <a:cxnSpLocks/>
          </p:cNvCxnSpPr>
          <p:nvPr/>
        </p:nvCxnSpPr>
        <p:spPr bwMode="gray">
          <a:xfrm>
            <a:off x="2996434" y="2985853"/>
            <a:ext cx="0" cy="445298"/>
          </a:xfrm>
          <a:prstGeom prst="straightConnector1">
            <a:avLst/>
          </a:prstGeom>
          <a:ln w="19050">
            <a:solidFill>
              <a:srgbClr val="EC7061"/>
            </a:solidFill>
            <a:tailEnd type="triangle"/>
          </a:ln>
        </p:spPr>
        <p:style>
          <a:lnRef idx="1">
            <a:schemeClr val="accent1"/>
          </a:lnRef>
          <a:fillRef idx="0">
            <a:schemeClr val="accent1"/>
          </a:fillRef>
          <a:effectRef idx="0">
            <a:schemeClr val="accent1"/>
          </a:effectRef>
          <a:fontRef idx="minor">
            <a:schemeClr val="tx1"/>
          </a:fontRef>
        </p:style>
      </p:cxnSp>
      <p:sp>
        <p:nvSpPr>
          <p:cNvPr id="53" name="TextBox 120">
            <a:extLst>
              <a:ext uri="{FF2B5EF4-FFF2-40B4-BE49-F238E27FC236}">
                <a16:creationId xmlns:a16="http://schemas.microsoft.com/office/drawing/2014/main" id="{1C8CDC37-65F9-4B11-ADA9-FAD4D5287785}"/>
              </a:ext>
            </a:extLst>
          </p:cNvPr>
          <p:cNvSpPr txBox="1"/>
          <p:nvPr/>
        </p:nvSpPr>
        <p:spPr bwMode="gray">
          <a:xfrm flipH="1">
            <a:off x="1651768" y="3073088"/>
            <a:ext cx="1285914" cy="287715"/>
          </a:xfrm>
          <a:prstGeom prst="roundRect">
            <a:avLst>
              <a:gd name="adj" fmla="val 6721"/>
            </a:avLst>
          </a:prstGeom>
          <a:solidFill>
            <a:srgbClr val="EC7061"/>
          </a:solidFill>
          <a:ln w="12700">
            <a:solidFill>
              <a:srgbClr val="EC7061"/>
            </a:solidFill>
          </a:ln>
        </p:spPr>
        <p:txBody>
          <a:bodyPr wrap="square" rtlCol="0" anchor="ctr">
            <a:noAutofit/>
          </a:bodyPr>
          <a:lstStyle/>
          <a:p>
            <a:pPr algn="ctr" fontAlgn="ctr"/>
            <a:r>
              <a:rPr lang="en-US" sz="1200" b="1">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General Query</a:t>
            </a:r>
          </a:p>
        </p:txBody>
      </p:sp>
      <p:cxnSp>
        <p:nvCxnSpPr>
          <p:cNvPr id="54" name="Straight Arrow Connector 53">
            <a:extLst>
              <a:ext uri="{FF2B5EF4-FFF2-40B4-BE49-F238E27FC236}">
                <a16:creationId xmlns:a16="http://schemas.microsoft.com/office/drawing/2014/main" id="{B4F6742D-23D9-479D-A091-C48A84607C1C}"/>
              </a:ext>
            </a:extLst>
          </p:cNvPr>
          <p:cNvCxnSpPr>
            <a:cxnSpLocks/>
          </p:cNvCxnSpPr>
          <p:nvPr/>
        </p:nvCxnSpPr>
        <p:spPr bwMode="gray">
          <a:xfrm flipV="1">
            <a:off x="1866829" y="4184246"/>
            <a:ext cx="0" cy="292169"/>
          </a:xfrm>
          <a:prstGeom prst="straightConnector1">
            <a:avLst/>
          </a:prstGeom>
          <a:ln w="19050">
            <a:prstDash val="dash"/>
            <a:tailEnd type="triangle"/>
          </a:ln>
        </p:spPr>
        <p:style>
          <a:lnRef idx="1">
            <a:schemeClr val="accent1"/>
          </a:lnRef>
          <a:fillRef idx="0">
            <a:schemeClr val="accent1"/>
          </a:fillRef>
          <a:effectRef idx="0">
            <a:schemeClr val="accent1"/>
          </a:effectRef>
          <a:fontRef idx="minor">
            <a:schemeClr val="tx1"/>
          </a:fontRef>
        </p:style>
      </p:cxnSp>
      <p:sp>
        <p:nvSpPr>
          <p:cNvPr id="55" name="TextBox 120">
            <a:extLst>
              <a:ext uri="{FF2B5EF4-FFF2-40B4-BE49-F238E27FC236}">
                <a16:creationId xmlns:a16="http://schemas.microsoft.com/office/drawing/2014/main" id="{F19A1CEA-0809-4EBE-9FDA-E5479E37CF28}"/>
              </a:ext>
            </a:extLst>
          </p:cNvPr>
          <p:cNvSpPr txBox="1"/>
          <p:nvPr/>
        </p:nvSpPr>
        <p:spPr bwMode="gray">
          <a:xfrm>
            <a:off x="1023701" y="4184246"/>
            <a:ext cx="783061" cy="287715"/>
          </a:xfrm>
          <a:prstGeom prst="roundRect">
            <a:avLst>
              <a:gd name="adj" fmla="val 6721"/>
            </a:avLst>
          </a:prstGeom>
          <a:solidFill>
            <a:srgbClr val="00B0F0"/>
          </a:solidFill>
          <a:ln w="12700">
            <a:solidFill>
              <a:srgbClr val="00B0F0"/>
            </a:solidFill>
          </a:ln>
        </p:spPr>
        <p:txBody>
          <a:bodyPr wrap="square" rtlCol="0" anchor="ctr">
            <a:noAutofit/>
          </a:bodyPr>
          <a:lstStyle/>
          <a:p>
            <a:pPr algn="ctr" fontAlgn="ctr"/>
            <a:r>
              <a:rPr 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Report</a:t>
            </a:r>
          </a:p>
        </p:txBody>
      </p:sp>
      <p:cxnSp>
        <p:nvCxnSpPr>
          <p:cNvPr id="56" name="Straight Arrow Connector 55">
            <a:extLst>
              <a:ext uri="{FF2B5EF4-FFF2-40B4-BE49-F238E27FC236}">
                <a16:creationId xmlns:a16="http://schemas.microsoft.com/office/drawing/2014/main" id="{24DAF574-9B39-4826-A791-20C122B4C2F1}"/>
              </a:ext>
            </a:extLst>
          </p:cNvPr>
          <p:cNvCxnSpPr>
            <a:cxnSpLocks/>
          </p:cNvCxnSpPr>
          <p:nvPr/>
        </p:nvCxnSpPr>
        <p:spPr bwMode="gray">
          <a:xfrm flipV="1">
            <a:off x="1929924" y="4140257"/>
            <a:ext cx="960840" cy="1"/>
          </a:xfrm>
          <a:prstGeom prst="straightConnector1">
            <a:avLst/>
          </a:prstGeom>
          <a:ln w="19050">
            <a:prstDash val="dash"/>
            <a:tailEnd type="triangle"/>
          </a:ln>
        </p:spPr>
        <p:style>
          <a:lnRef idx="1">
            <a:schemeClr val="accent1"/>
          </a:lnRef>
          <a:fillRef idx="0">
            <a:schemeClr val="accent1"/>
          </a:fillRef>
          <a:effectRef idx="0">
            <a:schemeClr val="accent1"/>
          </a:effectRef>
          <a:fontRef idx="minor">
            <a:schemeClr val="tx1"/>
          </a:fontRef>
        </p:style>
      </p:cxnSp>
      <p:cxnSp>
        <p:nvCxnSpPr>
          <p:cNvPr id="57" name="Straight Arrow Connector 56">
            <a:extLst>
              <a:ext uri="{FF2B5EF4-FFF2-40B4-BE49-F238E27FC236}">
                <a16:creationId xmlns:a16="http://schemas.microsoft.com/office/drawing/2014/main" id="{4EEA96EF-2F8C-488A-B9A8-6E3B4455787D}"/>
              </a:ext>
            </a:extLst>
          </p:cNvPr>
          <p:cNvCxnSpPr>
            <a:cxnSpLocks/>
          </p:cNvCxnSpPr>
          <p:nvPr/>
        </p:nvCxnSpPr>
        <p:spPr bwMode="gray">
          <a:xfrm flipV="1">
            <a:off x="4331480" y="4169649"/>
            <a:ext cx="0" cy="292169"/>
          </a:xfrm>
          <a:prstGeom prst="straightConnector1">
            <a:avLst/>
          </a:prstGeom>
          <a:ln w="19050">
            <a:solidFill>
              <a:srgbClr val="00B0F0"/>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58" name="Straight Arrow Connector 57">
            <a:extLst>
              <a:ext uri="{FF2B5EF4-FFF2-40B4-BE49-F238E27FC236}">
                <a16:creationId xmlns:a16="http://schemas.microsoft.com/office/drawing/2014/main" id="{240A4C07-DE4A-404B-83FA-0791B4ABC170}"/>
              </a:ext>
            </a:extLst>
          </p:cNvPr>
          <p:cNvCxnSpPr>
            <a:cxnSpLocks/>
          </p:cNvCxnSpPr>
          <p:nvPr/>
        </p:nvCxnSpPr>
        <p:spPr bwMode="gray">
          <a:xfrm flipV="1">
            <a:off x="3299560" y="4144710"/>
            <a:ext cx="960840" cy="1"/>
          </a:xfrm>
          <a:prstGeom prst="straightConnector1">
            <a:avLst/>
          </a:prstGeom>
          <a:ln w="19050">
            <a:solidFill>
              <a:srgbClr val="00B0F0"/>
            </a:solidFill>
            <a:prstDash val="dash"/>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59" name="TextBox 120">
            <a:extLst>
              <a:ext uri="{FF2B5EF4-FFF2-40B4-BE49-F238E27FC236}">
                <a16:creationId xmlns:a16="http://schemas.microsoft.com/office/drawing/2014/main" id="{575D4791-4722-42BF-90EF-7E0676F2B276}"/>
              </a:ext>
            </a:extLst>
          </p:cNvPr>
          <p:cNvSpPr txBox="1"/>
          <p:nvPr/>
        </p:nvSpPr>
        <p:spPr bwMode="gray">
          <a:xfrm>
            <a:off x="4399090" y="4169650"/>
            <a:ext cx="783061" cy="287715"/>
          </a:xfrm>
          <a:prstGeom prst="roundRect">
            <a:avLst>
              <a:gd name="adj" fmla="val 6721"/>
            </a:avLst>
          </a:prstGeom>
          <a:solidFill>
            <a:srgbClr val="00B0F0"/>
          </a:solidFill>
          <a:ln w="12700">
            <a:solidFill>
              <a:srgbClr val="00B0F0"/>
            </a:solidFill>
          </a:ln>
        </p:spPr>
        <p:txBody>
          <a:bodyPr wrap="square" rtlCol="0" anchor="ctr">
            <a:noAutofit/>
          </a:bodyPr>
          <a:lstStyle/>
          <a:p>
            <a:pPr algn="ctr" fontAlgn="ctr"/>
            <a:r>
              <a:rPr lang="en-US" sz="1200" b="1">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Report</a:t>
            </a:r>
          </a:p>
        </p:txBody>
      </p:sp>
      <p:sp>
        <p:nvSpPr>
          <p:cNvPr id="60" name="Rectangular Callout 75">
            <a:extLst>
              <a:ext uri="{FF2B5EF4-FFF2-40B4-BE49-F238E27FC236}">
                <a16:creationId xmlns:a16="http://schemas.microsoft.com/office/drawing/2014/main" id="{C83DFC3E-8505-4B56-A719-FABC53C56D26}"/>
              </a:ext>
            </a:extLst>
          </p:cNvPr>
          <p:cNvSpPr/>
          <p:nvPr/>
        </p:nvSpPr>
        <p:spPr bwMode="gray">
          <a:xfrm>
            <a:off x="3477074" y="2899536"/>
            <a:ext cx="1912968" cy="550155"/>
          </a:xfrm>
          <a:prstGeom prst="wedgeRectCallout">
            <a:avLst>
              <a:gd name="adj1" fmla="val -68193"/>
              <a:gd name="adj2" fmla="val 58169"/>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19050" tIns="19050" rIns="19050" bIns="19050" rtlCol="0" anchor="ctr">
            <a:noAutofit/>
          </a:bodyPr>
          <a:lstStyle/>
          <a:p>
            <a:pPr algn="ctr" fontAlgn="ctr"/>
            <a:r>
              <a:rPr lang="en-US" sz="1200" dirty="0">
                <a:solidFill>
                  <a:schemeClr val="tx1"/>
                </a:solidFill>
                <a:latin typeface="Huawei Sans" panose="020C0503030203020204" pitchFamily="34" charset="0"/>
                <a:ea typeface="方正兰亭黑简体" panose="02000000000000000000" pitchFamily="2" charset="-122"/>
              </a:rPr>
              <a:t>Receives a </a:t>
            </a:r>
            <a:r>
              <a:rPr lang="en-US" sz="1200" b="1" dirty="0">
                <a:solidFill>
                  <a:srgbClr val="EC7061"/>
                </a:solidFill>
                <a:latin typeface="Huawei Sans" panose="020C0503030203020204" pitchFamily="34" charset="0"/>
                <a:ea typeface="方正兰亭黑简体" panose="02000000000000000000" pitchFamily="2" charset="-122"/>
              </a:rPr>
              <a:t>General Query message</a:t>
            </a:r>
            <a:r>
              <a:rPr lang="en-US" sz="1200" dirty="0">
                <a:solidFill>
                  <a:srgbClr val="EC7061"/>
                </a:solidFill>
                <a:latin typeface="Huawei Sans" panose="020C0503030203020204" pitchFamily="34" charset="0"/>
                <a:ea typeface="方正兰亭黑简体" panose="02000000000000000000" pitchFamily="2" charset="-122"/>
              </a:rPr>
              <a:t> </a:t>
            </a:r>
            <a:r>
              <a:rPr lang="en-US" sz="1200" dirty="0">
                <a:solidFill>
                  <a:schemeClr val="tx1"/>
                </a:solidFill>
                <a:latin typeface="Huawei Sans" panose="020C0503030203020204" pitchFamily="34" charset="0"/>
                <a:ea typeface="方正兰亭黑简体" panose="02000000000000000000" pitchFamily="2" charset="-122"/>
              </a:rPr>
              <a:t>and functions as a </a:t>
            </a:r>
            <a:r>
              <a:rPr lang="en-US" sz="1200" b="1" dirty="0">
                <a:solidFill>
                  <a:srgbClr val="EC7061"/>
                </a:solidFill>
                <a:latin typeface="Huawei Sans" panose="020C0503030203020204" pitchFamily="34" charset="0"/>
                <a:ea typeface="方正兰亭黑简体" panose="02000000000000000000" pitchFamily="2" charset="-122"/>
              </a:rPr>
              <a:t>router port</a:t>
            </a:r>
            <a:r>
              <a:rPr lang="en-US" sz="1200" dirty="0">
                <a:solidFill>
                  <a:schemeClr val="tx1"/>
                </a:solidFill>
                <a:latin typeface="Huawei Sans" panose="020C0503030203020204" pitchFamily="34" charset="0"/>
                <a:ea typeface="方正兰亭黑简体" panose="02000000000000000000" pitchFamily="2" charset="-122"/>
              </a:rPr>
              <a:t>.</a:t>
            </a:r>
          </a:p>
        </p:txBody>
      </p:sp>
      <p:sp>
        <p:nvSpPr>
          <p:cNvPr id="61" name="Rectangular Callout 75">
            <a:extLst>
              <a:ext uri="{FF2B5EF4-FFF2-40B4-BE49-F238E27FC236}">
                <a16:creationId xmlns:a16="http://schemas.microsoft.com/office/drawing/2014/main" id="{688974AA-268E-4978-8C7B-743E11938FC2}"/>
              </a:ext>
            </a:extLst>
          </p:cNvPr>
          <p:cNvSpPr/>
          <p:nvPr/>
        </p:nvSpPr>
        <p:spPr bwMode="gray">
          <a:xfrm>
            <a:off x="1023701" y="3494263"/>
            <a:ext cx="1704154" cy="320118"/>
          </a:xfrm>
          <a:prstGeom prst="wedgeRectCallout">
            <a:avLst>
              <a:gd name="adj1" fmla="val 57380"/>
              <a:gd name="adj2" fmla="val 16259"/>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19050" tIns="19050" rIns="19050" bIns="19050" rtlCol="0" anchor="ctr">
            <a:noAutofit/>
          </a:bodyPr>
          <a:lstStyle/>
          <a:p>
            <a:pPr algn="ctr" fontAlgn="ctr"/>
            <a:r>
              <a:rPr lang="en-US" sz="1200" dirty="0">
                <a:solidFill>
                  <a:schemeClr val="tx1"/>
                </a:solidFill>
                <a:latin typeface="Huawei Sans" panose="020C0503030203020204" pitchFamily="34" charset="0"/>
                <a:ea typeface="方正兰亭黑简体" panose="02000000000000000000" pitchFamily="2" charset="-122"/>
              </a:rPr>
              <a:t>Enable IGMP snooping.</a:t>
            </a:r>
          </a:p>
        </p:txBody>
      </p:sp>
      <p:sp>
        <p:nvSpPr>
          <p:cNvPr id="62" name="Rectangular Callout 75">
            <a:extLst>
              <a:ext uri="{FF2B5EF4-FFF2-40B4-BE49-F238E27FC236}">
                <a16:creationId xmlns:a16="http://schemas.microsoft.com/office/drawing/2014/main" id="{D44CC8AF-C2DD-4551-8527-AFB0128110FB}"/>
              </a:ext>
            </a:extLst>
          </p:cNvPr>
          <p:cNvSpPr/>
          <p:nvPr/>
        </p:nvSpPr>
        <p:spPr bwMode="gray">
          <a:xfrm>
            <a:off x="3701951" y="3537530"/>
            <a:ext cx="1688085" cy="550155"/>
          </a:xfrm>
          <a:prstGeom prst="wedgeRectCallout">
            <a:avLst>
              <a:gd name="adj1" fmla="val -78204"/>
              <a:gd name="adj2" fmla="val 16565"/>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19050" tIns="19050" rIns="19050" bIns="19050" rtlCol="0" anchor="ctr">
            <a:noAutofit/>
          </a:bodyPr>
          <a:lstStyle/>
          <a:p>
            <a:pPr algn="ctr" fontAlgn="ctr"/>
            <a:r>
              <a:rPr lang="en-US" sz="1200" dirty="0">
                <a:solidFill>
                  <a:schemeClr val="tx1"/>
                </a:solidFill>
                <a:latin typeface="Huawei Sans" panose="020C0503030203020204" pitchFamily="34" charset="0"/>
                <a:ea typeface="方正兰亭黑简体" panose="02000000000000000000" pitchFamily="2" charset="-122"/>
              </a:rPr>
              <a:t>Receives a </a:t>
            </a:r>
            <a:r>
              <a:rPr lang="en-US" sz="1200" b="1" dirty="0">
                <a:solidFill>
                  <a:srgbClr val="EC7061"/>
                </a:solidFill>
                <a:latin typeface="Huawei Sans" panose="020C0503030203020204" pitchFamily="34" charset="0"/>
                <a:ea typeface="方正兰亭黑简体" panose="02000000000000000000" pitchFamily="2" charset="-122"/>
              </a:rPr>
              <a:t>Report message</a:t>
            </a:r>
            <a:r>
              <a:rPr lang="en-US" sz="1200" dirty="0">
                <a:solidFill>
                  <a:srgbClr val="EC7061"/>
                </a:solidFill>
                <a:latin typeface="Huawei Sans" panose="020C0503030203020204" pitchFamily="34" charset="0"/>
                <a:ea typeface="方正兰亭黑简体" panose="02000000000000000000" pitchFamily="2" charset="-122"/>
              </a:rPr>
              <a:t> </a:t>
            </a:r>
            <a:r>
              <a:rPr lang="en-US" sz="1200" dirty="0">
                <a:solidFill>
                  <a:schemeClr val="tx1"/>
                </a:solidFill>
                <a:latin typeface="Huawei Sans" panose="020C0503030203020204" pitchFamily="34" charset="0"/>
                <a:ea typeface="方正兰亭黑简体" panose="02000000000000000000" pitchFamily="2" charset="-122"/>
              </a:rPr>
              <a:t>and functions as a </a:t>
            </a:r>
            <a:r>
              <a:rPr lang="en-US" sz="1200" b="1" dirty="0">
                <a:solidFill>
                  <a:srgbClr val="EC7061"/>
                </a:solidFill>
                <a:latin typeface="Huawei Sans" panose="020C0503030203020204" pitchFamily="34" charset="0"/>
                <a:ea typeface="方正兰亭黑简体" panose="02000000000000000000" pitchFamily="2" charset="-122"/>
              </a:rPr>
              <a:t>member port</a:t>
            </a:r>
            <a:r>
              <a:rPr lang="en-US" sz="1200" dirty="0">
                <a:solidFill>
                  <a:schemeClr val="tx1"/>
                </a:solidFill>
                <a:latin typeface="Huawei Sans" panose="020C0503030203020204" pitchFamily="34" charset="0"/>
                <a:ea typeface="方正兰亭黑简体" panose="02000000000000000000" pitchFamily="2" charset="-122"/>
              </a:rPr>
              <a:t>.</a:t>
            </a:r>
          </a:p>
        </p:txBody>
      </p:sp>
      <p:sp>
        <p:nvSpPr>
          <p:cNvPr id="64" name="Arrow: Right 63">
            <a:extLst>
              <a:ext uri="{FF2B5EF4-FFF2-40B4-BE49-F238E27FC236}">
                <a16:creationId xmlns:a16="http://schemas.microsoft.com/office/drawing/2014/main" id="{3D45E3B7-7E6A-49DC-A981-E1B1D14DDEA1}"/>
              </a:ext>
            </a:extLst>
          </p:cNvPr>
          <p:cNvSpPr/>
          <p:nvPr/>
        </p:nvSpPr>
        <p:spPr bwMode="gray">
          <a:xfrm>
            <a:off x="5527604" y="3822394"/>
            <a:ext cx="1229347" cy="592611"/>
          </a:xfrm>
          <a:prstGeom prst="rightArrow">
            <a:avLst>
              <a:gd name="adj1" fmla="val 69723"/>
              <a:gd name="adj2" fmla="val 32854"/>
            </a:avLst>
          </a:prstGeom>
          <a:solidFill>
            <a:srgbClr val="F4FBFE"/>
          </a:solidFill>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100" dirty="0">
                <a:solidFill>
                  <a:schemeClr val="tx1"/>
                </a:solidFill>
                <a:latin typeface="Huawei Sans" panose="020C0503030203020204" pitchFamily="34" charset="0"/>
              </a:rPr>
              <a:t>Reads the Report message.</a:t>
            </a:r>
          </a:p>
        </p:txBody>
      </p:sp>
      <p:sp>
        <p:nvSpPr>
          <p:cNvPr id="65" name="文本框 3">
            <a:extLst>
              <a:ext uri="{FF2B5EF4-FFF2-40B4-BE49-F238E27FC236}">
                <a16:creationId xmlns:a16="http://schemas.microsoft.com/office/drawing/2014/main" id="{3063F39E-B5EE-4B03-8433-5C3975335D6F}"/>
              </a:ext>
            </a:extLst>
          </p:cNvPr>
          <p:cNvSpPr txBox="1"/>
          <p:nvPr/>
        </p:nvSpPr>
        <p:spPr bwMode="gray">
          <a:xfrm>
            <a:off x="6756952" y="3264193"/>
            <a:ext cx="4575394" cy="1754326"/>
          </a:xfrm>
          <a:prstGeom prst="rect">
            <a:avLst/>
          </a:prstGeom>
          <a:solidFill>
            <a:srgbClr val="F4FBFE"/>
          </a:solidFill>
          <a:ln>
            <a:solidFill>
              <a:srgbClr val="99DFF9"/>
            </a:solidFill>
          </a:ln>
        </p:spPr>
        <p:txBody>
          <a:bodyPr wrap="square" rtlCol="0">
            <a:noAutofit/>
          </a:bodyPr>
          <a:lstStyle/>
          <a:p>
            <a:pPr fontAlgn="ctr"/>
            <a:r>
              <a:rPr lang="en-US" sz="1200" dirty="0">
                <a:latin typeface="Huawei Sans" panose="020C0503030203020204" pitchFamily="34" charset="0"/>
              </a:rPr>
              <a:t>VLAN ID : 10, Forwarding Mode : IP</a:t>
            </a:r>
          </a:p>
          <a:p>
            <a:pPr fontAlgn="ctr"/>
            <a:r>
              <a:rPr lang="en-US" sz="1200" dirty="0">
                <a:latin typeface="Huawei Sans" panose="020C0503030203020204" pitchFamily="34" charset="0"/>
              </a:rPr>
              <a:t>------------------------------------------------------------------------</a:t>
            </a:r>
          </a:p>
          <a:p>
            <a:pPr fontAlgn="ctr"/>
            <a:r>
              <a:rPr lang="en-US" sz="1200" dirty="0">
                <a:latin typeface="Huawei Sans" panose="020C0503030203020204" pitchFamily="34" charset="0"/>
              </a:rPr>
              <a:t>                     (Source, Group)    Interface             Out-</a:t>
            </a:r>
            <a:r>
              <a:rPr lang="en-US" sz="1200" dirty="0" err="1">
                <a:latin typeface="Huawei Sans" panose="020C0503030203020204" pitchFamily="34" charset="0"/>
              </a:rPr>
              <a:t>Vlan</a:t>
            </a:r>
            <a:endParaRPr lang="en-US" sz="1200" dirty="0">
              <a:latin typeface="Huawei Sans" panose="020C0503030203020204" pitchFamily="34" charset="0"/>
            </a:endParaRPr>
          </a:p>
          <a:p>
            <a:pPr fontAlgn="ctr"/>
            <a:r>
              <a:rPr lang="en-US" sz="1200" dirty="0">
                <a:latin typeface="Huawei Sans" panose="020C0503030203020204" pitchFamily="34" charset="0"/>
              </a:rPr>
              <a:t>------------------------------------------------------------------------</a:t>
            </a:r>
          </a:p>
          <a:p>
            <a:pPr fontAlgn="ctr"/>
            <a:r>
              <a:rPr lang="en-US" sz="1200" dirty="0">
                <a:latin typeface="Huawei Sans" panose="020C0503030203020204" pitchFamily="34" charset="0"/>
              </a:rPr>
              <a:t>                         Router-port        IF3 (</a:t>
            </a:r>
            <a:r>
              <a:rPr lang="en-US" sz="1200" b="1" dirty="0">
                <a:solidFill>
                  <a:srgbClr val="8BC9A0"/>
                </a:solidFill>
                <a:latin typeface="Huawei Sans" panose="020C0503030203020204" pitchFamily="34" charset="0"/>
              </a:rPr>
              <a:t>router port</a:t>
            </a:r>
            <a:r>
              <a:rPr lang="en-US" sz="1200" dirty="0">
                <a:latin typeface="Huawei Sans" panose="020C0503030203020204" pitchFamily="34" charset="0"/>
              </a:rPr>
              <a:t>)    10</a:t>
            </a:r>
          </a:p>
          <a:p>
            <a:pPr fontAlgn="ctr"/>
            <a:r>
              <a:rPr lang="en-US" sz="1200" dirty="0">
                <a:latin typeface="Huawei Sans" panose="020C0503030203020204" pitchFamily="34" charset="0"/>
              </a:rPr>
              <a:t>                        (*, </a:t>
            </a:r>
            <a:r>
              <a:rPr lang="en-US" sz="1200" dirty="0">
                <a:solidFill>
                  <a:srgbClr val="EC7061"/>
                </a:solidFill>
                <a:latin typeface="Huawei Sans" panose="020C0503030203020204" pitchFamily="34" charset="0"/>
              </a:rPr>
              <a:t>239.0.0.1</a:t>
            </a:r>
            <a:r>
              <a:rPr lang="en-US" sz="1200" dirty="0">
                <a:latin typeface="Huawei Sans" panose="020C0503030203020204" pitchFamily="34" charset="0"/>
              </a:rPr>
              <a:t>)      IF1 (</a:t>
            </a:r>
            <a:r>
              <a:rPr lang="en-US" sz="1200" b="1" dirty="0">
                <a:solidFill>
                  <a:srgbClr val="8BC9A0"/>
                </a:solidFill>
                <a:latin typeface="Huawei Sans" panose="020C0503030203020204" pitchFamily="34" charset="0"/>
              </a:rPr>
              <a:t>member port</a:t>
            </a:r>
            <a:r>
              <a:rPr lang="en-US" sz="1200" dirty="0">
                <a:latin typeface="Huawei Sans" panose="020C0503030203020204" pitchFamily="34" charset="0"/>
              </a:rPr>
              <a:t>)   10</a:t>
            </a:r>
          </a:p>
          <a:p>
            <a:pPr fontAlgn="ctr"/>
            <a:r>
              <a:rPr lang="en-US" sz="1200" dirty="0">
                <a:latin typeface="Huawei Sans" panose="020C0503030203020204" pitchFamily="34" charset="0"/>
              </a:rPr>
              <a:t>                                                IF2 (</a:t>
            </a:r>
            <a:r>
              <a:rPr lang="en-US" sz="1200" b="1" dirty="0">
                <a:solidFill>
                  <a:srgbClr val="8BC9A0"/>
                </a:solidFill>
                <a:latin typeface="Huawei Sans" panose="020C0503030203020204" pitchFamily="34" charset="0"/>
              </a:rPr>
              <a:t>member port</a:t>
            </a:r>
            <a:r>
              <a:rPr lang="en-US" sz="1200" dirty="0">
                <a:latin typeface="Huawei Sans" panose="020C0503030203020204" pitchFamily="34" charset="0"/>
              </a:rPr>
              <a:t>)   10            </a:t>
            </a:r>
          </a:p>
          <a:p>
            <a:pPr fontAlgn="ctr"/>
            <a:r>
              <a:rPr lang="en-US" sz="1200" dirty="0">
                <a:latin typeface="Huawei Sans" panose="020C0503030203020204" pitchFamily="34" charset="0"/>
              </a:rPr>
              <a:t>------------------------------------------------------------------------</a:t>
            </a:r>
          </a:p>
          <a:p>
            <a:pPr fontAlgn="ctr"/>
            <a:r>
              <a:rPr lang="en-US" sz="1200" dirty="0">
                <a:latin typeface="Huawei Sans" panose="020C0503030203020204" pitchFamily="34" charset="0"/>
              </a:rPr>
              <a:t>Total Group(s): 1 </a:t>
            </a:r>
          </a:p>
        </p:txBody>
      </p:sp>
      <p:sp>
        <p:nvSpPr>
          <p:cNvPr id="66" name="TextBox 65">
            <a:extLst>
              <a:ext uri="{FF2B5EF4-FFF2-40B4-BE49-F238E27FC236}">
                <a16:creationId xmlns:a16="http://schemas.microsoft.com/office/drawing/2014/main" id="{8E364A94-90B1-463A-937F-4EAB16FE6BD7}"/>
              </a:ext>
            </a:extLst>
          </p:cNvPr>
          <p:cNvSpPr txBox="1"/>
          <p:nvPr/>
        </p:nvSpPr>
        <p:spPr bwMode="gray">
          <a:xfrm>
            <a:off x="6756952" y="2981435"/>
            <a:ext cx="2499015" cy="276999"/>
          </a:xfrm>
          <a:prstGeom prst="rect">
            <a:avLst/>
          </a:prstGeom>
          <a:solidFill>
            <a:srgbClr val="00B0F0"/>
          </a:solidFill>
          <a:ln>
            <a:solidFill>
              <a:srgbClr val="00B0F0"/>
            </a:solidFill>
          </a:ln>
        </p:spPr>
        <p:txBody>
          <a:bodyPr wrap="square" lIns="19050" tIns="19050" rIns="19050" bIns="19050" rtlCol="0">
            <a:noAutofit/>
          </a:bodyPr>
          <a:lstStyle/>
          <a:p>
            <a:pPr algn="ctr" fontAlgn="ctr"/>
            <a:r>
              <a:rPr lang="en-US" sz="1200" dirty="0">
                <a:solidFill>
                  <a:schemeClr val="bg1"/>
                </a:solidFill>
                <a:latin typeface="Huawei Sans" panose="020C0503030203020204" pitchFamily="34" charset="0"/>
              </a:rPr>
              <a:t>Layer 2 multicast forwarding table</a:t>
            </a:r>
          </a:p>
        </p:txBody>
      </p:sp>
      <p:sp>
        <p:nvSpPr>
          <p:cNvPr id="46" name="Rectangle 45">
            <a:extLst>
              <a:ext uri="{FF2B5EF4-FFF2-40B4-BE49-F238E27FC236}">
                <a16:creationId xmlns:a16="http://schemas.microsoft.com/office/drawing/2014/main" id="{688990B0-FF67-4954-84C7-5D8F0DC90378}"/>
              </a:ext>
            </a:extLst>
          </p:cNvPr>
          <p:cNvSpPr/>
          <p:nvPr/>
        </p:nvSpPr>
        <p:spPr bwMode="gray">
          <a:xfrm>
            <a:off x="771578" y="2795700"/>
            <a:ext cx="4666026" cy="2750563"/>
          </a:xfrm>
          <a:prstGeom prst="rect">
            <a:avLst/>
          </a:prstGeom>
          <a:noFill/>
          <a:ln>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fontAlgn="ctr"/>
            <a:r>
              <a:rPr lang="en-US" sz="1200" dirty="0">
                <a:solidFill>
                  <a:schemeClr val="tx1"/>
                </a:solidFill>
                <a:latin typeface="Huawei Sans" panose="020C0503030203020204" pitchFamily="34" charset="0"/>
              </a:rPr>
              <a:t>Group joining mechanism</a:t>
            </a:r>
          </a:p>
        </p:txBody>
      </p:sp>
      <p:sp>
        <p:nvSpPr>
          <p:cNvPr id="47" name="椭圆 50">
            <a:extLst>
              <a:ext uri="{FF2B5EF4-FFF2-40B4-BE49-F238E27FC236}">
                <a16:creationId xmlns:a16="http://schemas.microsoft.com/office/drawing/2014/main" id="{AE68C10C-93BB-4C11-B46D-3EBC14C62F8B}"/>
              </a:ext>
            </a:extLst>
          </p:cNvPr>
          <p:cNvSpPr/>
          <p:nvPr/>
        </p:nvSpPr>
        <p:spPr bwMode="gray">
          <a:xfrm>
            <a:off x="681577" y="2685271"/>
            <a:ext cx="180000" cy="180000"/>
          </a:xfrm>
          <a:prstGeom prst="ellipse">
            <a:avLst/>
          </a:prstGeom>
          <a:solidFill>
            <a:srgbClr val="FFC00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algn="ctr" fontAlgn="ctr"/>
            <a:r>
              <a:rPr lang="en-US" sz="110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1</a:t>
            </a:r>
          </a:p>
        </p:txBody>
      </p:sp>
      <p:sp>
        <p:nvSpPr>
          <p:cNvPr id="63" name="Rectangular Callout 75">
            <a:extLst>
              <a:ext uri="{FF2B5EF4-FFF2-40B4-BE49-F238E27FC236}">
                <a16:creationId xmlns:a16="http://schemas.microsoft.com/office/drawing/2014/main" id="{96296A3E-B117-4C38-9050-684557BD7DBE}"/>
              </a:ext>
            </a:extLst>
          </p:cNvPr>
          <p:cNvSpPr/>
          <p:nvPr/>
        </p:nvSpPr>
        <p:spPr bwMode="gray">
          <a:xfrm>
            <a:off x="4842961" y="4548557"/>
            <a:ext cx="1661769" cy="743272"/>
          </a:xfrm>
          <a:prstGeom prst="wedgeRectCallout">
            <a:avLst>
              <a:gd name="adj1" fmla="val -32651"/>
              <a:gd name="adj2" fmla="val -70557"/>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19050" tIns="19050" rIns="19050" bIns="19050" rtlCol="0" anchor="ctr">
            <a:noAutofit/>
          </a:bodyPr>
          <a:lstStyle/>
          <a:p>
            <a:pPr algn="ctr" fontAlgn="ctr"/>
            <a:r>
              <a:rPr lang="en-US" sz="1200" b="1" dirty="0">
                <a:solidFill>
                  <a:srgbClr val="EC7061"/>
                </a:solidFill>
                <a:latin typeface="Huawei Sans" panose="020C0503030203020204" pitchFamily="34" charset="0"/>
                <a:ea typeface="方正兰亭黑简体" panose="02000000000000000000" pitchFamily="2" charset="-122"/>
              </a:rPr>
              <a:t>Report messages</a:t>
            </a:r>
            <a:r>
              <a:rPr lang="en-US" sz="1200" dirty="0">
                <a:solidFill>
                  <a:srgbClr val="EC7061"/>
                </a:solidFill>
                <a:latin typeface="Huawei Sans" panose="020C0503030203020204" pitchFamily="34" charset="0"/>
                <a:ea typeface="方正兰亭黑简体" panose="02000000000000000000" pitchFamily="2" charset="-122"/>
              </a:rPr>
              <a:t> </a:t>
            </a:r>
            <a:r>
              <a:rPr lang="en-US" sz="1200" dirty="0">
                <a:solidFill>
                  <a:schemeClr val="tx1"/>
                </a:solidFill>
                <a:latin typeface="Huawei Sans" panose="020C0503030203020204" pitchFamily="34" charset="0"/>
                <a:ea typeface="方正兰亭黑简体" panose="02000000000000000000" pitchFamily="2" charset="-122"/>
              </a:rPr>
              <a:t>of members in the same group </a:t>
            </a:r>
            <a:r>
              <a:rPr lang="en-US" sz="1200" b="1" dirty="0">
                <a:solidFill>
                  <a:srgbClr val="EC7061"/>
                </a:solidFill>
                <a:latin typeface="Huawei Sans" panose="020C0503030203020204" pitchFamily="34" charset="0"/>
                <a:ea typeface="方正兰亭黑简体" panose="02000000000000000000" pitchFamily="2" charset="-122"/>
              </a:rPr>
              <a:t>no longer suppress</a:t>
            </a:r>
            <a:r>
              <a:rPr lang="en-US" sz="1200" dirty="0">
                <a:solidFill>
                  <a:srgbClr val="EC7061"/>
                </a:solidFill>
                <a:latin typeface="Huawei Sans" panose="020C0503030203020204" pitchFamily="34" charset="0"/>
                <a:ea typeface="方正兰亭黑简体" panose="02000000000000000000" pitchFamily="2" charset="-122"/>
              </a:rPr>
              <a:t> </a:t>
            </a:r>
            <a:r>
              <a:rPr lang="en-US" sz="1200" dirty="0">
                <a:solidFill>
                  <a:schemeClr val="tx1"/>
                </a:solidFill>
                <a:latin typeface="Huawei Sans" panose="020C0503030203020204" pitchFamily="34" charset="0"/>
                <a:ea typeface="方正兰亭黑简体" panose="02000000000000000000" pitchFamily="2" charset="-122"/>
              </a:rPr>
              <a:t>each other.</a:t>
            </a:r>
          </a:p>
        </p:txBody>
      </p:sp>
      <p:sp>
        <p:nvSpPr>
          <p:cNvPr id="48" name="椭圆 50">
            <a:extLst>
              <a:ext uri="{FF2B5EF4-FFF2-40B4-BE49-F238E27FC236}">
                <a16:creationId xmlns:a16="http://schemas.microsoft.com/office/drawing/2014/main" id="{CD81F5F5-2F19-409B-B3F2-153D3BE761CA}"/>
              </a:ext>
            </a:extLst>
          </p:cNvPr>
          <p:cNvSpPr/>
          <p:nvPr/>
        </p:nvSpPr>
        <p:spPr bwMode="gray">
          <a:xfrm>
            <a:off x="3379660" y="2795700"/>
            <a:ext cx="180000" cy="180000"/>
          </a:xfrm>
          <a:prstGeom prst="ellipse">
            <a:avLst/>
          </a:prstGeom>
          <a:solidFill>
            <a:srgbClr val="FFC00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algn="ctr" fontAlgn="ctr"/>
            <a:r>
              <a:rPr lang="en-US" sz="110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49" name="椭圆 50">
            <a:extLst>
              <a:ext uri="{FF2B5EF4-FFF2-40B4-BE49-F238E27FC236}">
                <a16:creationId xmlns:a16="http://schemas.microsoft.com/office/drawing/2014/main" id="{B52146A0-FDE3-43D1-B6BC-76A4E7EBBC3A}"/>
              </a:ext>
            </a:extLst>
          </p:cNvPr>
          <p:cNvSpPr/>
          <p:nvPr/>
        </p:nvSpPr>
        <p:spPr bwMode="gray">
          <a:xfrm>
            <a:off x="3607264" y="3477704"/>
            <a:ext cx="180000" cy="180000"/>
          </a:xfrm>
          <a:prstGeom prst="ellipse">
            <a:avLst/>
          </a:prstGeom>
          <a:solidFill>
            <a:srgbClr val="FFC00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algn="ctr" fontAlgn="ctr"/>
            <a:r>
              <a:rPr lang="en-US" sz="110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2</a:t>
            </a:r>
          </a:p>
        </p:txBody>
      </p:sp>
    </p:spTree>
    <p:extLst>
      <p:ext uri="{BB962C8B-B14F-4D97-AF65-F5344CB8AC3E}">
        <p14:creationId xmlns:p14="http://schemas.microsoft.com/office/powerpoint/2010/main" val="361089880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C1CA47D2-AA6C-4998-BFEF-9B236F9F4DDC}"/>
              </a:ext>
            </a:extLst>
          </p:cNvPr>
          <p:cNvSpPr>
            <a:spLocks noGrp="1"/>
          </p:cNvSpPr>
          <p:nvPr>
            <p:ph type="body" sz="quarter" idx="10"/>
          </p:nvPr>
        </p:nvSpPr>
        <p:spPr bwMode="gray"/>
        <p:txBody>
          <a:bodyPr wrap="square">
            <a:noAutofit/>
          </a:bodyPr>
          <a:lstStyle/>
          <a:p>
            <a:pPr fontAlgn="ctr"/>
            <a:r>
              <a:rPr lang="en-US" sz="1600" dirty="0">
                <a:latin typeface="Huawei Sans" panose="020C0503030203020204" pitchFamily="34" charset="0"/>
              </a:rPr>
              <a:t>An IGMP snooping-enabled device listens for IGMP Leave messages and IGMP Report messages to determine whether a specific interface needs to send multicast data. The detailed process is as follows:</a:t>
            </a:r>
          </a:p>
        </p:txBody>
      </p:sp>
      <p:sp>
        <p:nvSpPr>
          <p:cNvPr id="2" name="Title 1">
            <a:extLst>
              <a:ext uri="{FF2B5EF4-FFF2-40B4-BE49-F238E27FC236}">
                <a16:creationId xmlns:a16="http://schemas.microsoft.com/office/drawing/2014/main" id="{9F8FDBD3-17FC-479F-B6A7-D5834FB99206}"/>
              </a:ext>
            </a:extLst>
          </p:cNvPr>
          <p:cNvSpPr>
            <a:spLocks noGrp="1"/>
          </p:cNvSpPr>
          <p:nvPr>
            <p:ph type="title"/>
          </p:nvPr>
        </p:nvSpPr>
        <p:spPr bwMode="gray"/>
        <p:txBody>
          <a:bodyPr wrap="square">
            <a:noAutofit/>
          </a:bodyPr>
          <a:lstStyle/>
          <a:p>
            <a:pPr fontAlgn="ctr"/>
            <a:r>
              <a:rPr lang="en-US">
                <a:latin typeface="Huawei Sans" panose="020C0503030203020204" pitchFamily="34" charset="0"/>
              </a:rPr>
              <a:t>Implementation of IGMP Snooping — Forwarding Entry Maintenance</a:t>
            </a:r>
          </a:p>
        </p:txBody>
      </p:sp>
      <p:sp>
        <p:nvSpPr>
          <p:cNvPr id="4" name="Freeform 159">
            <a:extLst>
              <a:ext uri="{FF2B5EF4-FFF2-40B4-BE49-F238E27FC236}">
                <a16:creationId xmlns:a16="http://schemas.microsoft.com/office/drawing/2014/main" id="{38BEA3B7-64CC-4A81-B384-A1AFAFF69D3A}"/>
              </a:ext>
            </a:extLst>
          </p:cNvPr>
          <p:cNvSpPr/>
          <p:nvPr/>
        </p:nvSpPr>
        <p:spPr bwMode="gray">
          <a:xfrm flipH="1">
            <a:off x="2958629" y="2056291"/>
            <a:ext cx="1392088" cy="727684"/>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gn="ctr" fontAlgn="ctr"/>
            <a:endParaRPr lang="en-US" sz="300" dirty="0">
              <a:solidFill>
                <a:schemeClr val="tx1"/>
              </a:solidFill>
              <a:latin typeface="Huawei Sans" panose="020C0503030203020204" pitchFamily="34" charset="0"/>
            </a:endParaRPr>
          </a:p>
          <a:p>
            <a:pPr algn="ctr" fontAlgn="ctr"/>
            <a:r>
              <a:rPr lang="en-US" sz="1200" dirty="0">
                <a:solidFill>
                  <a:schemeClr val="tx1"/>
                </a:solidFill>
                <a:latin typeface="Huawei Sans" panose="020C0503030203020204" pitchFamily="34" charset="0"/>
              </a:rPr>
              <a:t>Multicast network</a:t>
            </a:r>
          </a:p>
        </p:txBody>
      </p:sp>
      <p:pic>
        <p:nvPicPr>
          <p:cNvPr id="5" name="图片 20" descr="接入交换机.png">
            <a:extLst>
              <a:ext uri="{FF2B5EF4-FFF2-40B4-BE49-F238E27FC236}">
                <a16:creationId xmlns:a16="http://schemas.microsoft.com/office/drawing/2014/main" id="{D0534CD6-A197-4831-80B8-0A7A558545E2}"/>
              </a:ext>
            </a:extLst>
          </p:cNvPr>
          <p:cNvPicPr>
            <a:picLocks noChangeAspect="1"/>
          </p:cNvPicPr>
          <p:nvPr/>
        </p:nvPicPr>
        <p:blipFill>
          <a:blip r:embed="rId3" cstate="print"/>
          <a:stretch>
            <a:fillRect/>
          </a:stretch>
        </p:blipFill>
        <p:spPr bwMode="gray">
          <a:xfrm>
            <a:off x="3387082" y="3487073"/>
            <a:ext cx="540000" cy="441818"/>
          </a:xfrm>
          <a:prstGeom prst="rect">
            <a:avLst/>
          </a:prstGeom>
        </p:spPr>
      </p:pic>
      <p:pic>
        <p:nvPicPr>
          <p:cNvPr id="6" name="Picture 2" descr="G:\做的项目\公共\扁平图标切换\更新2015_01_21\oss扁平图标库2015_01_21更新-04.png">
            <a:extLst>
              <a:ext uri="{FF2B5EF4-FFF2-40B4-BE49-F238E27FC236}">
                <a16:creationId xmlns:a16="http://schemas.microsoft.com/office/drawing/2014/main" id="{419755ED-F10D-4DC4-8812-3D6E09D76926}"/>
              </a:ext>
            </a:extLst>
          </p:cNvPr>
          <p:cNvPicPr>
            <a:picLocks noChangeArrowheads="1"/>
          </p:cNvPicPr>
          <p:nvPr/>
        </p:nvPicPr>
        <p:blipFill>
          <a:blip r:embed="rId4" cstate="print"/>
          <a:stretch>
            <a:fillRect/>
          </a:stretch>
        </p:blipFill>
        <p:spPr bwMode="gray">
          <a:xfrm>
            <a:off x="3393027" y="2550695"/>
            <a:ext cx="528117" cy="399259"/>
          </a:xfrm>
          <a:prstGeom prst="rect">
            <a:avLst/>
          </a:prstGeom>
          <a:noFill/>
        </p:spPr>
      </p:pic>
      <p:pic>
        <p:nvPicPr>
          <p:cNvPr id="7" name="图片 38" descr="PC.png">
            <a:extLst>
              <a:ext uri="{FF2B5EF4-FFF2-40B4-BE49-F238E27FC236}">
                <a16:creationId xmlns:a16="http://schemas.microsoft.com/office/drawing/2014/main" id="{302C403D-5D80-4A4C-AEB2-30F5598C5004}"/>
              </a:ext>
            </a:extLst>
          </p:cNvPr>
          <p:cNvPicPr>
            <a:picLocks noChangeAspect="1"/>
          </p:cNvPicPr>
          <p:nvPr/>
        </p:nvPicPr>
        <p:blipFill>
          <a:blip r:embed="rId5" cstate="print"/>
          <a:stretch>
            <a:fillRect/>
          </a:stretch>
        </p:blipFill>
        <p:spPr bwMode="gray">
          <a:xfrm>
            <a:off x="2260115" y="4485706"/>
            <a:ext cx="540000" cy="382353"/>
          </a:xfrm>
          <a:prstGeom prst="rect">
            <a:avLst/>
          </a:prstGeom>
        </p:spPr>
      </p:pic>
      <p:sp>
        <p:nvSpPr>
          <p:cNvPr id="8" name="TextBox 7">
            <a:extLst>
              <a:ext uri="{FF2B5EF4-FFF2-40B4-BE49-F238E27FC236}">
                <a16:creationId xmlns:a16="http://schemas.microsoft.com/office/drawing/2014/main" id="{A970B377-40B1-49FD-8BDB-A3264A32EBB8}"/>
              </a:ext>
            </a:extLst>
          </p:cNvPr>
          <p:cNvSpPr txBox="1"/>
          <p:nvPr/>
        </p:nvSpPr>
        <p:spPr bwMode="gray">
          <a:xfrm>
            <a:off x="1526355" y="4872882"/>
            <a:ext cx="2030212" cy="646331"/>
          </a:xfrm>
          <a:prstGeom prst="rect">
            <a:avLst/>
          </a:prstGeom>
          <a:noFill/>
        </p:spPr>
        <p:txBody>
          <a:bodyPr wrap="square" rtlCol="0">
            <a:noAutofit/>
          </a:bodyPr>
          <a:lstStyle/>
          <a:p>
            <a:pPr algn="ctr" fontAlgn="ctr"/>
            <a:r>
              <a:rPr lang="en-US" sz="1050" dirty="0">
                <a:latin typeface="Huawei Sans" panose="020C0503030203020204" pitchFamily="34" charset="0"/>
              </a:rPr>
              <a:t>Multicast group member 1 leaves multicast </a:t>
            </a:r>
            <a:r>
              <a:rPr lang="en-US" sz="1050">
                <a:latin typeface="Huawei Sans" panose="020C0503030203020204" pitchFamily="34" charset="0"/>
              </a:rPr>
              <a:t>group </a:t>
            </a:r>
            <a:r>
              <a:rPr lang="en-US" altLang="zh-CN" sz="1050">
                <a:solidFill>
                  <a:srgbClr val="EC7061"/>
                </a:solidFill>
              </a:rPr>
              <a:t>239.0.0.1</a:t>
            </a:r>
            <a:r>
              <a:rPr lang="en-US" sz="1050">
                <a:latin typeface="Huawei Sans" panose="020C0503030203020204" pitchFamily="34" charset="0"/>
              </a:rPr>
              <a:t>.</a:t>
            </a:r>
            <a:endParaRPr lang="en-US" sz="1050" dirty="0">
              <a:latin typeface="Huawei Sans" panose="020C0503030203020204" pitchFamily="34" charset="0"/>
            </a:endParaRPr>
          </a:p>
          <a:p>
            <a:pPr algn="ctr" fontAlgn="ctr"/>
            <a:endParaRPr lang="en-US" sz="1050" dirty="0">
              <a:latin typeface="Huawei Sans" panose="020C0503030203020204" pitchFamily="34" charset="0"/>
            </a:endParaRPr>
          </a:p>
          <a:p>
            <a:pPr algn="ctr" fontAlgn="ctr"/>
            <a:endParaRPr lang="en-US" sz="1050" dirty="0">
              <a:latin typeface="Huawei Sans" panose="020C0503030203020204" pitchFamily="34" charset="0"/>
            </a:endParaRPr>
          </a:p>
        </p:txBody>
      </p:sp>
      <p:cxnSp>
        <p:nvCxnSpPr>
          <p:cNvPr id="9" name="Connector: Elbow 8">
            <a:extLst>
              <a:ext uri="{FF2B5EF4-FFF2-40B4-BE49-F238E27FC236}">
                <a16:creationId xmlns:a16="http://schemas.microsoft.com/office/drawing/2014/main" id="{721800DC-DC5F-429A-800E-87AA765C9199}"/>
              </a:ext>
            </a:extLst>
          </p:cNvPr>
          <p:cNvCxnSpPr>
            <a:cxnSpLocks/>
          </p:cNvCxnSpPr>
          <p:nvPr/>
        </p:nvCxnSpPr>
        <p:spPr bwMode="gray">
          <a:xfrm rot="5400000" flipH="1" flipV="1">
            <a:off x="2762803" y="3691444"/>
            <a:ext cx="556815" cy="1031710"/>
          </a:xfrm>
          <a:prstGeom prst="bentConnector3">
            <a:avLst>
              <a:gd name="adj1" fmla="val 50000"/>
            </a:avLst>
          </a:prstGeom>
          <a:ln w="19050"/>
        </p:spPr>
        <p:style>
          <a:lnRef idx="1">
            <a:schemeClr val="dk1"/>
          </a:lnRef>
          <a:fillRef idx="0">
            <a:schemeClr val="dk1"/>
          </a:fillRef>
          <a:effectRef idx="0">
            <a:schemeClr val="dk1"/>
          </a:effectRef>
          <a:fontRef idx="minor">
            <a:schemeClr val="tx1"/>
          </a:fontRef>
        </p:style>
      </p:cxnSp>
      <p:cxnSp>
        <p:nvCxnSpPr>
          <p:cNvPr id="10" name="直接连接符 12">
            <a:extLst>
              <a:ext uri="{FF2B5EF4-FFF2-40B4-BE49-F238E27FC236}">
                <a16:creationId xmlns:a16="http://schemas.microsoft.com/office/drawing/2014/main" id="{263D6A3B-DFE2-426F-95D4-3C666C0DB83F}"/>
              </a:ext>
            </a:extLst>
          </p:cNvPr>
          <p:cNvCxnSpPr>
            <a:cxnSpLocks/>
            <a:stCxn id="5" idx="0"/>
            <a:endCxn id="6" idx="2"/>
          </p:cNvCxnSpPr>
          <p:nvPr/>
        </p:nvCxnSpPr>
        <p:spPr bwMode="gray">
          <a:xfrm flipV="1">
            <a:off x="3657082" y="2949954"/>
            <a:ext cx="4" cy="537119"/>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11" name="TextBox 10">
            <a:extLst>
              <a:ext uri="{FF2B5EF4-FFF2-40B4-BE49-F238E27FC236}">
                <a16:creationId xmlns:a16="http://schemas.microsoft.com/office/drawing/2014/main" id="{6F9E2B54-1A50-4B06-BF89-1441C2C4DC7F}"/>
              </a:ext>
            </a:extLst>
          </p:cNvPr>
          <p:cNvSpPr txBox="1"/>
          <p:nvPr/>
        </p:nvSpPr>
        <p:spPr bwMode="gray">
          <a:xfrm>
            <a:off x="2338442" y="2607487"/>
            <a:ext cx="1037303" cy="276999"/>
          </a:xfrm>
          <a:prstGeom prst="rect">
            <a:avLst/>
          </a:prstGeom>
          <a:solidFill>
            <a:schemeClr val="bg1"/>
          </a:solidFill>
        </p:spPr>
        <p:txBody>
          <a:bodyPr wrap="square" rtlCol="0">
            <a:noAutofit/>
          </a:bodyPr>
          <a:lstStyle/>
          <a:p>
            <a:pPr algn="ctr" fontAlgn="ctr"/>
            <a:r>
              <a:rPr lang="en-US" sz="1100" dirty="0">
                <a:latin typeface="Huawei Sans" panose="020C0503030203020204" pitchFamily="34" charset="0"/>
              </a:rPr>
              <a:t>IGMP </a:t>
            </a:r>
            <a:r>
              <a:rPr lang="en-US" sz="1100" dirty="0" err="1">
                <a:latin typeface="Huawei Sans" panose="020C0503030203020204" pitchFamily="34" charset="0"/>
              </a:rPr>
              <a:t>querier</a:t>
            </a:r>
            <a:endParaRPr lang="en-US" sz="1100" dirty="0">
              <a:latin typeface="Huawei Sans" panose="020C0503030203020204" pitchFamily="34" charset="0"/>
            </a:endParaRPr>
          </a:p>
        </p:txBody>
      </p:sp>
      <p:pic>
        <p:nvPicPr>
          <p:cNvPr id="12" name="图片 38" descr="PC.png">
            <a:extLst>
              <a:ext uri="{FF2B5EF4-FFF2-40B4-BE49-F238E27FC236}">
                <a16:creationId xmlns:a16="http://schemas.microsoft.com/office/drawing/2014/main" id="{3B7351B5-2A7E-41A3-ACCF-E6BF4A2CBC3A}"/>
              </a:ext>
            </a:extLst>
          </p:cNvPr>
          <p:cNvPicPr>
            <a:picLocks noChangeAspect="1"/>
          </p:cNvPicPr>
          <p:nvPr/>
        </p:nvPicPr>
        <p:blipFill>
          <a:blip r:embed="rId5" cstate="print"/>
          <a:stretch>
            <a:fillRect/>
          </a:stretch>
        </p:blipFill>
        <p:spPr bwMode="gray">
          <a:xfrm>
            <a:off x="4568042" y="4484164"/>
            <a:ext cx="540000" cy="382353"/>
          </a:xfrm>
          <a:prstGeom prst="rect">
            <a:avLst/>
          </a:prstGeom>
        </p:spPr>
      </p:pic>
      <p:sp>
        <p:nvSpPr>
          <p:cNvPr id="13" name="TextBox 12">
            <a:extLst>
              <a:ext uri="{FF2B5EF4-FFF2-40B4-BE49-F238E27FC236}">
                <a16:creationId xmlns:a16="http://schemas.microsoft.com/office/drawing/2014/main" id="{273014A8-5B87-4BC9-B662-48849A476F06}"/>
              </a:ext>
            </a:extLst>
          </p:cNvPr>
          <p:cNvSpPr txBox="1"/>
          <p:nvPr/>
        </p:nvSpPr>
        <p:spPr bwMode="gray">
          <a:xfrm>
            <a:off x="3910374" y="4869179"/>
            <a:ext cx="1845811" cy="399882"/>
          </a:xfrm>
          <a:prstGeom prst="rect">
            <a:avLst/>
          </a:prstGeom>
          <a:noFill/>
        </p:spPr>
        <p:txBody>
          <a:bodyPr wrap="square" rtlCol="0">
            <a:noAutofit/>
          </a:bodyPr>
          <a:lstStyle/>
          <a:p>
            <a:pPr algn="ctr" fontAlgn="ctr"/>
            <a:r>
              <a:rPr lang="en-US" sz="1050" dirty="0">
                <a:latin typeface="Huawei Sans" panose="020C0503030203020204" pitchFamily="34" charset="0"/>
              </a:rPr>
              <a:t>Multicast group </a:t>
            </a:r>
            <a:r>
              <a:rPr lang="en-US" sz="1050">
                <a:latin typeface="Huawei Sans" panose="020C0503030203020204" pitchFamily="34" charset="0"/>
              </a:rPr>
              <a:t>member 2 joins multicast group </a:t>
            </a:r>
            <a:r>
              <a:rPr lang="en-US" sz="1050">
                <a:solidFill>
                  <a:srgbClr val="EC7061"/>
                </a:solidFill>
                <a:latin typeface="Huawei Sans" panose="020C0503030203020204" pitchFamily="34" charset="0"/>
              </a:rPr>
              <a:t>239.0.0.1</a:t>
            </a:r>
            <a:r>
              <a:rPr lang="en-US" sz="1050">
                <a:latin typeface="Huawei Sans" panose="020C0503030203020204" pitchFamily="34" charset="0"/>
              </a:rPr>
              <a:t>.</a:t>
            </a:r>
            <a:endParaRPr lang="en-US" sz="1050" dirty="0">
              <a:latin typeface="Huawei Sans" panose="020C0503030203020204" pitchFamily="34" charset="0"/>
            </a:endParaRPr>
          </a:p>
          <a:p>
            <a:pPr algn="ctr" fontAlgn="ctr"/>
            <a:endParaRPr lang="en-US" sz="1050" dirty="0">
              <a:solidFill>
                <a:srgbClr val="EC7061"/>
              </a:solidFill>
              <a:latin typeface="Huawei Sans" panose="020C0503030203020204" pitchFamily="34" charset="0"/>
            </a:endParaRPr>
          </a:p>
        </p:txBody>
      </p:sp>
      <p:cxnSp>
        <p:nvCxnSpPr>
          <p:cNvPr id="14" name="Connector: Elbow 13">
            <a:extLst>
              <a:ext uri="{FF2B5EF4-FFF2-40B4-BE49-F238E27FC236}">
                <a16:creationId xmlns:a16="http://schemas.microsoft.com/office/drawing/2014/main" id="{BB3750A6-E15A-4D72-97EA-19B03326E8F8}"/>
              </a:ext>
            </a:extLst>
          </p:cNvPr>
          <p:cNvCxnSpPr>
            <a:cxnSpLocks/>
          </p:cNvCxnSpPr>
          <p:nvPr/>
        </p:nvCxnSpPr>
        <p:spPr bwMode="gray">
          <a:xfrm rot="16200000" flipV="1">
            <a:off x="4024697" y="3675583"/>
            <a:ext cx="555273" cy="1061890"/>
          </a:xfrm>
          <a:prstGeom prst="bentConnector3">
            <a:avLst>
              <a:gd name="adj1" fmla="val 50000"/>
            </a:avLst>
          </a:prstGeom>
          <a:ln w="19050"/>
        </p:spPr>
        <p:style>
          <a:lnRef idx="1">
            <a:schemeClr val="dk1"/>
          </a:lnRef>
          <a:fillRef idx="0">
            <a:schemeClr val="dk1"/>
          </a:fillRef>
          <a:effectRef idx="0">
            <a:schemeClr val="dk1"/>
          </a:effectRef>
          <a:fontRef idx="minor">
            <a:schemeClr val="tx1"/>
          </a:fontRef>
        </p:style>
      </p:cxnSp>
      <p:sp>
        <p:nvSpPr>
          <p:cNvPr id="15" name="TextBox 14">
            <a:extLst>
              <a:ext uri="{FF2B5EF4-FFF2-40B4-BE49-F238E27FC236}">
                <a16:creationId xmlns:a16="http://schemas.microsoft.com/office/drawing/2014/main" id="{61D9792E-E477-4426-AA9F-E2DA09F29669}"/>
              </a:ext>
            </a:extLst>
          </p:cNvPr>
          <p:cNvSpPr txBox="1"/>
          <p:nvPr/>
        </p:nvSpPr>
        <p:spPr bwMode="gray">
          <a:xfrm>
            <a:off x="3221168" y="3910762"/>
            <a:ext cx="396262" cy="276999"/>
          </a:xfrm>
          <a:prstGeom prst="rect">
            <a:avLst/>
          </a:prstGeom>
          <a:noFill/>
        </p:spPr>
        <p:txBody>
          <a:bodyPr wrap="square" rtlCol="0">
            <a:noAutofit/>
          </a:bodyPr>
          <a:lstStyle/>
          <a:p>
            <a:pPr fontAlgn="ctr"/>
            <a:r>
              <a:rPr lang="en-US" sz="1200">
                <a:latin typeface="Huawei Sans" panose="020C0503030203020204" pitchFamily="34" charset="0"/>
              </a:rPr>
              <a:t>IF1</a:t>
            </a:r>
          </a:p>
        </p:txBody>
      </p:sp>
      <p:sp>
        <p:nvSpPr>
          <p:cNvPr id="16" name="TextBox 15">
            <a:extLst>
              <a:ext uri="{FF2B5EF4-FFF2-40B4-BE49-F238E27FC236}">
                <a16:creationId xmlns:a16="http://schemas.microsoft.com/office/drawing/2014/main" id="{BBA78A4A-4515-49A8-A803-5A6AB73EC25C}"/>
              </a:ext>
            </a:extLst>
          </p:cNvPr>
          <p:cNvSpPr txBox="1"/>
          <p:nvPr/>
        </p:nvSpPr>
        <p:spPr bwMode="gray">
          <a:xfrm>
            <a:off x="3697586" y="3915013"/>
            <a:ext cx="396262" cy="276999"/>
          </a:xfrm>
          <a:prstGeom prst="rect">
            <a:avLst/>
          </a:prstGeom>
          <a:noFill/>
        </p:spPr>
        <p:txBody>
          <a:bodyPr wrap="square" rtlCol="0">
            <a:noAutofit/>
          </a:bodyPr>
          <a:lstStyle/>
          <a:p>
            <a:pPr fontAlgn="ctr"/>
            <a:r>
              <a:rPr lang="en-US" sz="1200">
                <a:latin typeface="Huawei Sans" panose="020C0503030203020204" pitchFamily="34" charset="0"/>
              </a:rPr>
              <a:t>IF2</a:t>
            </a:r>
          </a:p>
        </p:txBody>
      </p:sp>
      <p:sp>
        <p:nvSpPr>
          <p:cNvPr id="17" name="TextBox 16">
            <a:extLst>
              <a:ext uri="{FF2B5EF4-FFF2-40B4-BE49-F238E27FC236}">
                <a16:creationId xmlns:a16="http://schemas.microsoft.com/office/drawing/2014/main" id="{361FD8F9-5DBE-4C0B-BB9B-E64F359CBEF1}"/>
              </a:ext>
            </a:extLst>
          </p:cNvPr>
          <p:cNvSpPr txBox="1"/>
          <p:nvPr/>
        </p:nvSpPr>
        <p:spPr bwMode="gray">
          <a:xfrm>
            <a:off x="3587711" y="3211444"/>
            <a:ext cx="396262" cy="276999"/>
          </a:xfrm>
          <a:prstGeom prst="rect">
            <a:avLst/>
          </a:prstGeom>
          <a:noFill/>
        </p:spPr>
        <p:txBody>
          <a:bodyPr wrap="square" rtlCol="0">
            <a:noAutofit/>
          </a:bodyPr>
          <a:lstStyle/>
          <a:p>
            <a:pPr fontAlgn="ctr"/>
            <a:r>
              <a:rPr lang="en-US" sz="1200">
                <a:latin typeface="Huawei Sans" panose="020C0503030203020204" pitchFamily="34" charset="0"/>
              </a:rPr>
              <a:t>IF3</a:t>
            </a:r>
          </a:p>
        </p:txBody>
      </p:sp>
      <p:sp>
        <p:nvSpPr>
          <p:cNvPr id="19" name="Oval 41">
            <a:extLst>
              <a:ext uri="{FF2B5EF4-FFF2-40B4-BE49-F238E27FC236}">
                <a16:creationId xmlns:a16="http://schemas.microsoft.com/office/drawing/2014/main" id="{E5702443-3191-47C6-A721-EED20D8356E4}"/>
              </a:ext>
            </a:extLst>
          </p:cNvPr>
          <p:cNvSpPr>
            <a:spLocks noChangeAspect="1"/>
          </p:cNvSpPr>
          <p:nvPr/>
        </p:nvSpPr>
        <p:spPr bwMode="gray">
          <a:xfrm>
            <a:off x="3699310" y="3811732"/>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ndParaRPr>
          </a:p>
        </p:txBody>
      </p:sp>
      <p:sp>
        <p:nvSpPr>
          <p:cNvPr id="20" name="Oval 41">
            <a:extLst>
              <a:ext uri="{FF2B5EF4-FFF2-40B4-BE49-F238E27FC236}">
                <a16:creationId xmlns:a16="http://schemas.microsoft.com/office/drawing/2014/main" id="{25EE9B87-E031-49A1-94C2-C5CCB0F49BCC}"/>
              </a:ext>
            </a:extLst>
          </p:cNvPr>
          <p:cNvSpPr>
            <a:spLocks noChangeAspect="1"/>
          </p:cNvSpPr>
          <p:nvPr/>
        </p:nvSpPr>
        <p:spPr bwMode="gray">
          <a:xfrm>
            <a:off x="3587711" y="3414404"/>
            <a:ext cx="159261" cy="159261"/>
          </a:xfrm>
          <a:prstGeom prst="ellipse">
            <a:avLst/>
          </a:prstGeom>
          <a:pattFill prst="dkUpDiag">
            <a:fgClr>
              <a:srgbClr val="8BC9A0"/>
            </a:fgClr>
            <a:bgClr>
              <a:schemeClr val="bg1"/>
            </a:bgClr>
          </a:patt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ndParaRPr>
          </a:p>
        </p:txBody>
      </p:sp>
      <p:cxnSp>
        <p:nvCxnSpPr>
          <p:cNvPr id="21" name="Straight Arrow Connector 20">
            <a:extLst>
              <a:ext uri="{FF2B5EF4-FFF2-40B4-BE49-F238E27FC236}">
                <a16:creationId xmlns:a16="http://schemas.microsoft.com/office/drawing/2014/main" id="{4832703B-B69B-41F8-B1E7-184452FE6455}"/>
              </a:ext>
            </a:extLst>
          </p:cNvPr>
          <p:cNvCxnSpPr>
            <a:cxnSpLocks/>
          </p:cNvCxnSpPr>
          <p:nvPr/>
        </p:nvCxnSpPr>
        <p:spPr bwMode="gray">
          <a:xfrm>
            <a:off x="3840439" y="2984094"/>
            <a:ext cx="851" cy="283612"/>
          </a:xfrm>
          <a:prstGeom prst="straightConnector1">
            <a:avLst/>
          </a:prstGeom>
          <a:ln w="19050">
            <a:solidFill>
              <a:srgbClr val="EC7061"/>
            </a:solidFill>
            <a:tailEnd type="triangle"/>
          </a:ln>
        </p:spPr>
        <p:style>
          <a:lnRef idx="1">
            <a:schemeClr val="accent1"/>
          </a:lnRef>
          <a:fillRef idx="0">
            <a:schemeClr val="accent1"/>
          </a:fillRef>
          <a:effectRef idx="0">
            <a:schemeClr val="accent1"/>
          </a:effectRef>
          <a:fontRef idx="minor">
            <a:schemeClr val="tx1"/>
          </a:fontRef>
        </p:style>
      </p:cxnSp>
      <p:sp>
        <p:nvSpPr>
          <p:cNvPr id="22" name="TextBox 120">
            <a:extLst>
              <a:ext uri="{FF2B5EF4-FFF2-40B4-BE49-F238E27FC236}">
                <a16:creationId xmlns:a16="http://schemas.microsoft.com/office/drawing/2014/main" id="{F907052D-5778-4C02-8056-FD97F6EC3D22}"/>
              </a:ext>
            </a:extLst>
          </p:cNvPr>
          <p:cNvSpPr txBox="1"/>
          <p:nvPr/>
        </p:nvSpPr>
        <p:spPr bwMode="gray">
          <a:xfrm flipH="1">
            <a:off x="3913022" y="2970567"/>
            <a:ext cx="1765549" cy="287715"/>
          </a:xfrm>
          <a:prstGeom prst="roundRect">
            <a:avLst>
              <a:gd name="adj" fmla="val 6721"/>
            </a:avLst>
          </a:prstGeom>
          <a:solidFill>
            <a:srgbClr val="EC7061"/>
          </a:solidFill>
          <a:ln w="12700">
            <a:solidFill>
              <a:srgbClr val="EC7061"/>
            </a:solidFill>
          </a:ln>
        </p:spPr>
        <p:txBody>
          <a:bodyPr wrap="square" rtlCol="0" anchor="ctr">
            <a:noAutofit/>
          </a:bodyPr>
          <a:lstStyle/>
          <a:p>
            <a:pPr algn="ctr" fontAlgn="ctr"/>
            <a:r>
              <a:rPr lang="en-US" sz="1200" b="1">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Group-Specific Query</a:t>
            </a:r>
          </a:p>
        </p:txBody>
      </p:sp>
      <p:cxnSp>
        <p:nvCxnSpPr>
          <p:cNvPr id="23" name="Straight Arrow Connector 22">
            <a:extLst>
              <a:ext uri="{FF2B5EF4-FFF2-40B4-BE49-F238E27FC236}">
                <a16:creationId xmlns:a16="http://schemas.microsoft.com/office/drawing/2014/main" id="{28C841CE-4364-4C04-94A3-772EA5A1D925}"/>
              </a:ext>
            </a:extLst>
          </p:cNvPr>
          <p:cNvCxnSpPr>
            <a:cxnSpLocks/>
          </p:cNvCxnSpPr>
          <p:nvPr/>
        </p:nvCxnSpPr>
        <p:spPr bwMode="gray">
          <a:xfrm flipV="1">
            <a:off x="2443099" y="4173584"/>
            <a:ext cx="0" cy="292169"/>
          </a:xfrm>
          <a:prstGeom prst="straightConnector1">
            <a:avLst/>
          </a:prstGeom>
          <a:ln w="19050">
            <a:prstDash val="dash"/>
            <a:tailEnd type="triangle"/>
          </a:ln>
        </p:spPr>
        <p:style>
          <a:lnRef idx="1">
            <a:schemeClr val="accent1"/>
          </a:lnRef>
          <a:fillRef idx="0">
            <a:schemeClr val="accent1"/>
          </a:fillRef>
          <a:effectRef idx="0">
            <a:schemeClr val="accent1"/>
          </a:effectRef>
          <a:fontRef idx="minor">
            <a:schemeClr val="tx1"/>
          </a:fontRef>
        </p:style>
      </p:cxnSp>
      <p:sp>
        <p:nvSpPr>
          <p:cNvPr id="24" name="TextBox 120">
            <a:extLst>
              <a:ext uri="{FF2B5EF4-FFF2-40B4-BE49-F238E27FC236}">
                <a16:creationId xmlns:a16="http://schemas.microsoft.com/office/drawing/2014/main" id="{91926EA6-E053-4C2B-BEA8-F6D2C85DC344}"/>
              </a:ext>
            </a:extLst>
          </p:cNvPr>
          <p:cNvSpPr txBox="1"/>
          <p:nvPr/>
        </p:nvSpPr>
        <p:spPr bwMode="gray">
          <a:xfrm>
            <a:off x="1599971" y="4173584"/>
            <a:ext cx="783061" cy="287715"/>
          </a:xfrm>
          <a:prstGeom prst="roundRect">
            <a:avLst>
              <a:gd name="adj" fmla="val 6721"/>
            </a:avLst>
          </a:prstGeom>
          <a:solidFill>
            <a:srgbClr val="00B0F0"/>
          </a:solidFill>
          <a:ln w="12700">
            <a:solidFill>
              <a:srgbClr val="00B0F0"/>
            </a:solidFill>
          </a:ln>
        </p:spPr>
        <p:txBody>
          <a:bodyPr wrap="square" rtlCol="0" anchor="ctr">
            <a:noAutofit/>
          </a:bodyPr>
          <a:lstStyle/>
          <a:p>
            <a:pPr algn="ctr" fontAlgn="ctr"/>
            <a:r>
              <a:rPr lang="en-US" sz="1200" b="1">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Leave</a:t>
            </a:r>
          </a:p>
        </p:txBody>
      </p:sp>
      <p:cxnSp>
        <p:nvCxnSpPr>
          <p:cNvPr id="25" name="Straight Arrow Connector 24">
            <a:extLst>
              <a:ext uri="{FF2B5EF4-FFF2-40B4-BE49-F238E27FC236}">
                <a16:creationId xmlns:a16="http://schemas.microsoft.com/office/drawing/2014/main" id="{FF69D658-93C0-46A1-8F5D-FE43B8D64834}"/>
              </a:ext>
            </a:extLst>
          </p:cNvPr>
          <p:cNvCxnSpPr>
            <a:cxnSpLocks/>
          </p:cNvCxnSpPr>
          <p:nvPr/>
        </p:nvCxnSpPr>
        <p:spPr bwMode="gray">
          <a:xfrm flipV="1">
            <a:off x="2506194" y="4129595"/>
            <a:ext cx="960840" cy="1"/>
          </a:xfrm>
          <a:prstGeom prst="straightConnector1">
            <a:avLst/>
          </a:prstGeom>
          <a:ln w="19050">
            <a:prstDash val="dash"/>
            <a:tailEnd type="triangle"/>
          </a:ln>
        </p:spPr>
        <p:style>
          <a:lnRef idx="1">
            <a:schemeClr val="accent1"/>
          </a:lnRef>
          <a:fillRef idx="0">
            <a:schemeClr val="accent1"/>
          </a:fillRef>
          <a:effectRef idx="0">
            <a:schemeClr val="accent1"/>
          </a:effectRef>
          <a:fontRef idx="minor">
            <a:schemeClr val="tx1"/>
          </a:fontRef>
        </p:style>
      </p:cxnSp>
      <p:cxnSp>
        <p:nvCxnSpPr>
          <p:cNvPr id="26" name="Straight Arrow Connector 25">
            <a:extLst>
              <a:ext uri="{FF2B5EF4-FFF2-40B4-BE49-F238E27FC236}">
                <a16:creationId xmlns:a16="http://schemas.microsoft.com/office/drawing/2014/main" id="{E69C0F5C-77F2-43B7-AE9C-9D46AE4BE635}"/>
              </a:ext>
            </a:extLst>
          </p:cNvPr>
          <p:cNvCxnSpPr>
            <a:cxnSpLocks/>
          </p:cNvCxnSpPr>
          <p:nvPr/>
        </p:nvCxnSpPr>
        <p:spPr bwMode="gray">
          <a:xfrm flipV="1">
            <a:off x="4907750" y="4158987"/>
            <a:ext cx="0" cy="292169"/>
          </a:xfrm>
          <a:prstGeom prst="straightConnector1">
            <a:avLst/>
          </a:prstGeom>
          <a:ln w="19050">
            <a:solidFill>
              <a:srgbClr val="8BC9A0"/>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27" name="Straight Arrow Connector 26">
            <a:extLst>
              <a:ext uri="{FF2B5EF4-FFF2-40B4-BE49-F238E27FC236}">
                <a16:creationId xmlns:a16="http://schemas.microsoft.com/office/drawing/2014/main" id="{87167000-969F-412B-871F-CFB3EDCAC7B3}"/>
              </a:ext>
            </a:extLst>
          </p:cNvPr>
          <p:cNvCxnSpPr>
            <a:cxnSpLocks/>
          </p:cNvCxnSpPr>
          <p:nvPr/>
        </p:nvCxnSpPr>
        <p:spPr bwMode="gray">
          <a:xfrm flipV="1">
            <a:off x="3875830" y="4134048"/>
            <a:ext cx="960840" cy="1"/>
          </a:xfrm>
          <a:prstGeom prst="straightConnector1">
            <a:avLst/>
          </a:prstGeom>
          <a:ln w="19050">
            <a:solidFill>
              <a:srgbClr val="8BC9A0"/>
            </a:solidFill>
            <a:prstDash val="sysDot"/>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28" name="TextBox 120">
            <a:extLst>
              <a:ext uri="{FF2B5EF4-FFF2-40B4-BE49-F238E27FC236}">
                <a16:creationId xmlns:a16="http://schemas.microsoft.com/office/drawing/2014/main" id="{74F371C4-47EA-406B-BF40-6162C3686AE5}"/>
              </a:ext>
            </a:extLst>
          </p:cNvPr>
          <p:cNvSpPr txBox="1"/>
          <p:nvPr/>
        </p:nvSpPr>
        <p:spPr bwMode="gray">
          <a:xfrm>
            <a:off x="4975360" y="4158988"/>
            <a:ext cx="783061" cy="287715"/>
          </a:xfrm>
          <a:prstGeom prst="roundRect">
            <a:avLst>
              <a:gd name="adj" fmla="val 6721"/>
            </a:avLst>
          </a:prstGeom>
          <a:solidFill>
            <a:srgbClr val="8BC9A0"/>
          </a:solidFill>
          <a:ln w="12700">
            <a:solidFill>
              <a:srgbClr val="8BC9A0"/>
            </a:solidFill>
          </a:ln>
        </p:spPr>
        <p:txBody>
          <a:bodyPr wrap="square" rtlCol="0" anchor="ctr">
            <a:noAutofit/>
          </a:bodyPr>
          <a:lstStyle/>
          <a:p>
            <a:pPr algn="ctr" fontAlgn="ctr"/>
            <a:r>
              <a:rPr lang="en-US" sz="1200" b="1">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Report</a:t>
            </a:r>
          </a:p>
        </p:txBody>
      </p:sp>
      <p:cxnSp>
        <p:nvCxnSpPr>
          <p:cNvPr id="36" name="Straight Arrow Connector 35">
            <a:extLst>
              <a:ext uri="{FF2B5EF4-FFF2-40B4-BE49-F238E27FC236}">
                <a16:creationId xmlns:a16="http://schemas.microsoft.com/office/drawing/2014/main" id="{1E6BBF13-ADB6-420C-A0BE-E27B3DF0AB75}"/>
              </a:ext>
            </a:extLst>
          </p:cNvPr>
          <p:cNvCxnSpPr>
            <a:cxnSpLocks/>
          </p:cNvCxnSpPr>
          <p:nvPr/>
        </p:nvCxnSpPr>
        <p:spPr bwMode="gray">
          <a:xfrm flipV="1">
            <a:off x="3559622" y="2980258"/>
            <a:ext cx="0" cy="392872"/>
          </a:xfrm>
          <a:prstGeom prst="straightConnector1">
            <a:avLst/>
          </a:prstGeom>
          <a:ln w="19050">
            <a:prstDash val="dash"/>
            <a:tailEnd type="triangle"/>
          </a:ln>
        </p:spPr>
        <p:style>
          <a:lnRef idx="1">
            <a:schemeClr val="accent1"/>
          </a:lnRef>
          <a:fillRef idx="0">
            <a:schemeClr val="accent1"/>
          </a:fillRef>
          <a:effectRef idx="0">
            <a:schemeClr val="accent1"/>
          </a:effectRef>
          <a:fontRef idx="minor">
            <a:schemeClr val="tx1"/>
          </a:fontRef>
        </p:style>
      </p:cxnSp>
      <p:cxnSp>
        <p:nvCxnSpPr>
          <p:cNvPr id="43" name="Straight Arrow Connector 42">
            <a:extLst>
              <a:ext uri="{FF2B5EF4-FFF2-40B4-BE49-F238E27FC236}">
                <a16:creationId xmlns:a16="http://schemas.microsoft.com/office/drawing/2014/main" id="{A96E276A-2FC1-4270-9C5F-D0AC679D1C4C}"/>
              </a:ext>
            </a:extLst>
          </p:cNvPr>
          <p:cNvCxnSpPr>
            <a:cxnSpLocks/>
          </p:cNvCxnSpPr>
          <p:nvPr/>
        </p:nvCxnSpPr>
        <p:spPr bwMode="gray">
          <a:xfrm flipV="1">
            <a:off x="3739326" y="2973140"/>
            <a:ext cx="1597" cy="279619"/>
          </a:xfrm>
          <a:prstGeom prst="straightConnector1">
            <a:avLst/>
          </a:prstGeom>
          <a:ln w="19050">
            <a:solidFill>
              <a:srgbClr val="8BC9A0"/>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46" name="Straight Arrow Connector 45">
            <a:extLst>
              <a:ext uri="{FF2B5EF4-FFF2-40B4-BE49-F238E27FC236}">
                <a16:creationId xmlns:a16="http://schemas.microsoft.com/office/drawing/2014/main" id="{6C414EF5-C006-46D5-A3A2-58118B57DD8F}"/>
              </a:ext>
            </a:extLst>
          </p:cNvPr>
          <p:cNvCxnSpPr>
            <a:cxnSpLocks/>
          </p:cNvCxnSpPr>
          <p:nvPr/>
        </p:nvCxnSpPr>
        <p:spPr bwMode="gray">
          <a:xfrm>
            <a:off x="4757818" y="4246036"/>
            <a:ext cx="0" cy="219717"/>
          </a:xfrm>
          <a:prstGeom prst="straightConnector1">
            <a:avLst/>
          </a:prstGeom>
          <a:ln w="19050">
            <a:solidFill>
              <a:srgbClr val="EC7061"/>
            </a:solidFill>
            <a:tailEnd type="triangle"/>
          </a:ln>
        </p:spPr>
        <p:style>
          <a:lnRef idx="1">
            <a:schemeClr val="accent1"/>
          </a:lnRef>
          <a:fillRef idx="0">
            <a:schemeClr val="accent1"/>
          </a:fillRef>
          <a:effectRef idx="0">
            <a:schemeClr val="accent1"/>
          </a:effectRef>
          <a:fontRef idx="minor">
            <a:schemeClr val="tx1"/>
          </a:fontRef>
        </p:style>
      </p:cxnSp>
      <p:cxnSp>
        <p:nvCxnSpPr>
          <p:cNvPr id="48" name="Straight Arrow Connector 47">
            <a:extLst>
              <a:ext uri="{FF2B5EF4-FFF2-40B4-BE49-F238E27FC236}">
                <a16:creationId xmlns:a16="http://schemas.microsoft.com/office/drawing/2014/main" id="{6691A497-BF2A-4903-A940-45EF75916F3A}"/>
              </a:ext>
            </a:extLst>
          </p:cNvPr>
          <p:cNvCxnSpPr>
            <a:cxnSpLocks/>
          </p:cNvCxnSpPr>
          <p:nvPr/>
        </p:nvCxnSpPr>
        <p:spPr bwMode="gray">
          <a:xfrm>
            <a:off x="3841290" y="4265990"/>
            <a:ext cx="865017" cy="0"/>
          </a:xfrm>
          <a:prstGeom prst="straightConnector1">
            <a:avLst/>
          </a:prstGeom>
          <a:ln w="19050">
            <a:solidFill>
              <a:srgbClr val="EC7061"/>
            </a:solidFill>
            <a:tailEnd type="triangle"/>
          </a:ln>
        </p:spPr>
        <p:style>
          <a:lnRef idx="1">
            <a:schemeClr val="accent1"/>
          </a:lnRef>
          <a:fillRef idx="0">
            <a:schemeClr val="accent1"/>
          </a:fillRef>
          <a:effectRef idx="0">
            <a:schemeClr val="accent1"/>
          </a:effectRef>
          <a:fontRef idx="minor">
            <a:schemeClr val="tx1"/>
          </a:fontRef>
        </p:style>
      </p:cxnSp>
      <p:sp>
        <p:nvSpPr>
          <p:cNvPr id="50" name="Rectangular Callout 75">
            <a:extLst>
              <a:ext uri="{FF2B5EF4-FFF2-40B4-BE49-F238E27FC236}">
                <a16:creationId xmlns:a16="http://schemas.microsoft.com/office/drawing/2014/main" id="{3D16B184-9579-4102-AB86-7EB16BF92C6B}"/>
              </a:ext>
            </a:extLst>
          </p:cNvPr>
          <p:cNvSpPr/>
          <p:nvPr/>
        </p:nvSpPr>
        <p:spPr bwMode="gray">
          <a:xfrm>
            <a:off x="461700" y="4096532"/>
            <a:ext cx="1025507" cy="441818"/>
          </a:xfrm>
          <a:prstGeom prst="wedgeRectCallout">
            <a:avLst>
              <a:gd name="adj1" fmla="val 68869"/>
              <a:gd name="adj2" fmla="val 13645"/>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19050" tIns="19050" rIns="19050" bIns="19050" rtlCol="0" anchor="ctr">
            <a:noAutofit/>
          </a:bodyPr>
          <a:lstStyle/>
          <a:p>
            <a:pPr algn="ctr" fontAlgn="ctr"/>
            <a:r>
              <a:rPr lang="en-US" sz="1200" dirty="0">
                <a:solidFill>
                  <a:schemeClr val="tx1"/>
                </a:solidFill>
                <a:latin typeface="Huawei Sans" panose="020C0503030203020204" pitchFamily="34" charset="0"/>
                <a:ea typeface="方正兰亭黑简体" panose="02000000000000000000" pitchFamily="2" charset="-122"/>
              </a:rPr>
              <a:t>Sends a Leave message.</a:t>
            </a:r>
          </a:p>
        </p:txBody>
      </p:sp>
      <p:sp>
        <p:nvSpPr>
          <p:cNvPr id="51" name="Rectangular Callout 75">
            <a:extLst>
              <a:ext uri="{FF2B5EF4-FFF2-40B4-BE49-F238E27FC236}">
                <a16:creationId xmlns:a16="http://schemas.microsoft.com/office/drawing/2014/main" id="{1B053CF2-4063-4A83-849E-0568B5C08DA6}"/>
              </a:ext>
            </a:extLst>
          </p:cNvPr>
          <p:cNvSpPr/>
          <p:nvPr/>
        </p:nvSpPr>
        <p:spPr bwMode="gray">
          <a:xfrm>
            <a:off x="2008006" y="3122184"/>
            <a:ext cx="1407606" cy="556816"/>
          </a:xfrm>
          <a:prstGeom prst="wedgeRectCallout">
            <a:avLst>
              <a:gd name="adj1" fmla="val 66876"/>
              <a:gd name="adj2" fmla="val 12454"/>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19050" tIns="19050" rIns="19050" bIns="19050" rtlCol="0" anchor="ctr">
            <a:noAutofit/>
          </a:bodyPr>
          <a:lstStyle/>
          <a:p>
            <a:pPr algn="ctr" fontAlgn="ctr"/>
            <a:r>
              <a:rPr lang="en-US" sz="1200" dirty="0">
                <a:solidFill>
                  <a:schemeClr val="tx1"/>
                </a:solidFill>
                <a:latin typeface="Huawei Sans" panose="020C0503030203020204" pitchFamily="34" charset="0"/>
                <a:ea typeface="方正兰亭黑简体" panose="02000000000000000000" pitchFamily="2" charset="-122"/>
              </a:rPr>
              <a:t>Forwards the Leave message through the router port.</a:t>
            </a:r>
          </a:p>
        </p:txBody>
      </p:sp>
      <p:sp>
        <p:nvSpPr>
          <p:cNvPr id="52" name="Rectangular Callout 75">
            <a:extLst>
              <a:ext uri="{FF2B5EF4-FFF2-40B4-BE49-F238E27FC236}">
                <a16:creationId xmlns:a16="http://schemas.microsoft.com/office/drawing/2014/main" id="{8DBB43E4-E3B4-483B-93E7-605D7EFD8BA4}"/>
              </a:ext>
            </a:extLst>
          </p:cNvPr>
          <p:cNvSpPr/>
          <p:nvPr/>
        </p:nvSpPr>
        <p:spPr bwMode="gray">
          <a:xfrm>
            <a:off x="4455267" y="2313837"/>
            <a:ext cx="1303153" cy="563434"/>
          </a:xfrm>
          <a:prstGeom prst="wedgeRectCallout">
            <a:avLst>
              <a:gd name="adj1" fmla="val 21989"/>
              <a:gd name="adj2" fmla="val 88738"/>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19050" tIns="19050" rIns="19050" bIns="19050" rtlCol="0" anchor="ctr">
            <a:noAutofit/>
          </a:bodyPr>
          <a:lstStyle/>
          <a:p>
            <a:pPr algn="ctr" fontAlgn="ctr"/>
            <a:r>
              <a:rPr lang="en-US" sz="1200" dirty="0">
                <a:solidFill>
                  <a:schemeClr val="tx1"/>
                </a:solidFill>
                <a:latin typeface="Huawei Sans" panose="020C0503030203020204" pitchFamily="34" charset="0"/>
                <a:ea typeface="方正兰亭黑简体" panose="02000000000000000000" pitchFamily="2" charset="-122"/>
              </a:rPr>
              <a:t>The IGMP </a:t>
            </a:r>
            <a:r>
              <a:rPr lang="en-US" sz="1200" dirty="0" err="1">
                <a:solidFill>
                  <a:schemeClr val="tx1"/>
                </a:solidFill>
                <a:latin typeface="Huawei Sans" panose="020C0503030203020204" pitchFamily="34" charset="0"/>
                <a:ea typeface="方正兰亭黑简体" panose="02000000000000000000" pitchFamily="2" charset="-122"/>
              </a:rPr>
              <a:t>querier</a:t>
            </a:r>
            <a:r>
              <a:rPr lang="en-US" sz="1200" dirty="0">
                <a:solidFill>
                  <a:schemeClr val="tx1"/>
                </a:solidFill>
                <a:latin typeface="Huawei Sans" panose="020C0503030203020204" pitchFamily="34" charset="0"/>
                <a:ea typeface="方正兰亭黑简体" panose="02000000000000000000" pitchFamily="2" charset="-122"/>
              </a:rPr>
              <a:t> responds with Query messages.</a:t>
            </a:r>
          </a:p>
        </p:txBody>
      </p:sp>
      <p:sp>
        <p:nvSpPr>
          <p:cNvPr id="53" name="Rectangular Callout 75">
            <a:extLst>
              <a:ext uri="{FF2B5EF4-FFF2-40B4-BE49-F238E27FC236}">
                <a16:creationId xmlns:a16="http://schemas.microsoft.com/office/drawing/2014/main" id="{F983E9F5-92C9-44F4-9B01-107E18AF9271}"/>
              </a:ext>
            </a:extLst>
          </p:cNvPr>
          <p:cNvSpPr/>
          <p:nvPr/>
        </p:nvSpPr>
        <p:spPr bwMode="gray">
          <a:xfrm>
            <a:off x="3993776" y="3400013"/>
            <a:ext cx="1381958" cy="553997"/>
          </a:xfrm>
          <a:prstGeom prst="wedgeRectCallout">
            <a:avLst>
              <a:gd name="adj1" fmla="val -63360"/>
              <a:gd name="adj2" fmla="val 37227"/>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19050" tIns="19050" rIns="19050" bIns="19050" rtlCol="0" anchor="ctr">
            <a:noAutofit/>
          </a:bodyPr>
          <a:lstStyle/>
          <a:p>
            <a:pPr algn="ctr" fontAlgn="ctr"/>
            <a:r>
              <a:rPr lang="en-US" sz="1200" dirty="0">
                <a:solidFill>
                  <a:schemeClr val="tx1"/>
                </a:solidFill>
                <a:latin typeface="Huawei Sans" panose="020C0503030203020204" pitchFamily="34" charset="0"/>
                <a:ea typeface="方正兰亭黑简体" panose="02000000000000000000" pitchFamily="2" charset="-122"/>
              </a:rPr>
              <a:t>Forwards the Query messages to all member ports.</a:t>
            </a:r>
          </a:p>
        </p:txBody>
      </p:sp>
      <p:sp>
        <p:nvSpPr>
          <p:cNvPr id="54" name="Rectangular Callout 75">
            <a:extLst>
              <a:ext uri="{FF2B5EF4-FFF2-40B4-BE49-F238E27FC236}">
                <a16:creationId xmlns:a16="http://schemas.microsoft.com/office/drawing/2014/main" id="{9A35F6F7-D0AA-40DD-9F23-81304B40A024}"/>
              </a:ext>
            </a:extLst>
          </p:cNvPr>
          <p:cNvSpPr/>
          <p:nvPr/>
        </p:nvSpPr>
        <p:spPr bwMode="gray">
          <a:xfrm>
            <a:off x="5153326" y="4465753"/>
            <a:ext cx="1250666" cy="415743"/>
          </a:xfrm>
          <a:prstGeom prst="wedgeRectCallout">
            <a:avLst>
              <a:gd name="adj1" fmla="val -23687"/>
              <a:gd name="adj2" fmla="val -69556"/>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19050" tIns="19050" rIns="19050" bIns="19050" rtlCol="0" anchor="ctr">
            <a:noAutofit/>
          </a:bodyPr>
          <a:lstStyle/>
          <a:p>
            <a:pPr algn="ctr" fontAlgn="ctr"/>
            <a:r>
              <a:rPr lang="en-US" sz="1200" dirty="0">
                <a:solidFill>
                  <a:schemeClr val="tx1"/>
                </a:solidFill>
                <a:latin typeface="Huawei Sans" panose="020C0503030203020204" pitchFamily="34" charset="0"/>
                <a:ea typeface="方正兰亭黑简体" panose="02000000000000000000" pitchFamily="2" charset="-122"/>
              </a:rPr>
              <a:t>Responds with a Report message.</a:t>
            </a:r>
          </a:p>
        </p:txBody>
      </p:sp>
      <p:sp>
        <p:nvSpPr>
          <p:cNvPr id="55" name="Arrow: Right 54">
            <a:extLst>
              <a:ext uri="{FF2B5EF4-FFF2-40B4-BE49-F238E27FC236}">
                <a16:creationId xmlns:a16="http://schemas.microsoft.com/office/drawing/2014/main" id="{514BBF4B-7F46-4508-B8C6-19E83072341D}"/>
              </a:ext>
            </a:extLst>
          </p:cNvPr>
          <p:cNvSpPr/>
          <p:nvPr/>
        </p:nvSpPr>
        <p:spPr bwMode="gray">
          <a:xfrm>
            <a:off x="5594412" y="3400153"/>
            <a:ext cx="1095809" cy="632370"/>
          </a:xfrm>
          <a:prstGeom prst="rightArrow">
            <a:avLst>
              <a:gd name="adj1" fmla="val 60427"/>
              <a:gd name="adj2" fmla="val 34335"/>
            </a:avLst>
          </a:prstGeom>
          <a:solidFill>
            <a:srgbClr val="F4FBFE"/>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000" dirty="0">
              <a:solidFill>
                <a:schemeClr val="tx1"/>
              </a:solidFill>
              <a:latin typeface="Huawei Sans" panose="020C0503030203020204" pitchFamily="34" charset="0"/>
            </a:endParaRPr>
          </a:p>
        </p:txBody>
      </p:sp>
      <p:sp>
        <p:nvSpPr>
          <p:cNvPr id="56" name="文本框 3">
            <a:extLst>
              <a:ext uri="{FF2B5EF4-FFF2-40B4-BE49-F238E27FC236}">
                <a16:creationId xmlns:a16="http://schemas.microsoft.com/office/drawing/2014/main" id="{1C268065-1F1F-451A-BC58-F75125C8B73E}"/>
              </a:ext>
            </a:extLst>
          </p:cNvPr>
          <p:cNvSpPr txBox="1"/>
          <p:nvPr/>
        </p:nvSpPr>
        <p:spPr bwMode="gray">
          <a:xfrm>
            <a:off x="6756952" y="2955713"/>
            <a:ext cx="4575394" cy="1754326"/>
          </a:xfrm>
          <a:prstGeom prst="rect">
            <a:avLst/>
          </a:prstGeom>
          <a:solidFill>
            <a:srgbClr val="F4FBFE"/>
          </a:solidFill>
          <a:ln>
            <a:solidFill>
              <a:srgbClr val="99DFF9"/>
            </a:solidFill>
          </a:ln>
        </p:spPr>
        <p:txBody>
          <a:bodyPr wrap="square" rtlCol="0">
            <a:noAutofit/>
          </a:bodyPr>
          <a:lstStyle/>
          <a:p>
            <a:pPr fontAlgn="ctr"/>
            <a:r>
              <a:rPr lang="en-US" sz="1200" dirty="0">
                <a:latin typeface="Huawei Sans" panose="020C0503030203020204" pitchFamily="34" charset="0"/>
              </a:rPr>
              <a:t>VLAN ID : 10, Forwarding Mode : IP</a:t>
            </a:r>
          </a:p>
          <a:p>
            <a:pPr fontAlgn="ctr"/>
            <a:r>
              <a:rPr lang="en-US" sz="1200" dirty="0">
                <a:latin typeface="Huawei Sans" panose="020C0503030203020204" pitchFamily="34" charset="0"/>
              </a:rPr>
              <a:t>------------------------------------------------------------------------</a:t>
            </a:r>
          </a:p>
          <a:p>
            <a:pPr fontAlgn="ctr"/>
            <a:r>
              <a:rPr lang="en-US" sz="1200" dirty="0">
                <a:latin typeface="Huawei Sans" panose="020C0503030203020204" pitchFamily="34" charset="0"/>
              </a:rPr>
              <a:t>                     (Source, Group)    Interface             Out-</a:t>
            </a:r>
            <a:r>
              <a:rPr lang="en-US" sz="1200" dirty="0" err="1">
                <a:latin typeface="Huawei Sans" panose="020C0503030203020204" pitchFamily="34" charset="0"/>
              </a:rPr>
              <a:t>Vlan</a:t>
            </a:r>
            <a:endParaRPr lang="en-US" sz="1200" dirty="0">
              <a:latin typeface="Huawei Sans" panose="020C0503030203020204" pitchFamily="34" charset="0"/>
            </a:endParaRPr>
          </a:p>
          <a:p>
            <a:pPr fontAlgn="ctr"/>
            <a:r>
              <a:rPr lang="en-US" sz="1200" dirty="0">
                <a:latin typeface="Huawei Sans" panose="020C0503030203020204" pitchFamily="34" charset="0"/>
              </a:rPr>
              <a:t>------------------------------------------------------------------------</a:t>
            </a:r>
          </a:p>
          <a:p>
            <a:pPr fontAlgn="ctr"/>
            <a:r>
              <a:rPr lang="en-US" sz="1200" dirty="0">
                <a:latin typeface="Huawei Sans" panose="020C0503030203020204" pitchFamily="34" charset="0"/>
              </a:rPr>
              <a:t>                         Router-port       IF3 (</a:t>
            </a:r>
            <a:r>
              <a:rPr lang="en-US" sz="1200" b="1" dirty="0">
                <a:solidFill>
                  <a:srgbClr val="8BC9A0"/>
                </a:solidFill>
                <a:latin typeface="Huawei Sans" panose="020C0503030203020204" pitchFamily="34" charset="0"/>
              </a:rPr>
              <a:t>router port</a:t>
            </a:r>
            <a:r>
              <a:rPr lang="en-US" sz="1200" dirty="0">
                <a:latin typeface="Huawei Sans" panose="020C0503030203020204" pitchFamily="34" charset="0"/>
              </a:rPr>
              <a:t>)       10</a:t>
            </a:r>
          </a:p>
          <a:p>
            <a:pPr fontAlgn="ctr"/>
            <a:r>
              <a:rPr lang="en-US" sz="1200" dirty="0">
                <a:latin typeface="Huawei Sans" panose="020C0503030203020204" pitchFamily="34" charset="0"/>
              </a:rPr>
              <a:t>                        (*, 239.0.0.1)      IF1 (</a:t>
            </a:r>
            <a:r>
              <a:rPr lang="en-US" sz="1200" b="1" dirty="0">
                <a:solidFill>
                  <a:srgbClr val="8BC9A0"/>
                </a:solidFill>
                <a:latin typeface="Huawei Sans" panose="020C0503030203020204" pitchFamily="34" charset="0"/>
              </a:rPr>
              <a:t>member port</a:t>
            </a:r>
            <a:r>
              <a:rPr lang="en-US" sz="1200" dirty="0">
                <a:latin typeface="Huawei Sans" panose="020C0503030203020204" pitchFamily="34" charset="0"/>
              </a:rPr>
              <a:t>)    10</a:t>
            </a:r>
          </a:p>
          <a:p>
            <a:pPr fontAlgn="ctr"/>
            <a:r>
              <a:rPr lang="en-US" sz="1200" dirty="0">
                <a:latin typeface="Huawei Sans" panose="020C0503030203020204" pitchFamily="34" charset="0"/>
              </a:rPr>
              <a:t>                                                IF2 (</a:t>
            </a:r>
            <a:r>
              <a:rPr lang="en-US" sz="1200" b="1" dirty="0">
                <a:solidFill>
                  <a:srgbClr val="8BC9A0"/>
                </a:solidFill>
                <a:latin typeface="Huawei Sans" panose="020C0503030203020204" pitchFamily="34" charset="0"/>
              </a:rPr>
              <a:t>member port</a:t>
            </a:r>
            <a:r>
              <a:rPr lang="en-US" sz="1200" dirty="0">
                <a:latin typeface="Huawei Sans" panose="020C0503030203020204" pitchFamily="34" charset="0"/>
              </a:rPr>
              <a:t>)     10            </a:t>
            </a:r>
          </a:p>
          <a:p>
            <a:pPr fontAlgn="ctr"/>
            <a:r>
              <a:rPr lang="en-US" sz="1200" dirty="0">
                <a:latin typeface="Huawei Sans" panose="020C0503030203020204" pitchFamily="34" charset="0"/>
              </a:rPr>
              <a:t>------------------------------------------------------------------------</a:t>
            </a:r>
          </a:p>
          <a:p>
            <a:pPr fontAlgn="ctr"/>
            <a:r>
              <a:rPr lang="en-US" sz="1200" dirty="0">
                <a:latin typeface="Huawei Sans" panose="020C0503030203020204" pitchFamily="34" charset="0"/>
              </a:rPr>
              <a:t>Total Group(s): 1 </a:t>
            </a:r>
          </a:p>
        </p:txBody>
      </p:sp>
      <p:sp>
        <p:nvSpPr>
          <p:cNvPr id="57" name="TextBox 56">
            <a:extLst>
              <a:ext uri="{FF2B5EF4-FFF2-40B4-BE49-F238E27FC236}">
                <a16:creationId xmlns:a16="http://schemas.microsoft.com/office/drawing/2014/main" id="{3970A288-234A-49C1-9DB9-F98ABB923208}"/>
              </a:ext>
            </a:extLst>
          </p:cNvPr>
          <p:cNvSpPr txBox="1"/>
          <p:nvPr/>
        </p:nvSpPr>
        <p:spPr bwMode="gray">
          <a:xfrm>
            <a:off x="6756952" y="2672955"/>
            <a:ext cx="2387048" cy="276999"/>
          </a:xfrm>
          <a:prstGeom prst="rect">
            <a:avLst/>
          </a:prstGeom>
          <a:solidFill>
            <a:srgbClr val="00B0F0"/>
          </a:solidFill>
          <a:ln>
            <a:solidFill>
              <a:srgbClr val="00B0F0"/>
            </a:solidFill>
          </a:ln>
        </p:spPr>
        <p:txBody>
          <a:bodyPr wrap="square" lIns="19050" tIns="19050" rIns="19050" bIns="19050" rtlCol="0">
            <a:noAutofit/>
          </a:bodyPr>
          <a:lstStyle/>
          <a:p>
            <a:pPr algn="ctr" fontAlgn="ctr"/>
            <a:r>
              <a:rPr lang="en-US" sz="1100" dirty="0">
                <a:solidFill>
                  <a:schemeClr val="bg1"/>
                </a:solidFill>
                <a:latin typeface="Huawei Sans" panose="020C0503030203020204" pitchFamily="34" charset="0"/>
              </a:rPr>
              <a:t>Layer 2 multicast forwarding table</a:t>
            </a:r>
          </a:p>
        </p:txBody>
      </p:sp>
      <p:cxnSp>
        <p:nvCxnSpPr>
          <p:cNvPr id="59" name="Straight Connector 58">
            <a:extLst>
              <a:ext uri="{FF2B5EF4-FFF2-40B4-BE49-F238E27FC236}">
                <a16:creationId xmlns:a16="http://schemas.microsoft.com/office/drawing/2014/main" id="{AC2FF5CC-2F54-4BBF-A332-C542E61792BE}"/>
              </a:ext>
            </a:extLst>
          </p:cNvPr>
          <p:cNvCxnSpPr/>
          <p:nvPr/>
        </p:nvCxnSpPr>
        <p:spPr bwMode="gray">
          <a:xfrm>
            <a:off x="9044649" y="3995735"/>
            <a:ext cx="1772508" cy="0"/>
          </a:xfrm>
          <a:prstGeom prst="line">
            <a:avLst/>
          </a:prstGeom>
          <a:ln w="19050">
            <a:solidFill>
              <a:srgbClr val="EC7061"/>
            </a:solidFill>
          </a:ln>
        </p:spPr>
        <p:style>
          <a:lnRef idx="1">
            <a:schemeClr val="accent1"/>
          </a:lnRef>
          <a:fillRef idx="0">
            <a:schemeClr val="accent1"/>
          </a:fillRef>
          <a:effectRef idx="0">
            <a:schemeClr val="accent1"/>
          </a:effectRef>
          <a:fontRef idx="minor">
            <a:schemeClr val="tx1"/>
          </a:fontRef>
        </p:style>
      </p:cxnSp>
      <p:sp>
        <p:nvSpPr>
          <p:cNvPr id="60" name="Rectangular Callout 75">
            <a:extLst>
              <a:ext uri="{FF2B5EF4-FFF2-40B4-BE49-F238E27FC236}">
                <a16:creationId xmlns:a16="http://schemas.microsoft.com/office/drawing/2014/main" id="{626592F8-48D7-4EC0-8A40-7D9B7D7F370E}"/>
              </a:ext>
            </a:extLst>
          </p:cNvPr>
          <p:cNvSpPr/>
          <p:nvPr/>
        </p:nvSpPr>
        <p:spPr bwMode="gray">
          <a:xfrm>
            <a:off x="8821355" y="4428661"/>
            <a:ext cx="1551725" cy="646330"/>
          </a:xfrm>
          <a:prstGeom prst="wedgeRectCallout">
            <a:avLst>
              <a:gd name="adj1" fmla="val -23687"/>
              <a:gd name="adj2" fmla="val -69556"/>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19050" tIns="19050" rIns="19050" bIns="19050" rtlCol="0" anchor="ctr">
            <a:noAutofit/>
          </a:bodyPr>
          <a:lstStyle/>
          <a:p>
            <a:pPr algn="ctr" fontAlgn="ctr"/>
            <a:r>
              <a:rPr lang="en-US" sz="1200" dirty="0">
                <a:solidFill>
                  <a:schemeClr val="tx1"/>
                </a:solidFill>
                <a:latin typeface="Huawei Sans" panose="020C0503030203020204" pitchFamily="34" charset="0"/>
                <a:ea typeface="方正兰亭黑简体" panose="02000000000000000000" pitchFamily="2" charset="-122"/>
              </a:rPr>
              <a:t>After IF2 receives a Report message, it </a:t>
            </a:r>
            <a:r>
              <a:rPr lang="en-US" sz="1200" b="1" dirty="0">
                <a:solidFill>
                  <a:srgbClr val="EC7061"/>
                </a:solidFill>
                <a:latin typeface="Huawei Sans" panose="020C0503030203020204" pitchFamily="34" charset="0"/>
                <a:ea typeface="方正兰亭黑简体" panose="02000000000000000000" pitchFamily="2" charset="-122"/>
              </a:rPr>
              <a:t>updates the timer</a:t>
            </a:r>
            <a:r>
              <a:rPr lang="en-US" sz="1200" dirty="0">
                <a:solidFill>
                  <a:schemeClr val="tx1"/>
                </a:solidFill>
                <a:latin typeface="Huawei Sans" panose="020C0503030203020204" pitchFamily="34" charset="0"/>
                <a:ea typeface="方正兰亭黑简体" panose="02000000000000000000" pitchFamily="2" charset="-122"/>
              </a:rPr>
              <a:t>.</a:t>
            </a:r>
            <a:endParaRPr lang="en-US" sz="1200" b="1" dirty="0">
              <a:solidFill>
                <a:srgbClr val="EC7061"/>
              </a:solidFill>
              <a:latin typeface="Huawei Sans" panose="020C0503030203020204" pitchFamily="34" charset="0"/>
              <a:ea typeface="方正兰亭黑简体" panose="02000000000000000000" pitchFamily="2" charset="-122"/>
            </a:endParaRPr>
          </a:p>
        </p:txBody>
      </p:sp>
      <p:sp>
        <p:nvSpPr>
          <p:cNvPr id="61" name="Rectangular Callout 75">
            <a:extLst>
              <a:ext uri="{FF2B5EF4-FFF2-40B4-BE49-F238E27FC236}">
                <a16:creationId xmlns:a16="http://schemas.microsoft.com/office/drawing/2014/main" id="{15C4B6D0-5856-4489-B742-D3493E81F828}"/>
              </a:ext>
            </a:extLst>
          </p:cNvPr>
          <p:cNvSpPr/>
          <p:nvPr/>
        </p:nvSpPr>
        <p:spPr bwMode="gray">
          <a:xfrm>
            <a:off x="10007859" y="2927141"/>
            <a:ext cx="1772507" cy="764679"/>
          </a:xfrm>
          <a:prstGeom prst="wedgeRectCallout">
            <a:avLst>
              <a:gd name="adj1" fmla="val -32384"/>
              <a:gd name="adj2" fmla="val 88437"/>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19050" tIns="19050" rIns="19050" bIns="19050" rtlCol="0" anchor="ctr">
            <a:noAutofit/>
          </a:bodyPr>
          <a:lstStyle/>
          <a:p>
            <a:pPr algn="ctr" fontAlgn="ctr"/>
            <a:r>
              <a:rPr lang="en-US" sz="1200" dirty="0">
                <a:solidFill>
                  <a:schemeClr val="tx1"/>
                </a:solidFill>
                <a:latin typeface="Huawei Sans" panose="020C0503030203020204" pitchFamily="34" charset="0"/>
                <a:ea typeface="方正兰亭黑简体" panose="02000000000000000000" pitchFamily="2" charset="-122"/>
              </a:rPr>
              <a:t>IF1 does not receive any Report message and is deleted </a:t>
            </a:r>
            <a:r>
              <a:rPr lang="en-US" sz="1200" b="1" dirty="0">
                <a:solidFill>
                  <a:srgbClr val="EC7061"/>
                </a:solidFill>
                <a:latin typeface="Huawei Sans" panose="020C0503030203020204" pitchFamily="34" charset="0"/>
                <a:ea typeface="方正兰亭黑简体" panose="02000000000000000000" pitchFamily="2" charset="-122"/>
              </a:rPr>
              <a:t>after the aging timer expires</a:t>
            </a:r>
            <a:r>
              <a:rPr lang="en-US" sz="1200" dirty="0">
                <a:solidFill>
                  <a:srgbClr val="EC7061"/>
                </a:solidFill>
                <a:latin typeface="Huawei Sans" panose="020C0503030203020204" pitchFamily="34" charset="0"/>
                <a:ea typeface="方正兰亭黑简体" panose="02000000000000000000" pitchFamily="2" charset="-122"/>
              </a:rPr>
              <a:t>.</a:t>
            </a:r>
          </a:p>
        </p:txBody>
      </p:sp>
      <p:sp>
        <p:nvSpPr>
          <p:cNvPr id="58" name="椭圆 50">
            <a:extLst>
              <a:ext uri="{FF2B5EF4-FFF2-40B4-BE49-F238E27FC236}">
                <a16:creationId xmlns:a16="http://schemas.microsoft.com/office/drawing/2014/main" id="{83CA36B4-5622-4A00-826D-5CC0E5AC6EBE}"/>
              </a:ext>
            </a:extLst>
          </p:cNvPr>
          <p:cNvSpPr/>
          <p:nvPr/>
        </p:nvSpPr>
        <p:spPr bwMode="gray">
          <a:xfrm>
            <a:off x="362120" y="3993584"/>
            <a:ext cx="180000" cy="180000"/>
          </a:xfrm>
          <a:prstGeom prst="ellipse">
            <a:avLst/>
          </a:prstGeom>
          <a:solidFill>
            <a:srgbClr val="FFC00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algn="ctr" fontAlgn="ctr"/>
            <a:r>
              <a:rPr lang="en-US" sz="11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1</a:t>
            </a:r>
          </a:p>
        </p:txBody>
      </p:sp>
      <p:sp>
        <p:nvSpPr>
          <p:cNvPr id="62" name="椭圆 50">
            <a:extLst>
              <a:ext uri="{FF2B5EF4-FFF2-40B4-BE49-F238E27FC236}">
                <a16:creationId xmlns:a16="http://schemas.microsoft.com/office/drawing/2014/main" id="{68796EA6-23A1-4260-AFB9-268790E4C1B9}"/>
              </a:ext>
            </a:extLst>
          </p:cNvPr>
          <p:cNvSpPr/>
          <p:nvPr/>
        </p:nvSpPr>
        <p:spPr bwMode="gray">
          <a:xfrm>
            <a:off x="1911826" y="2996694"/>
            <a:ext cx="180000" cy="180000"/>
          </a:xfrm>
          <a:prstGeom prst="ellipse">
            <a:avLst/>
          </a:prstGeom>
          <a:solidFill>
            <a:srgbClr val="FFC00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algn="ctr" fontAlgn="ctr"/>
            <a:r>
              <a:rPr lang="en-US" sz="11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63" name="椭圆 50">
            <a:extLst>
              <a:ext uri="{FF2B5EF4-FFF2-40B4-BE49-F238E27FC236}">
                <a16:creationId xmlns:a16="http://schemas.microsoft.com/office/drawing/2014/main" id="{F49DE9FB-4295-408D-BC91-038C891FB4DC}"/>
              </a:ext>
            </a:extLst>
          </p:cNvPr>
          <p:cNvSpPr/>
          <p:nvPr/>
        </p:nvSpPr>
        <p:spPr bwMode="gray">
          <a:xfrm>
            <a:off x="5665183" y="2215395"/>
            <a:ext cx="180000" cy="180000"/>
          </a:xfrm>
          <a:prstGeom prst="ellipse">
            <a:avLst/>
          </a:prstGeom>
          <a:solidFill>
            <a:srgbClr val="FFC00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algn="ctr" fontAlgn="ctr"/>
            <a:r>
              <a:rPr lang="en-US" sz="11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3</a:t>
            </a:r>
          </a:p>
        </p:txBody>
      </p:sp>
      <p:cxnSp>
        <p:nvCxnSpPr>
          <p:cNvPr id="64" name="Straight Arrow Connector 63">
            <a:extLst>
              <a:ext uri="{FF2B5EF4-FFF2-40B4-BE49-F238E27FC236}">
                <a16:creationId xmlns:a16="http://schemas.microsoft.com/office/drawing/2014/main" id="{908C67A4-D844-4E2F-9385-73EB359033E7}"/>
              </a:ext>
            </a:extLst>
          </p:cNvPr>
          <p:cNvCxnSpPr>
            <a:cxnSpLocks/>
          </p:cNvCxnSpPr>
          <p:nvPr/>
        </p:nvCxnSpPr>
        <p:spPr bwMode="gray">
          <a:xfrm flipH="1">
            <a:off x="2633113" y="4265990"/>
            <a:ext cx="810208" cy="0"/>
          </a:xfrm>
          <a:prstGeom prst="straightConnector1">
            <a:avLst/>
          </a:prstGeom>
          <a:ln w="19050">
            <a:solidFill>
              <a:srgbClr val="EC7061"/>
            </a:solidFill>
            <a:tailEnd type="triangle"/>
          </a:ln>
        </p:spPr>
        <p:style>
          <a:lnRef idx="1">
            <a:schemeClr val="accent1"/>
          </a:lnRef>
          <a:fillRef idx="0">
            <a:schemeClr val="accent1"/>
          </a:fillRef>
          <a:effectRef idx="0">
            <a:schemeClr val="accent1"/>
          </a:effectRef>
          <a:fontRef idx="minor">
            <a:schemeClr val="tx1"/>
          </a:fontRef>
        </p:style>
      </p:cxnSp>
      <p:cxnSp>
        <p:nvCxnSpPr>
          <p:cNvPr id="65" name="Straight Arrow Connector 64">
            <a:extLst>
              <a:ext uri="{FF2B5EF4-FFF2-40B4-BE49-F238E27FC236}">
                <a16:creationId xmlns:a16="http://schemas.microsoft.com/office/drawing/2014/main" id="{5455D492-A730-4AA4-B69F-CF1F4A3B756A}"/>
              </a:ext>
            </a:extLst>
          </p:cNvPr>
          <p:cNvCxnSpPr>
            <a:cxnSpLocks/>
          </p:cNvCxnSpPr>
          <p:nvPr/>
        </p:nvCxnSpPr>
        <p:spPr bwMode="gray">
          <a:xfrm>
            <a:off x="2587393" y="4253656"/>
            <a:ext cx="0" cy="219717"/>
          </a:xfrm>
          <a:prstGeom prst="straightConnector1">
            <a:avLst/>
          </a:prstGeom>
          <a:ln w="19050">
            <a:solidFill>
              <a:srgbClr val="EC7061"/>
            </a:solidFill>
            <a:tailEnd type="triangle"/>
          </a:ln>
        </p:spPr>
        <p:style>
          <a:lnRef idx="1">
            <a:schemeClr val="accent1"/>
          </a:lnRef>
          <a:fillRef idx="0">
            <a:schemeClr val="accent1"/>
          </a:fillRef>
          <a:effectRef idx="0">
            <a:schemeClr val="accent1"/>
          </a:effectRef>
          <a:fontRef idx="minor">
            <a:schemeClr val="tx1"/>
          </a:fontRef>
        </p:style>
      </p:cxnSp>
      <p:sp>
        <p:nvSpPr>
          <p:cNvPr id="66" name="椭圆 50">
            <a:extLst>
              <a:ext uri="{FF2B5EF4-FFF2-40B4-BE49-F238E27FC236}">
                <a16:creationId xmlns:a16="http://schemas.microsoft.com/office/drawing/2014/main" id="{5C123865-1EDB-47C1-AA79-AD504952BFD0}"/>
              </a:ext>
            </a:extLst>
          </p:cNvPr>
          <p:cNvSpPr/>
          <p:nvPr/>
        </p:nvSpPr>
        <p:spPr bwMode="gray">
          <a:xfrm>
            <a:off x="5294506" y="3305136"/>
            <a:ext cx="180000" cy="180000"/>
          </a:xfrm>
          <a:prstGeom prst="ellipse">
            <a:avLst/>
          </a:prstGeom>
          <a:solidFill>
            <a:srgbClr val="FFC00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algn="ctr" fontAlgn="ctr"/>
            <a:r>
              <a:rPr lang="en-US" sz="11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4</a:t>
            </a:r>
          </a:p>
        </p:txBody>
      </p:sp>
      <p:sp>
        <p:nvSpPr>
          <p:cNvPr id="67" name="椭圆 50">
            <a:extLst>
              <a:ext uri="{FF2B5EF4-FFF2-40B4-BE49-F238E27FC236}">
                <a16:creationId xmlns:a16="http://schemas.microsoft.com/office/drawing/2014/main" id="{C233E722-C5E6-426E-BECA-B31ED68C2371}"/>
              </a:ext>
            </a:extLst>
          </p:cNvPr>
          <p:cNvSpPr/>
          <p:nvPr/>
        </p:nvSpPr>
        <p:spPr bwMode="gray">
          <a:xfrm>
            <a:off x="6324219" y="4355894"/>
            <a:ext cx="180000" cy="180000"/>
          </a:xfrm>
          <a:prstGeom prst="ellipse">
            <a:avLst/>
          </a:prstGeom>
          <a:solidFill>
            <a:srgbClr val="FFC00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algn="ctr" fontAlgn="ctr"/>
            <a:r>
              <a:rPr lang="en-US" sz="110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5</a:t>
            </a:r>
          </a:p>
        </p:txBody>
      </p:sp>
      <p:sp>
        <p:nvSpPr>
          <p:cNvPr id="68" name="Oval 41">
            <a:extLst>
              <a:ext uri="{FF2B5EF4-FFF2-40B4-BE49-F238E27FC236}">
                <a16:creationId xmlns:a16="http://schemas.microsoft.com/office/drawing/2014/main" id="{568308E6-BE9A-4B3B-A579-D6A32DF396CB}"/>
              </a:ext>
            </a:extLst>
          </p:cNvPr>
          <p:cNvSpPr>
            <a:spLocks noChangeAspect="1"/>
          </p:cNvSpPr>
          <p:nvPr/>
        </p:nvSpPr>
        <p:spPr bwMode="gray">
          <a:xfrm>
            <a:off x="3486614" y="3811732"/>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ndParaRPr>
          </a:p>
        </p:txBody>
      </p:sp>
      <p:sp>
        <p:nvSpPr>
          <p:cNvPr id="69" name="Oval 68">
            <a:extLst>
              <a:ext uri="{FF2B5EF4-FFF2-40B4-BE49-F238E27FC236}">
                <a16:creationId xmlns:a16="http://schemas.microsoft.com/office/drawing/2014/main" id="{11C1824E-802D-4B27-8C32-EC376FE37D16}"/>
              </a:ext>
            </a:extLst>
          </p:cNvPr>
          <p:cNvSpPr>
            <a:spLocks noChangeAspect="1"/>
          </p:cNvSpPr>
          <p:nvPr/>
        </p:nvSpPr>
        <p:spPr bwMode="gray">
          <a:xfrm>
            <a:off x="4537506" y="5543104"/>
            <a:ext cx="159261" cy="159261"/>
          </a:xfrm>
          <a:prstGeom prst="ellipse">
            <a:avLst/>
          </a:prstGeom>
          <a:pattFill prst="dkUpDiag">
            <a:fgClr>
              <a:srgbClr val="8BC9A0"/>
            </a:fgClr>
            <a:bgClr>
              <a:schemeClr val="bg1"/>
            </a:bgClr>
          </a:patt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ndParaRPr>
          </a:p>
        </p:txBody>
      </p:sp>
      <p:sp>
        <p:nvSpPr>
          <p:cNvPr id="70" name="Oval 41">
            <a:extLst>
              <a:ext uri="{FF2B5EF4-FFF2-40B4-BE49-F238E27FC236}">
                <a16:creationId xmlns:a16="http://schemas.microsoft.com/office/drawing/2014/main" id="{621BF1E4-D097-4A0D-BD44-127DC6D50B3E}"/>
              </a:ext>
            </a:extLst>
          </p:cNvPr>
          <p:cNvSpPr>
            <a:spLocks noChangeAspect="1"/>
          </p:cNvSpPr>
          <p:nvPr/>
        </p:nvSpPr>
        <p:spPr bwMode="gray">
          <a:xfrm>
            <a:off x="4537506" y="5884225"/>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ndParaRPr>
          </a:p>
        </p:txBody>
      </p:sp>
      <p:sp>
        <p:nvSpPr>
          <p:cNvPr id="71" name="TextBox 70">
            <a:extLst>
              <a:ext uri="{FF2B5EF4-FFF2-40B4-BE49-F238E27FC236}">
                <a16:creationId xmlns:a16="http://schemas.microsoft.com/office/drawing/2014/main" id="{D4A1C618-DF6C-43C3-BF0B-E9C906C2390F}"/>
              </a:ext>
            </a:extLst>
          </p:cNvPr>
          <p:cNvSpPr txBox="1"/>
          <p:nvPr/>
        </p:nvSpPr>
        <p:spPr bwMode="gray">
          <a:xfrm>
            <a:off x="4627880" y="5484235"/>
            <a:ext cx="1037303" cy="276999"/>
          </a:xfrm>
          <a:prstGeom prst="rect">
            <a:avLst/>
          </a:prstGeom>
          <a:noFill/>
        </p:spPr>
        <p:txBody>
          <a:bodyPr wrap="square" rtlCol="0">
            <a:noAutofit/>
          </a:bodyPr>
          <a:lstStyle/>
          <a:p>
            <a:pPr algn="ctr" fontAlgn="ctr"/>
            <a:r>
              <a:rPr lang="en-US" sz="1050" dirty="0">
                <a:latin typeface="Huawei Sans" panose="020C0503030203020204" pitchFamily="34" charset="0"/>
              </a:rPr>
              <a:t>Router port</a:t>
            </a:r>
          </a:p>
        </p:txBody>
      </p:sp>
      <p:sp>
        <p:nvSpPr>
          <p:cNvPr id="72" name="TextBox 71">
            <a:extLst>
              <a:ext uri="{FF2B5EF4-FFF2-40B4-BE49-F238E27FC236}">
                <a16:creationId xmlns:a16="http://schemas.microsoft.com/office/drawing/2014/main" id="{87A12258-CB4B-4806-8E2F-3EA29B869CCF}"/>
              </a:ext>
            </a:extLst>
          </p:cNvPr>
          <p:cNvSpPr txBox="1"/>
          <p:nvPr/>
        </p:nvSpPr>
        <p:spPr bwMode="gray">
          <a:xfrm>
            <a:off x="4646542" y="5838765"/>
            <a:ext cx="1130541" cy="276999"/>
          </a:xfrm>
          <a:prstGeom prst="rect">
            <a:avLst/>
          </a:prstGeom>
          <a:noFill/>
        </p:spPr>
        <p:txBody>
          <a:bodyPr wrap="square" rtlCol="0">
            <a:noAutofit/>
          </a:bodyPr>
          <a:lstStyle/>
          <a:p>
            <a:pPr algn="ctr" fontAlgn="ctr"/>
            <a:r>
              <a:rPr lang="en-US" sz="1050" dirty="0">
                <a:latin typeface="Huawei Sans" panose="020C0503030203020204" pitchFamily="34" charset="0"/>
              </a:rPr>
              <a:t>Member port</a:t>
            </a:r>
          </a:p>
        </p:txBody>
      </p:sp>
      <p:cxnSp>
        <p:nvCxnSpPr>
          <p:cNvPr id="73" name="Straight Arrow Connector 72">
            <a:extLst>
              <a:ext uri="{FF2B5EF4-FFF2-40B4-BE49-F238E27FC236}">
                <a16:creationId xmlns:a16="http://schemas.microsoft.com/office/drawing/2014/main" id="{003759B3-12A6-40C8-ADDE-4A54D1D14C21}"/>
              </a:ext>
            </a:extLst>
          </p:cNvPr>
          <p:cNvCxnSpPr>
            <a:cxnSpLocks/>
          </p:cNvCxnSpPr>
          <p:nvPr/>
        </p:nvCxnSpPr>
        <p:spPr bwMode="gray">
          <a:xfrm>
            <a:off x="2689014" y="5951025"/>
            <a:ext cx="326831" cy="0"/>
          </a:xfrm>
          <a:prstGeom prst="straightConnector1">
            <a:avLst/>
          </a:prstGeom>
          <a:ln w="19050">
            <a:solidFill>
              <a:srgbClr val="00B0F0"/>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74" name="TextBox 73">
            <a:extLst>
              <a:ext uri="{FF2B5EF4-FFF2-40B4-BE49-F238E27FC236}">
                <a16:creationId xmlns:a16="http://schemas.microsoft.com/office/drawing/2014/main" id="{894B2382-0F6F-4161-B547-75AE21EC9633}"/>
              </a:ext>
            </a:extLst>
          </p:cNvPr>
          <p:cNvSpPr txBox="1"/>
          <p:nvPr/>
        </p:nvSpPr>
        <p:spPr bwMode="gray">
          <a:xfrm>
            <a:off x="2968470" y="5800711"/>
            <a:ext cx="1148980" cy="276999"/>
          </a:xfrm>
          <a:prstGeom prst="rect">
            <a:avLst/>
          </a:prstGeom>
          <a:noFill/>
        </p:spPr>
        <p:txBody>
          <a:bodyPr wrap="square" rtlCol="0">
            <a:noAutofit/>
          </a:bodyPr>
          <a:lstStyle/>
          <a:p>
            <a:pPr fontAlgn="ctr"/>
            <a:r>
              <a:rPr lang="en-US" sz="1050" dirty="0">
                <a:latin typeface="Huawei Sans" panose="020C0503030203020204" pitchFamily="34" charset="0"/>
              </a:rPr>
              <a:t>Leave message</a:t>
            </a:r>
          </a:p>
        </p:txBody>
      </p:sp>
      <p:cxnSp>
        <p:nvCxnSpPr>
          <p:cNvPr id="75" name="Straight Arrow Connector 74">
            <a:extLst>
              <a:ext uri="{FF2B5EF4-FFF2-40B4-BE49-F238E27FC236}">
                <a16:creationId xmlns:a16="http://schemas.microsoft.com/office/drawing/2014/main" id="{647CCCDC-016F-446B-9DC6-FB7092B0F377}"/>
              </a:ext>
            </a:extLst>
          </p:cNvPr>
          <p:cNvCxnSpPr>
            <a:cxnSpLocks/>
          </p:cNvCxnSpPr>
          <p:nvPr/>
        </p:nvCxnSpPr>
        <p:spPr bwMode="gray">
          <a:xfrm>
            <a:off x="2689014" y="5616048"/>
            <a:ext cx="326831" cy="0"/>
          </a:xfrm>
          <a:prstGeom prst="straightConnector1">
            <a:avLst/>
          </a:prstGeom>
          <a:ln w="19050">
            <a:solidFill>
              <a:srgbClr val="EC7061"/>
            </a:solidFill>
            <a:prstDash val="solid"/>
            <a:tailEnd type="triangle"/>
          </a:ln>
        </p:spPr>
        <p:style>
          <a:lnRef idx="1">
            <a:schemeClr val="accent1"/>
          </a:lnRef>
          <a:fillRef idx="0">
            <a:schemeClr val="accent1"/>
          </a:fillRef>
          <a:effectRef idx="0">
            <a:schemeClr val="accent1"/>
          </a:effectRef>
          <a:fontRef idx="minor">
            <a:schemeClr val="tx1"/>
          </a:fontRef>
        </p:style>
      </p:cxnSp>
      <p:sp>
        <p:nvSpPr>
          <p:cNvPr id="76" name="TextBox 75">
            <a:extLst>
              <a:ext uri="{FF2B5EF4-FFF2-40B4-BE49-F238E27FC236}">
                <a16:creationId xmlns:a16="http://schemas.microsoft.com/office/drawing/2014/main" id="{9F40AC50-E63C-49A5-A61B-95A5EB99C175}"/>
              </a:ext>
            </a:extLst>
          </p:cNvPr>
          <p:cNvSpPr txBox="1"/>
          <p:nvPr/>
        </p:nvSpPr>
        <p:spPr bwMode="gray">
          <a:xfrm>
            <a:off x="2968470" y="5493727"/>
            <a:ext cx="1556081" cy="276999"/>
          </a:xfrm>
          <a:prstGeom prst="rect">
            <a:avLst/>
          </a:prstGeom>
          <a:noFill/>
        </p:spPr>
        <p:txBody>
          <a:bodyPr wrap="square" rtlCol="0">
            <a:noAutofit/>
          </a:bodyPr>
          <a:lstStyle/>
          <a:p>
            <a:pPr fontAlgn="ctr"/>
            <a:r>
              <a:rPr lang="en-US" sz="1050" dirty="0">
                <a:latin typeface="Huawei Sans" panose="020C0503030203020204" pitchFamily="34" charset="0"/>
              </a:rPr>
              <a:t>Group-Specific Query</a:t>
            </a:r>
          </a:p>
        </p:txBody>
      </p:sp>
      <p:cxnSp>
        <p:nvCxnSpPr>
          <p:cNvPr id="77" name="Straight Arrow Connector 76">
            <a:extLst>
              <a:ext uri="{FF2B5EF4-FFF2-40B4-BE49-F238E27FC236}">
                <a16:creationId xmlns:a16="http://schemas.microsoft.com/office/drawing/2014/main" id="{85E8F2B1-C9EE-4647-B240-13615473BAEA}"/>
              </a:ext>
            </a:extLst>
          </p:cNvPr>
          <p:cNvCxnSpPr>
            <a:cxnSpLocks/>
          </p:cNvCxnSpPr>
          <p:nvPr/>
        </p:nvCxnSpPr>
        <p:spPr bwMode="gray">
          <a:xfrm>
            <a:off x="2683944" y="6243125"/>
            <a:ext cx="326831" cy="0"/>
          </a:xfrm>
          <a:prstGeom prst="straightConnector1">
            <a:avLst/>
          </a:prstGeom>
          <a:ln w="19050">
            <a:solidFill>
              <a:srgbClr val="8BC9A0"/>
            </a:solidFill>
            <a:prstDash val="sysDot"/>
            <a:tailEnd type="triangle"/>
          </a:ln>
        </p:spPr>
        <p:style>
          <a:lnRef idx="1">
            <a:schemeClr val="accent1"/>
          </a:lnRef>
          <a:fillRef idx="0">
            <a:schemeClr val="accent1"/>
          </a:fillRef>
          <a:effectRef idx="0">
            <a:schemeClr val="accent1"/>
          </a:effectRef>
          <a:fontRef idx="minor">
            <a:schemeClr val="tx1"/>
          </a:fontRef>
        </p:style>
      </p:cxnSp>
      <p:sp>
        <p:nvSpPr>
          <p:cNvPr id="78" name="TextBox 77">
            <a:extLst>
              <a:ext uri="{FF2B5EF4-FFF2-40B4-BE49-F238E27FC236}">
                <a16:creationId xmlns:a16="http://schemas.microsoft.com/office/drawing/2014/main" id="{B0640032-B755-47F5-9AC8-572ACDAD01B4}"/>
              </a:ext>
            </a:extLst>
          </p:cNvPr>
          <p:cNvSpPr txBox="1"/>
          <p:nvPr/>
        </p:nvSpPr>
        <p:spPr bwMode="gray">
          <a:xfrm>
            <a:off x="2968470" y="6110272"/>
            <a:ext cx="1415772" cy="276999"/>
          </a:xfrm>
          <a:prstGeom prst="rect">
            <a:avLst/>
          </a:prstGeom>
          <a:noFill/>
        </p:spPr>
        <p:txBody>
          <a:bodyPr wrap="square" rtlCol="0">
            <a:noAutofit/>
          </a:bodyPr>
          <a:lstStyle/>
          <a:p>
            <a:pPr fontAlgn="ctr"/>
            <a:r>
              <a:rPr lang="en-US" sz="1050" dirty="0">
                <a:latin typeface="Huawei Sans" panose="020C0503030203020204" pitchFamily="34" charset="0"/>
              </a:rPr>
              <a:t>Report message</a:t>
            </a:r>
          </a:p>
        </p:txBody>
      </p:sp>
      <p:sp>
        <p:nvSpPr>
          <p:cNvPr id="18" name="矩形 17"/>
          <p:cNvSpPr/>
          <p:nvPr/>
        </p:nvSpPr>
        <p:spPr bwMode="gray">
          <a:xfrm>
            <a:off x="5542500" y="3486967"/>
            <a:ext cx="1157870" cy="553998"/>
          </a:xfrm>
          <a:prstGeom prst="rect">
            <a:avLst/>
          </a:prstGeom>
        </p:spPr>
        <p:txBody>
          <a:bodyPr wrap="square">
            <a:spAutoFit/>
          </a:bodyPr>
          <a:lstStyle/>
          <a:p>
            <a:pPr algn="ctr" fontAlgn="ctr"/>
            <a:r>
              <a:rPr lang="en-US" altLang="zh-CN" sz="1000" dirty="0">
                <a:latin typeface="Huawei Sans" panose="020C0503030203020204" pitchFamily="34" charset="0"/>
              </a:rPr>
              <a:t>Updates the forwarding table.</a:t>
            </a:r>
          </a:p>
        </p:txBody>
      </p:sp>
    </p:spTree>
    <p:extLst>
      <p:ext uri="{BB962C8B-B14F-4D97-AF65-F5344CB8AC3E}">
        <p14:creationId xmlns:p14="http://schemas.microsoft.com/office/powerpoint/2010/main" val="24909546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bwMode="gray"/>
        <p:txBody>
          <a:bodyPr wrap="square">
            <a:noAutofit/>
          </a:bodyPr>
          <a:lstStyle/>
          <a:p>
            <a:pPr fontAlgn="ctr"/>
            <a:r>
              <a:rPr lang="en-US" dirty="0">
                <a:solidFill>
                  <a:schemeClr val="bg1">
                    <a:lumMod val="50000"/>
                  </a:schemeClr>
                </a:solidFill>
                <a:latin typeface="Huawei Sans" panose="020C0503030203020204" pitchFamily="34" charset="0"/>
              </a:rPr>
              <a:t>IGMP Introduction</a:t>
            </a:r>
          </a:p>
          <a:p>
            <a:pPr fontAlgn="ctr"/>
            <a:r>
              <a:rPr lang="en-US" b="1" dirty="0">
                <a:latin typeface="Huawei Sans" panose="020C0503030203020204" pitchFamily="34" charset="0"/>
              </a:rPr>
              <a:t>IGMP Feature Introduction</a:t>
            </a:r>
          </a:p>
          <a:p>
            <a:pPr marL="765175" lvl="1" indent="-298450" fontAlgn="ctr"/>
            <a:r>
              <a:rPr lang="en-US" dirty="0">
                <a:solidFill>
                  <a:schemeClr val="bg1">
                    <a:lumMod val="50000"/>
                  </a:schemeClr>
                </a:solidFill>
                <a:latin typeface="Huawei Sans" panose="020C0503030203020204" pitchFamily="34" charset="0"/>
              </a:rPr>
              <a:t>IGMP Snooping Introduction</a:t>
            </a:r>
          </a:p>
          <a:p>
            <a:pPr marL="765175" lvl="1" indent="-298450" fontAlgn="ctr">
              <a:buSzPct val="50000"/>
              <a:buFont typeface="Wingdings" panose="05000000000000000000" pitchFamily="2" charset="2"/>
              <a:buChar char="n"/>
            </a:pPr>
            <a:r>
              <a:rPr lang="en-US" dirty="0">
                <a:latin typeface="Huawei Sans" panose="020C0503030203020204" pitchFamily="34" charset="0"/>
              </a:rPr>
              <a:t>IGMP SSM Mapping Introduction</a:t>
            </a:r>
          </a:p>
          <a:p>
            <a:pPr marL="765175" lvl="1" indent="-298450" fontAlgn="ctr"/>
            <a:r>
              <a:rPr lang="en-US" dirty="0">
                <a:solidFill>
                  <a:schemeClr val="bg1">
                    <a:lumMod val="50000"/>
                  </a:schemeClr>
                </a:solidFill>
                <a:latin typeface="Huawei Sans" panose="020C0503030203020204" pitchFamily="34" charset="0"/>
              </a:rPr>
              <a:t>IGMP Proxy Introduction</a:t>
            </a:r>
          </a:p>
          <a:p>
            <a:pPr fontAlgn="ctr"/>
            <a:r>
              <a:rPr lang="en-US" dirty="0">
                <a:solidFill>
                  <a:schemeClr val="bg1">
                    <a:lumMod val="50000"/>
                  </a:schemeClr>
                </a:solidFill>
                <a:latin typeface="Huawei Sans" panose="020C0503030203020204" pitchFamily="34" charset="0"/>
              </a:rPr>
              <a:t>IGMP Configurations</a:t>
            </a:r>
          </a:p>
        </p:txBody>
      </p:sp>
    </p:spTree>
    <p:extLst>
      <p:ext uri="{BB962C8B-B14F-4D97-AF65-F5344CB8AC3E}">
        <p14:creationId xmlns:p14="http://schemas.microsoft.com/office/powerpoint/2010/main" val="103965261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9B12EAE3-1BDB-40D7-8479-C4B330AED2BE}"/>
              </a:ext>
            </a:extLst>
          </p:cNvPr>
          <p:cNvSpPr>
            <a:spLocks noGrp="1"/>
          </p:cNvSpPr>
          <p:nvPr>
            <p:ph type="body" sz="quarter" idx="10"/>
          </p:nvPr>
        </p:nvSpPr>
        <p:spPr bwMode="gray"/>
        <p:txBody>
          <a:bodyPr wrap="square">
            <a:noAutofit/>
          </a:bodyPr>
          <a:lstStyle/>
          <a:p>
            <a:pPr fontAlgn="ctr"/>
            <a:r>
              <a:rPr lang="en-US" sz="1600" dirty="0">
                <a:latin typeface="Huawei Sans" panose="020C0503030203020204" pitchFamily="34" charset="0"/>
              </a:rPr>
              <a:t>If terminals on the live network do not support IGMPv3, multicast in SSM mode cannot be deployed because IGMPv1 or IGMPv2 messages cannot carry multicast source information.</a:t>
            </a:r>
          </a:p>
          <a:p>
            <a:pPr fontAlgn="ctr"/>
            <a:r>
              <a:rPr lang="en-US" sz="1600" b="1" dirty="0">
                <a:solidFill>
                  <a:srgbClr val="EC7061"/>
                </a:solidFill>
                <a:latin typeface="Huawei Sans" panose="020C0503030203020204" pitchFamily="34" charset="0"/>
              </a:rPr>
              <a:t>IGMP SSM mapping</a:t>
            </a:r>
            <a:r>
              <a:rPr lang="en-US" sz="1600" b="1" dirty="0">
                <a:latin typeface="Huawei Sans" panose="020C0503030203020204" pitchFamily="34" charset="0"/>
              </a:rPr>
              <a:t> </a:t>
            </a:r>
            <a:r>
              <a:rPr lang="en-US" sz="1600" dirty="0">
                <a:latin typeface="Huawei Sans" panose="020C0503030203020204" pitchFamily="34" charset="0"/>
              </a:rPr>
              <a:t>allows IGMPv1 and IGMPv2 group members to access the SSM network if a multicast source is manually bound to a multicast group.</a:t>
            </a:r>
          </a:p>
        </p:txBody>
      </p:sp>
      <p:sp>
        <p:nvSpPr>
          <p:cNvPr id="3" name="Title 2">
            <a:extLst>
              <a:ext uri="{FF2B5EF4-FFF2-40B4-BE49-F238E27FC236}">
                <a16:creationId xmlns:a16="http://schemas.microsoft.com/office/drawing/2014/main" id="{C495399E-F038-450E-BA7E-A48F014EC688}"/>
              </a:ext>
            </a:extLst>
          </p:cNvPr>
          <p:cNvSpPr>
            <a:spLocks noGrp="1"/>
          </p:cNvSpPr>
          <p:nvPr>
            <p:ph type="title"/>
          </p:nvPr>
        </p:nvSpPr>
        <p:spPr bwMode="gray"/>
        <p:txBody>
          <a:bodyPr wrap="square">
            <a:noAutofit/>
          </a:bodyPr>
          <a:lstStyle/>
          <a:p>
            <a:pPr fontAlgn="ctr"/>
            <a:r>
              <a:rPr lang="en-US">
                <a:latin typeface="Huawei Sans" panose="020C0503030203020204" pitchFamily="34" charset="0"/>
              </a:rPr>
              <a:t>IGMP SSM Mapping Introduction</a:t>
            </a:r>
          </a:p>
        </p:txBody>
      </p:sp>
      <p:sp>
        <p:nvSpPr>
          <p:cNvPr id="5" name="Freeform 159">
            <a:extLst>
              <a:ext uri="{FF2B5EF4-FFF2-40B4-BE49-F238E27FC236}">
                <a16:creationId xmlns:a16="http://schemas.microsoft.com/office/drawing/2014/main" id="{B8076F1E-230F-4E2A-8CAF-C6B7E4026F73}"/>
              </a:ext>
            </a:extLst>
          </p:cNvPr>
          <p:cNvSpPr/>
          <p:nvPr/>
        </p:nvSpPr>
        <p:spPr bwMode="gray">
          <a:xfrm flipH="1">
            <a:off x="5364117" y="2859876"/>
            <a:ext cx="1392088" cy="727684"/>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100" dirty="0">
                <a:solidFill>
                  <a:schemeClr val="tx1"/>
                </a:solidFill>
                <a:latin typeface="Huawei Sans" panose="020C0503030203020204" pitchFamily="34" charset="0"/>
              </a:rPr>
              <a:t>Multicast </a:t>
            </a:r>
          </a:p>
          <a:p>
            <a:pPr algn="ctr" fontAlgn="ctr"/>
            <a:r>
              <a:rPr lang="en-US" sz="1100" dirty="0">
                <a:solidFill>
                  <a:schemeClr val="tx1"/>
                </a:solidFill>
                <a:latin typeface="Huawei Sans" panose="020C0503030203020204" pitchFamily="34" charset="0"/>
              </a:rPr>
              <a:t>network </a:t>
            </a:r>
          </a:p>
          <a:p>
            <a:pPr algn="ctr" fontAlgn="ctr"/>
            <a:r>
              <a:rPr lang="en-US" sz="1100" dirty="0">
                <a:solidFill>
                  <a:schemeClr val="tx1"/>
                </a:solidFill>
                <a:latin typeface="Huawei Sans" panose="020C0503030203020204" pitchFamily="34" charset="0"/>
              </a:rPr>
              <a:t>(SSM)</a:t>
            </a:r>
          </a:p>
        </p:txBody>
      </p:sp>
      <p:pic>
        <p:nvPicPr>
          <p:cNvPr id="6" name="图片 20" descr="接入交换机.png">
            <a:extLst>
              <a:ext uri="{FF2B5EF4-FFF2-40B4-BE49-F238E27FC236}">
                <a16:creationId xmlns:a16="http://schemas.microsoft.com/office/drawing/2014/main" id="{A5AA7FD4-A7A6-4BF2-8877-B0F7488485AA}"/>
              </a:ext>
            </a:extLst>
          </p:cNvPr>
          <p:cNvPicPr>
            <a:picLocks noChangeAspect="1"/>
          </p:cNvPicPr>
          <p:nvPr/>
        </p:nvPicPr>
        <p:blipFill>
          <a:blip r:embed="rId3" cstate="print"/>
          <a:stretch>
            <a:fillRect/>
          </a:stretch>
        </p:blipFill>
        <p:spPr bwMode="gray">
          <a:xfrm>
            <a:off x="5792570" y="4395433"/>
            <a:ext cx="540000" cy="441818"/>
          </a:xfrm>
          <a:prstGeom prst="rect">
            <a:avLst/>
          </a:prstGeom>
        </p:spPr>
      </p:pic>
      <p:pic>
        <p:nvPicPr>
          <p:cNvPr id="7" name="Picture 2" descr="G:\做的项目\公共\扁平图标切换\更新2015_01_21\oss扁平图标库2015_01_21更新-04.png">
            <a:extLst>
              <a:ext uri="{FF2B5EF4-FFF2-40B4-BE49-F238E27FC236}">
                <a16:creationId xmlns:a16="http://schemas.microsoft.com/office/drawing/2014/main" id="{C035117C-71C4-42DA-9F28-1A167C49D1F7}"/>
              </a:ext>
            </a:extLst>
          </p:cNvPr>
          <p:cNvPicPr>
            <a:picLocks noChangeArrowheads="1"/>
          </p:cNvPicPr>
          <p:nvPr/>
        </p:nvPicPr>
        <p:blipFill>
          <a:blip r:embed="rId4" cstate="print"/>
          <a:stretch>
            <a:fillRect/>
          </a:stretch>
        </p:blipFill>
        <p:spPr bwMode="gray">
          <a:xfrm>
            <a:off x="5798515" y="3459055"/>
            <a:ext cx="528117" cy="399259"/>
          </a:xfrm>
          <a:prstGeom prst="rect">
            <a:avLst/>
          </a:prstGeom>
          <a:noFill/>
        </p:spPr>
      </p:pic>
      <p:pic>
        <p:nvPicPr>
          <p:cNvPr id="8" name="图片 38" descr="PC.png">
            <a:extLst>
              <a:ext uri="{FF2B5EF4-FFF2-40B4-BE49-F238E27FC236}">
                <a16:creationId xmlns:a16="http://schemas.microsoft.com/office/drawing/2014/main" id="{846CFAEF-DAFA-4117-9670-CBB1A990E03C}"/>
              </a:ext>
            </a:extLst>
          </p:cNvPr>
          <p:cNvPicPr>
            <a:picLocks noChangeAspect="1"/>
          </p:cNvPicPr>
          <p:nvPr/>
        </p:nvPicPr>
        <p:blipFill>
          <a:blip r:embed="rId5" cstate="print"/>
          <a:stretch>
            <a:fillRect/>
          </a:stretch>
        </p:blipFill>
        <p:spPr bwMode="gray">
          <a:xfrm>
            <a:off x="4760860" y="5394066"/>
            <a:ext cx="540000" cy="382353"/>
          </a:xfrm>
          <a:prstGeom prst="rect">
            <a:avLst/>
          </a:prstGeom>
        </p:spPr>
      </p:pic>
      <p:sp>
        <p:nvSpPr>
          <p:cNvPr id="9" name="TextBox 8">
            <a:extLst>
              <a:ext uri="{FF2B5EF4-FFF2-40B4-BE49-F238E27FC236}">
                <a16:creationId xmlns:a16="http://schemas.microsoft.com/office/drawing/2014/main" id="{31B794A7-CAFB-4EFC-B9B1-1443F4DBDD7B}"/>
              </a:ext>
            </a:extLst>
          </p:cNvPr>
          <p:cNvSpPr txBox="1"/>
          <p:nvPr/>
        </p:nvSpPr>
        <p:spPr bwMode="gray">
          <a:xfrm>
            <a:off x="3929965" y="5781242"/>
            <a:ext cx="2045542" cy="646331"/>
          </a:xfrm>
          <a:prstGeom prst="rect">
            <a:avLst/>
          </a:prstGeom>
          <a:noFill/>
        </p:spPr>
        <p:txBody>
          <a:bodyPr wrap="square" rtlCol="0">
            <a:noAutofit/>
          </a:bodyPr>
          <a:lstStyle/>
          <a:p>
            <a:pPr algn="ctr" fontAlgn="ctr"/>
            <a:r>
              <a:rPr lang="en-US" sz="1200" dirty="0">
                <a:latin typeface="Huawei Sans" panose="020C0503030203020204" pitchFamily="34" charset="0"/>
              </a:rPr>
              <a:t>Multicast group member 1 running IGMPv1 joins multicast group G1.</a:t>
            </a:r>
          </a:p>
          <a:p>
            <a:pPr algn="ctr" fontAlgn="ctr"/>
            <a:endParaRPr lang="en-US" sz="1200" dirty="0">
              <a:latin typeface="Huawei Sans" panose="020C0503030203020204" pitchFamily="34" charset="0"/>
            </a:endParaRPr>
          </a:p>
          <a:p>
            <a:pPr algn="ctr" fontAlgn="ctr"/>
            <a:endParaRPr lang="en-US" sz="1200" dirty="0">
              <a:latin typeface="Huawei Sans" panose="020C0503030203020204" pitchFamily="34" charset="0"/>
            </a:endParaRPr>
          </a:p>
        </p:txBody>
      </p:sp>
      <p:cxnSp>
        <p:nvCxnSpPr>
          <p:cNvPr id="10" name="Connector: Elbow 9">
            <a:extLst>
              <a:ext uri="{FF2B5EF4-FFF2-40B4-BE49-F238E27FC236}">
                <a16:creationId xmlns:a16="http://schemas.microsoft.com/office/drawing/2014/main" id="{5893085E-044E-4657-BA65-274DA4D87CE3}"/>
              </a:ext>
            </a:extLst>
          </p:cNvPr>
          <p:cNvCxnSpPr>
            <a:cxnSpLocks/>
            <a:stCxn id="8" idx="0"/>
            <a:endCxn id="6" idx="2"/>
          </p:cNvCxnSpPr>
          <p:nvPr/>
        </p:nvCxnSpPr>
        <p:spPr bwMode="gray">
          <a:xfrm rot="5400000" flipH="1" flipV="1">
            <a:off x="5268308" y="4599804"/>
            <a:ext cx="556815" cy="1031710"/>
          </a:xfrm>
          <a:prstGeom prst="bentConnector3">
            <a:avLst>
              <a:gd name="adj1" fmla="val 50000"/>
            </a:avLst>
          </a:prstGeom>
          <a:ln w="19050"/>
        </p:spPr>
        <p:style>
          <a:lnRef idx="1">
            <a:schemeClr val="dk1"/>
          </a:lnRef>
          <a:fillRef idx="0">
            <a:schemeClr val="dk1"/>
          </a:fillRef>
          <a:effectRef idx="0">
            <a:schemeClr val="dk1"/>
          </a:effectRef>
          <a:fontRef idx="minor">
            <a:schemeClr val="tx1"/>
          </a:fontRef>
        </p:style>
      </p:cxnSp>
      <p:cxnSp>
        <p:nvCxnSpPr>
          <p:cNvPr id="11" name="直接连接符 12">
            <a:extLst>
              <a:ext uri="{FF2B5EF4-FFF2-40B4-BE49-F238E27FC236}">
                <a16:creationId xmlns:a16="http://schemas.microsoft.com/office/drawing/2014/main" id="{A994DCF8-1565-418C-9277-1ED1062A41D6}"/>
              </a:ext>
            </a:extLst>
          </p:cNvPr>
          <p:cNvCxnSpPr>
            <a:cxnSpLocks/>
            <a:stCxn id="6" idx="0"/>
            <a:endCxn id="7" idx="2"/>
          </p:cNvCxnSpPr>
          <p:nvPr/>
        </p:nvCxnSpPr>
        <p:spPr bwMode="gray">
          <a:xfrm flipV="1">
            <a:off x="6062570" y="3858314"/>
            <a:ext cx="4" cy="537119"/>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12" name="TextBox 11">
            <a:extLst>
              <a:ext uri="{FF2B5EF4-FFF2-40B4-BE49-F238E27FC236}">
                <a16:creationId xmlns:a16="http://schemas.microsoft.com/office/drawing/2014/main" id="{3D4484A2-71E0-45B0-BE80-CF8C89B361B3}"/>
              </a:ext>
            </a:extLst>
          </p:cNvPr>
          <p:cNvSpPr txBox="1"/>
          <p:nvPr/>
        </p:nvSpPr>
        <p:spPr bwMode="gray">
          <a:xfrm>
            <a:off x="4755267" y="3524006"/>
            <a:ext cx="1037303" cy="276999"/>
          </a:xfrm>
          <a:prstGeom prst="rect">
            <a:avLst/>
          </a:prstGeom>
          <a:solidFill>
            <a:schemeClr val="bg1"/>
          </a:solidFill>
        </p:spPr>
        <p:txBody>
          <a:bodyPr wrap="square" rtlCol="0">
            <a:noAutofit/>
          </a:bodyPr>
          <a:lstStyle/>
          <a:p>
            <a:pPr algn="ctr" fontAlgn="ctr"/>
            <a:r>
              <a:rPr lang="en-US" sz="1100" dirty="0">
                <a:latin typeface="Huawei Sans" panose="020C0503030203020204" pitchFamily="34" charset="0"/>
              </a:rPr>
              <a:t>IGMP </a:t>
            </a:r>
            <a:r>
              <a:rPr lang="en-US" sz="1100" dirty="0" err="1">
                <a:latin typeface="Huawei Sans" panose="020C0503030203020204" pitchFamily="34" charset="0"/>
              </a:rPr>
              <a:t>querier</a:t>
            </a:r>
            <a:endParaRPr lang="en-US" sz="1100" dirty="0">
              <a:latin typeface="Huawei Sans" panose="020C0503030203020204" pitchFamily="34" charset="0"/>
            </a:endParaRPr>
          </a:p>
        </p:txBody>
      </p:sp>
      <p:cxnSp>
        <p:nvCxnSpPr>
          <p:cNvPr id="13" name="Straight Arrow Connector 12">
            <a:extLst>
              <a:ext uri="{FF2B5EF4-FFF2-40B4-BE49-F238E27FC236}">
                <a16:creationId xmlns:a16="http://schemas.microsoft.com/office/drawing/2014/main" id="{28889CFF-7DE4-4206-8D7A-2F4B7ACDD998}"/>
              </a:ext>
            </a:extLst>
          </p:cNvPr>
          <p:cNvCxnSpPr>
            <a:cxnSpLocks/>
          </p:cNvCxnSpPr>
          <p:nvPr/>
        </p:nvCxnSpPr>
        <p:spPr bwMode="gray">
          <a:xfrm>
            <a:off x="5982006" y="3877378"/>
            <a:ext cx="0" cy="489480"/>
          </a:xfrm>
          <a:prstGeom prst="straightConnector1">
            <a:avLst/>
          </a:prstGeom>
          <a:ln w="19050">
            <a:solidFill>
              <a:srgbClr val="8BC9A0"/>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4" name="Straight Arrow Connector 13">
            <a:extLst>
              <a:ext uri="{FF2B5EF4-FFF2-40B4-BE49-F238E27FC236}">
                <a16:creationId xmlns:a16="http://schemas.microsoft.com/office/drawing/2014/main" id="{B623C1DA-0E77-4DB7-9203-4F5992465F9C}"/>
              </a:ext>
            </a:extLst>
          </p:cNvPr>
          <p:cNvCxnSpPr>
            <a:cxnSpLocks/>
          </p:cNvCxnSpPr>
          <p:nvPr/>
        </p:nvCxnSpPr>
        <p:spPr bwMode="gray">
          <a:xfrm flipH="1">
            <a:off x="5066628" y="5044539"/>
            <a:ext cx="883730" cy="0"/>
          </a:xfrm>
          <a:prstGeom prst="straightConnector1">
            <a:avLst/>
          </a:prstGeom>
          <a:ln w="19050">
            <a:solidFill>
              <a:srgbClr val="8BC9A0"/>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5" name="Straight Arrow Connector 14">
            <a:extLst>
              <a:ext uri="{FF2B5EF4-FFF2-40B4-BE49-F238E27FC236}">
                <a16:creationId xmlns:a16="http://schemas.microsoft.com/office/drawing/2014/main" id="{36E1C26B-DCCF-4CB8-B7E6-1789DAA9CFC6}"/>
              </a:ext>
            </a:extLst>
          </p:cNvPr>
          <p:cNvCxnSpPr>
            <a:cxnSpLocks/>
          </p:cNvCxnSpPr>
          <p:nvPr/>
        </p:nvCxnSpPr>
        <p:spPr bwMode="gray">
          <a:xfrm>
            <a:off x="4952737" y="5044539"/>
            <a:ext cx="0" cy="329367"/>
          </a:xfrm>
          <a:prstGeom prst="straightConnector1">
            <a:avLst/>
          </a:prstGeom>
          <a:ln w="19050">
            <a:solidFill>
              <a:srgbClr val="8BC9A0"/>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pic>
        <p:nvPicPr>
          <p:cNvPr id="16" name="图片 37" descr="交换机.png">
            <a:extLst>
              <a:ext uri="{FF2B5EF4-FFF2-40B4-BE49-F238E27FC236}">
                <a16:creationId xmlns:a16="http://schemas.microsoft.com/office/drawing/2014/main" id="{7DE6C395-8B46-49B7-BDA5-40623B5FDF22}"/>
              </a:ext>
            </a:extLst>
          </p:cNvPr>
          <p:cNvPicPr preferRelativeResize="0">
            <a:picLocks/>
          </p:cNvPicPr>
          <p:nvPr/>
        </p:nvPicPr>
        <p:blipFill>
          <a:blip r:embed="rId6" cstate="print"/>
          <a:stretch>
            <a:fillRect/>
          </a:stretch>
        </p:blipFill>
        <p:spPr bwMode="gray">
          <a:xfrm>
            <a:off x="5127054" y="2949716"/>
            <a:ext cx="528118" cy="399421"/>
          </a:xfrm>
          <a:prstGeom prst="rect">
            <a:avLst/>
          </a:prstGeom>
        </p:spPr>
      </p:pic>
      <p:sp>
        <p:nvSpPr>
          <p:cNvPr id="17" name="Rectangle 16">
            <a:extLst>
              <a:ext uri="{FF2B5EF4-FFF2-40B4-BE49-F238E27FC236}">
                <a16:creationId xmlns:a16="http://schemas.microsoft.com/office/drawing/2014/main" id="{606F8E78-05D5-44F2-9E57-9678848DE206}"/>
              </a:ext>
            </a:extLst>
          </p:cNvPr>
          <p:cNvSpPr/>
          <p:nvPr/>
        </p:nvSpPr>
        <p:spPr bwMode="gray">
          <a:xfrm>
            <a:off x="4242527" y="2911559"/>
            <a:ext cx="920445" cy="307777"/>
          </a:xfrm>
          <a:prstGeom prst="rect">
            <a:avLst/>
          </a:prstGeom>
        </p:spPr>
        <p:txBody>
          <a:bodyPr wrap="square">
            <a:noAutofit/>
          </a:bodyPr>
          <a:lstStyle/>
          <a:p>
            <a:pPr algn="ctr" fontAlgn="ctr"/>
            <a:r>
              <a:rPr lang="en-US" sz="1200" dirty="0">
                <a:latin typeface="Huawei Sans" panose="020C0503030203020204" pitchFamily="34" charset="0"/>
              </a:rPr>
              <a:t>Multicast source S1</a:t>
            </a:r>
          </a:p>
        </p:txBody>
      </p:sp>
      <p:pic>
        <p:nvPicPr>
          <p:cNvPr id="18" name="图片 38" descr="PC.png">
            <a:extLst>
              <a:ext uri="{FF2B5EF4-FFF2-40B4-BE49-F238E27FC236}">
                <a16:creationId xmlns:a16="http://schemas.microsoft.com/office/drawing/2014/main" id="{0C61D030-1624-44A6-A5DF-543622BB6B9F}"/>
              </a:ext>
            </a:extLst>
          </p:cNvPr>
          <p:cNvPicPr>
            <a:picLocks noChangeAspect="1"/>
          </p:cNvPicPr>
          <p:nvPr/>
        </p:nvPicPr>
        <p:blipFill>
          <a:blip r:embed="rId5" cstate="print"/>
          <a:stretch>
            <a:fillRect/>
          </a:stretch>
        </p:blipFill>
        <p:spPr bwMode="gray">
          <a:xfrm>
            <a:off x="6854460" y="5392524"/>
            <a:ext cx="540000" cy="382353"/>
          </a:xfrm>
          <a:prstGeom prst="rect">
            <a:avLst/>
          </a:prstGeom>
        </p:spPr>
      </p:pic>
      <p:sp>
        <p:nvSpPr>
          <p:cNvPr id="19" name="TextBox 18">
            <a:extLst>
              <a:ext uri="{FF2B5EF4-FFF2-40B4-BE49-F238E27FC236}">
                <a16:creationId xmlns:a16="http://schemas.microsoft.com/office/drawing/2014/main" id="{4081E224-E985-4999-99E2-7322D5F079D7}"/>
              </a:ext>
            </a:extLst>
          </p:cNvPr>
          <p:cNvSpPr txBox="1"/>
          <p:nvPr/>
        </p:nvSpPr>
        <p:spPr bwMode="gray">
          <a:xfrm>
            <a:off x="6181674" y="5758876"/>
            <a:ext cx="1964964" cy="646331"/>
          </a:xfrm>
          <a:prstGeom prst="rect">
            <a:avLst/>
          </a:prstGeom>
          <a:noFill/>
        </p:spPr>
        <p:txBody>
          <a:bodyPr wrap="square" rtlCol="0">
            <a:noAutofit/>
          </a:bodyPr>
          <a:lstStyle/>
          <a:p>
            <a:pPr algn="ctr" fontAlgn="ctr"/>
            <a:r>
              <a:rPr lang="en-US" sz="1200" dirty="0">
                <a:latin typeface="Huawei Sans" panose="020C0503030203020204" pitchFamily="34" charset="0"/>
              </a:rPr>
              <a:t>Multicast group member 2 running IGMPv2 joins multicast group G1.</a:t>
            </a:r>
          </a:p>
          <a:p>
            <a:pPr algn="ctr" fontAlgn="ctr"/>
            <a:endParaRPr lang="en-US" sz="1200" dirty="0">
              <a:latin typeface="Huawei Sans" panose="020C0503030203020204" pitchFamily="34" charset="0"/>
            </a:endParaRPr>
          </a:p>
          <a:p>
            <a:pPr algn="ctr" fontAlgn="ctr"/>
            <a:endParaRPr lang="en-US" sz="1200" dirty="0">
              <a:latin typeface="Huawei Sans" panose="020C0503030203020204" pitchFamily="34" charset="0"/>
            </a:endParaRPr>
          </a:p>
        </p:txBody>
      </p:sp>
      <p:cxnSp>
        <p:nvCxnSpPr>
          <p:cNvPr id="20" name="Connector: Elbow 19">
            <a:extLst>
              <a:ext uri="{FF2B5EF4-FFF2-40B4-BE49-F238E27FC236}">
                <a16:creationId xmlns:a16="http://schemas.microsoft.com/office/drawing/2014/main" id="{25960C1C-085A-49F2-88A2-7D087CBDBE63}"/>
              </a:ext>
            </a:extLst>
          </p:cNvPr>
          <p:cNvCxnSpPr>
            <a:cxnSpLocks/>
            <a:stCxn id="18" idx="0"/>
            <a:endCxn id="6" idx="2"/>
          </p:cNvCxnSpPr>
          <p:nvPr/>
        </p:nvCxnSpPr>
        <p:spPr bwMode="gray">
          <a:xfrm rot="16200000" flipV="1">
            <a:off x="6315879" y="4583943"/>
            <a:ext cx="555273" cy="1061890"/>
          </a:xfrm>
          <a:prstGeom prst="bentConnector3">
            <a:avLst>
              <a:gd name="adj1" fmla="val 50000"/>
            </a:avLst>
          </a:prstGeom>
          <a:ln w="19050"/>
        </p:spPr>
        <p:style>
          <a:lnRef idx="1">
            <a:schemeClr val="dk1"/>
          </a:lnRef>
          <a:fillRef idx="0">
            <a:schemeClr val="dk1"/>
          </a:fillRef>
          <a:effectRef idx="0">
            <a:schemeClr val="dk1"/>
          </a:effectRef>
          <a:fontRef idx="minor">
            <a:schemeClr val="tx1"/>
          </a:fontRef>
        </p:style>
      </p:cxnSp>
      <p:sp>
        <p:nvSpPr>
          <p:cNvPr id="21" name="TextBox 120">
            <a:extLst>
              <a:ext uri="{FF2B5EF4-FFF2-40B4-BE49-F238E27FC236}">
                <a16:creationId xmlns:a16="http://schemas.microsoft.com/office/drawing/2014/main" id="{69E7008F-2914-47EC-AAAD-08944AB4F1B0}"/>
              </a:ext>
            </a:extLst>
          </p:cNvPr>
          <p:cNvSpPr txBox="1"/>
          <p:nvPr/>
        </p:nvSpPr>
        <p:spPr bwMode="gray">
          <a:xfrm>
            <a:off x="4084385" y="5065364"/>
            <a:ext cx="783061" cy="287715"/>
          </a:xfrm>
          <a:prstGeom prst="roundRect">
            <a:avLst>
              <a:gd name="adj" fmla="val 6721"/>
            </a:avLst>
          </a:prstGeom>
          <a:solidFill>
            <a:srgbClr val="8BC9A0"/>
          </a:solidFill>
          <a:ln w="12700">
            <a:solidFill>
              <a:srgbClr val="8BC9A0"/>
            </a:solidFill>
          </a:ln>
        </p:spPr>
        <p:txBody>
          <a:bodyPr wrap="square" rtlCol="0" anchor="ctr">
            <a:noAutofit/>
          </a:bodyPr>
          <a:lstStyle/>
          <a:p>
            <a:pPr algn="ctr" fontAlgn="ctr"/>
            <a:r>
              <a:rPr 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Report</a:t>
            </a:r>
          </a:p>
        </p:txBody>
      </p:sp>
      <p:cxnSp>
        <p:nvCxnSpPr>
          <p:cNvPr id="24" name="Straight Arrow Connector 23">
            <a:extLst>
              <a:ext uri="{FF2B5EF4-FFF2-40B4-BE49-F238E27FC236}">
                <a16:creationId xmlns:a16="http://schemas.microsoft.com/office/drawing/2014/main" id="{2799CB7C-00C8-4808-9A9A-6ADB4E812487}"/>
              </a:ext>
            </a:extLst>
          </p:cNvPr>
          <p:cNvCxnSpPr>
            <a:cxnSpLocks/>
          </p:cNvCxnSpPr>
          <p:nvPr/>
        </p:nvCxnSpPr>
        <p:spPr bwMode="gray">
          <a:xfrm>
            <a:off x="7200637" y="5033237"/>
            <a:ext cx="0" cy="329367"/>
          </a:xfrm>
          <a:prstGeom prst="straightConnector1">
            <a:avLst/>
          </a:prstGeom>
          <a:ln w="19050">
            <a:solidFill>
              <a:srgbClr val="00B0F0"/>
            </a:solidFill>
            <a:prstDash val="dash"/>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5" name="Straight Arrow Connector 24">
            <a:extLst>
              <a:ext uri="{FF2B5EF4-FFF2-40B4-BE49-F238E27FC236}">
                <a16:creationId xmlns:a16="http://schemas.microsoft.com/office/drawing/2014/main" id="{3B09B922-025C-43D6-8032-B4E38C21B444}"/>
              </a:ext>
            </a:extLst>
          </p:cNvPr>
          <p:cNvCxnSpPr>
            <a:cxnSpLocks/>
          </p:cNvCxnSpPr>
          <p:nvPr/>
        </p:nvCxnSpPr>
        <p:spPr bwMode="gray">
          <a:xfrm>
            <a:off x="6167898" y="5050244"/>
            <a:ext cx="956562" cy="0"/>
          </a:xfrm>
          <a:prstGeom prst="straightConnector1">
            <a:avLst/>
          </a:prstGeom>
          <a:ln w="19050">
            <a:solidFill>
              <a:srgbClr val="00B0F0"/>
            </a:solidFill>
            <a:prstDash val="dash"/>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8" name="Straight Arrow Connector 27">
            <a:extLst>
              <a:ext uri="{FF2B5EF4-FFF2-40B4-BE49-F238E27FC236}">
                <a16:creationId xmlns:a16="http://schemas.microsoft.com/office/drawing/2014/main" id="{D6BDDD84-195B-47AE-888B-438E04D7CAAE}"/>
              </a:ext>
            </a:extLst>
          </p:cNvPr>
          <p:cNvCxnSpPr>
            <a:cxnSpLocks/>
          </p:cNvCxnSpPr>
          <p:nvPr/>
        </p:nvCxnSpPr>
        <p:spPr bwMode="gray">
          <a:xfrm>
            <a:off x="6134406" y="3877378"/>
            <a:ext cx="0" cy="489480"/>
          </a:xfrm>
          <a:prstGeom prst="straightConnector1">
            <a:avLst/>
          </a:prstGeom>
          <a:ln w="19050">
            <a:solidFill>
              <a:srgbClr val="00B0F0"/>
            </a:solidFill>
            <a:prstDash val="dash"/>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29" name="TextBox 120">
            <a:extLst>
              <a:ext uri="{FF2B5EF4-FFF2-40B4-BE49-F238E27FC236}">
                <a16:creationId xmlns:a16="http://schemas.microsoft.com/office/drawing/2014/main" id="{BE040334-780E-417B-B081-24FDBAF9CC85}"/>
              </a:ext>
            </a:extLst>
          </p:cNvPr>
          <p:cNvSpPr txBox="1"/>
          <p:nvPr/>
        </p:nvSpPr>
        <p:spPr bwMode="gray">
          <a:xfrm>
            <a:off x="7276814" y="5065364"/>
            <a:ext cx="783061" cy="287715"/>
          </a:xfrm>
          <a:prstGeom prst="roundRect">
            <a:avLst>
              <a:gd name="adj" fmla="val 6721"/>
            </a:avLst>
          </a:prstGeom>
          <a:solidFill>
            <a:srgbClr val="00B0F0"/>
          </a:solidFill>
          <a:ln w="12700">
            <a:solidFill>
              <a:srgbClr val="00B0F0"/>
            </a:solidFill>
          </a:ln>
        </p:spPr>
        <p:txBody>
          <a:bodyPr wrap="square" rtlCol="0" anchor="ctr">
            <a:noAutofit/>
          </a:bodyPr>
          <a:lstStyle/>
          <a:p>
            <a:pPr algn="ctr" fontAlgn="ctr"/>
            <a:r>
              <a:rPr 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Report</a:t>
            </a:r>
          </a:p>
        </p:txBody>
      </p:sp>
      <p:sp>
        <p:nvSpPr>
          <p:cNvPr id="37" name="Rectangular Callout 75">
            <a:extLst>
              <a:ext uri="{FF2B5EF4-FFF2-40B4-BE49-F238E27FC236}">
                <a16:creationId xmlns:a16="http://schemas.microsoft.com/office/drawing/2014/main" id="{B1484D99-A93B-47BB-B85F-EA2D8C5A9DF1}"/>
              </a:ext>
            </a:extLst>
          </p:cNvPr>
          <p:cNvSpPr/>
          <p:nvPr/>
        </p:nvSpPr>
        <p:spPr bwMode="gray">
          <a:xfrm>
            <a:off x="7220266" y="4299304"/>
            <a:ext cx="1423353" cy="702119"/>
          </a:xfrm>
          <a:prstGeom prst="wedgeRectCallout">
            <a:avLst>
              <a:gd name="adj1" fmla="val -19898"/>
              <a:gd name="adj2" fmla="val 71155"/>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19050" tIns="19050" rIns="19050" bIns="19050" rtlCol="0" anchor="ctr">
            <a:noAutofit/>
          </a:bodyPr>
          <a:lstStyle/>
          <a:p>
            <a:pPr algn="ctr" fontAlgn="ctr"/>
            <a:r>
              <a:rPr lang="en-US" sz="1200" dirty="0">
                <a:solidFill>
                  <a:schemeClr val="tx1"/>
                </a:solidFill>
                <a:latin typeface="Huawei Sans" panose="020C0503030203020204" pitchFamily="34" charset="0"/>
                <a:ea typeface="方正兰亭黑简体" panose="02000000000000000000" pitchFamily="2" charset="-122"/>
              </a:rPr>
              <a:t>IGMPv1 or IGMPv2 messages </a:t>
            </a:r>
            <a:r>
              <a:rPr lang="en-US" sz="1200" b="1" dirty="0">
                <a:solidFill>
                  <a:srgbClr val="EC7061"/>
                </a:solidFill>
                <a:latin typeface="Huawei Sans" panose="020C0503030203020204" pitchFamily="34" charset="0"/>
                <a:ea typeface="方正兰亭黑简体" panose="02000000000000000000" pitchFamily="2" charset="-122"/>
              </a:rPr>
              <a:t>do not carry multicast sources</a:t>
            </a:r>
            <a:r>
              <a:rPr lang="en-US" sz="1200" dirty="0">
                <a:solidFill>
                  <a:schemeClr val="tx1"/>
                </a:solidFill>
                <a:latin typeface="Huawei Sans" panose="020C0503030203020204" pitchFamily="34" charset="0"/>
                <a:ea typeface="方正兰亭黑简体" panose="02000000000000000000" pitchFamily="2" charset="-122"/>
              </a:rPr>
              <a:t>.</a:t>
            </a:r>
          </a:p>
        </p:txBody>
      </p:sp>
      <p:pic>
        <p:nvPicPr>
          <p:cNvPr id="38" name="图片 37" descr="交换机.png">
            <a:extLst>
              <a:ext uri="{FF2B5EF4-FFF2-40B4-BE49-F238E27FC236}">
                <a16:creationId xmlns:a16="http://schemas.microsoft.com/office/drawing/2014/main" id="{EBB94CDA-036B-4561-A7D9-450B6121B157}"/>
              </a:ext>
            </a:extLst>
          </p:cNvPr>
          <p:cNvPicPr preferRelativeResize="0">
            <a:picLocks/>
          </p:cNvPicPr>
          <p:nvPr/>
        </p:nvPicPr>
        <p:blipFill>
          <a:blip r:embed="rId6" cstate="print"/>
          <a:stretch>
            <a:fillRect/>
          </a:stretch>
        </p:blipFill>
        <p:spPr bwMode="gray">
          <a:xfrm>
            <a:off x="6525576" y="2943577"/>
            <a:ext cx="528118" cy="399421"/>
          </a:xfrm>
          <a:prstGeom prst="rect">
            <a:avLst/>
          </a:prstGeom>
        </p:spPr>
      </p:pic>
      <p:sp>
        <p:nvSpPr>
          <p:cNvPr id="39" name="Rectangle 38">
            <a:extLst>
              <a:ext uri="{FF2B5EF4-FFF2-40B4-BE49-F238E27FC236}">
                <a16:creationId xmlns:a16="http://schemas.microsoft.com/office/drawing/2014/main" id="{ACB8B501-B6FA-4824-A82A-04B41930F4DE}"/>
              </a:ext>
            </a:extLst>
          </p:cNvPr>
          <p:cNvSpPr/>
          <p:nvPr/>
        </p:nvSpPr>
        <p:spPr bwMode="gray">
          <a:xfrm>
            <a:off x="7003653" y="2924027"/>
            <a:ext cx="920445" cy="307777"/>
          </a:xfrm>
          <a:prstGeom prst="rect">
            <a:avLst/>
          </a:prstGeom>
        </p:spPr>
        <p:txBody>
          <a:bodyPr wrap="square">
            <a:noAutofit/>
          </a:bodyPr>
          <a:lstStyle/>
          <a:p>
            <a:pPr algn="ctr" fontAlgn="ctr"/>
            <a:r>
              <a:rPr lang="en-US" sz="1200" dirty="0">
                <a:latin typeface="Huawei Sans" panose="020C0503030203020204" pitchFamily="34" charset="0"/>
              </a:rPr>
              <a:t>Multicast source S2</a:t>
            </a:r>
          </a:p>
        </p:txBody>
      </p:sp>
      <p:sp>
        <p:nvSpPr>
          <p:cNvPr id="40" name="Rectangular Callout 75">
            <a:extLst>
              <a:ext uri="{FF2B5EF4-FFF2-40B4-BE49-F238E27FC236}">
                <a16:creationId xmlns:a16="http://schemas.microsoft.com/office/drawing/2014/main" id="{AC39ED0A-0784-4CCE-B124-1C35D25C7235}"/>
              </a:ext>
            </a:extLst>
          </p:cNvPr>
          <p:cNvSpPr/>
          <p:nvPr/>
        </p:nvSpPr>
        <p:spPr bwMode="gray">
          <a:xfrm>
            <a:off x="6500744" y="3406940"/>
            <a:ext cx="2015138" cy="744788"/>
          </a:xfrm>
          <a:prstGeom prst="wedgeRectCallout">
            <a:avLst>
              <a:gd name="adj1" fmla="val -63627"/>
              <a:gd name="adj2" fmla="val -22002"/>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19050" tIns="19050" rIns="19050" bIns="19050" rtlCol="0" anchor="ctr">
            <a:noAutofit/>
          </a:bodyPr>
          <a:lstStyle/>
          <a:p>
            <a:pPr fontAlgn="ctr"/>
            <a:r>
              <a:rPr lang="en-US" sz="1200" dirty="0">
                <a:solidFill>
                  <a:schemeClr val="tx1"/>
                </a:solidFill>
                <a:latin typeface="Huawei Sans" panose="020C0503030203020204" pitchFamily="34" charset="0"/>
                <a:ea typeface="方正兰亭黑简体" panose="02000000000000000000" pitchFamily="2" charset="-122"/>
              </a:rPr>
              <a:t>Does not know the source (S1 or S2) from which each group member wants to receive multicast data.</a:t>
            </a:r>
          </a:p>
        </p:txBody>
      </p:sp>
      <p:sp>
        <p:nvSpPr>
          <p:cNvPr id="41" name="iconfont-11442-2720606">
            <a:extLst>
              <a:ext uri="{FF2B5EF4-FFF2-40B4-BE49-F238E27FC236}">
                <a16:creationId xmlns:a16="http://schemas.microsoft.com/office/drawing/2014/main" id="{DB46DD90-8D43-45EE-8E04-FDF7E79D703B}"/>
              </a:ext>
            </a:extLst>
          </p:cNvPr>
          <p:cNvSpPr>
            <a:spLocks noChangeAspect="1"/>
          </p:cNvSpPr>
          <p:nvPr/>
        </p:nvSpPr>
        <p:spPr bwMode="gray">
          <a:xfrm>
            <a:off x="8412997" y="3291629"/>
            <a:ext cx="230622" cy="230622"/>
          </a:xfrm>
          <a:custGeom>
            <a:avLst/>
            <a:gdLst>
              <a:gd name="T0" fmla="*/ 6400 w 12800"/>
              <a:gd name="T1" fmla="*/ 0 h 12800"/>
              <a:gd name="T2" fmla="*/ 0 w 12800"/>
              <a:gd name="T3" fmla="*/ 6400 h 12800"/>
              <a:gd name="T4" fmla="*/ 6400 w 12800"/>
              <a:gd name="T5" fmla="*/ 12800 h 12800"/>
              <a:gd name="T6" fmla="*/ 12800 w 12800"/>
              <a:gd name="T7" fmla="*/ 6400 h 12800"/>
              <a:gd name="T8" fmla="*/ 6400 w 12800"/>
              <a:gd name="T9" fmla="*/ 0 h 12800"/>
              <a:gd name="T10" fmla="*/ 6285 w 12800"/>
              <a:gd name="T11" fmla="*/ 11480 h 12800"/>
              <a:gd name="T12" fmla="*/ 5467 w 12800"/>
              <a:gd name="T13" fmla="*/ 10662 h 12800"/>
              <a:gd name="T14" fmla="*/ 6285 w 12800"/>
              <a:gd name="T15" fmla="*/ 9845 h 12800"/>
              <a:gd name="T16" fmla="*/ 7103 w 12800"/>
              <a:gd name="T17" fmla="*/ 10662 h 12800"/>
              <a:gd name="T18" fmla="*/ 6285 w 12800"/>
              <a:gd name="T19" fmla="*/ 11480 h 12800"/>
              <a:gd name="T20" fmla="*/ 7486 w 12800"/>
              <a:gd name="T21" fmla="*/ 6750 h 12800"/>
              <a:gd name="T22" fmla="*/ 6931 w 12800"/>
              <a:gd name="T23" fmla="*/ 8547 h 12800"/>
              <a:gd name="T24" fmla="*/ 6285 w 12800"/>
              <a:gd name="T25" fmla="*/ 9252 h 12800"/>
              <a:gd name="T26" fmla="*/ 5638 w 12800"/>
              <a:gd name="T27" fmla="*/ 8547 h 12800"/>
              <a:gd name="T28" fmla="*/ 5985 w 12800"/>
              <a:gd name="T29" fmla="*/ 6917 h 12800"/>
              <a:gd name="T30" fmla="*/ 7063 w 12800"/>
              <a:gd name="T31" fmla="*/ 5576 h 12800"/>
              <a:gd name="T32" fmla="*/ 8048 w 12800"/>
              <a:gd name="T33" fmla="*/ 4199 h 12800"/>
              <a:gd name="T34" fmla="*/ 6285 w 12800"/>
              <a:gd name="T35" fmla="*/ 2554 h 12800"/>
              <a:gd name="T36" fmla="*/ 4581 w 12800"/>
              <a:gd name="T37" fmla="*/ 3788 h 12800"/>
              <a:gd name="T38" fmla="*/ 3993 w 12800"/>
              <a:gd name="T39" fmla="*/ 4316 h 12800"/>
              <a:gd name="T40" fmla="*/ 3347 w 12800"/>
              <a:gd name="T41" fmla="*/ 3611 h 12800"/>
              <a:gd name="T42" fmla="*/ 6285 w 12800"/>
              <a:gd name="T43" fmla="*/ 1320 h 12800"/>
              <a:gd name="T44" fmla="*/ 9458 w 12800"/>
              <a:gd name="T45" fmla="*/ 4081 h 12800"/>
              <a:gd name="T46" fmla="*/ 7486 w 12800"/>
              <a:gd name="T47" fmla="*/ 6750 h 12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800" h="12800">
                <a:moveTo>
                  <a:pt x="6400" y="0"/>
                </a:moveTo>
                <a:cubicBezTo>
                  <a:pt x="2865" y="0"/>
                  <a:pt x="0" y="2865"/>
                  <a:pt x="0" y="6400"/>
                </a:cubicBezTo>
                <a:cubicBezTo>
                  <a:pt x="0" y="9935"/>
                  <a:pt x="2865" y="12800"/>
                  <a:pt x="6400" y="12800"/>
                </a:cubicBezTo>
                <a:cubicBezTo>
                  <a:pt x="9935" y="12800"/>
                  <a:pt x="12800" y="9935"/>
                  <a:pt x="12800" y="6400"/>
                </a:cubicBezTo>
                <a:cubicBezTo>
                  <a:pt x="12800" y="2865"/>
                  <a:pt x="9935" y="0"/>
                  <a:pt x="6400" y="0"/>
                </a:cubicBezTo>
                <a:close/>
                <a:moveTo>
                  <a:pt x="6285" y="11480"/>
                </a:moveTo>
                <a:cubicBezTo>
                  <a:pt x="5833" y="11480"/>
                  <a:pt x="5467" y="11114"/>
                  <a:pt x="5467" y="10662"/>
                </a:cubicBezTo>
                <a:cubicBezTo>
                  <a:pt x="5467" y="10211"/>
                  <a:pt x="5833" y="9845"/>
                  <a:pt x="6285" y="9845"/>
                </a:cubicBezTo>
                <a:cubicBezTo>
                  <a:pt x="6736" y="9845"/>
                  <a:pt x="7103" y="10211"/>
                  <a:pt x="7103" y="10662"/>
                </a:cubicBezTo>
                <a:cubicBezTo>
                  <a:pt x="7103" y="11114"/>
                  <a:pt x="6736" y="11480"/>
                  <a:pt x="6285" y="11480"/>
                </a:cubicBezTo>
                <a:close/>
                <a:moveTo>
                  <a:pt x="7486" y="6750"/>
                </a:moveTo>
                <a:cubicBezTo>
                  <a:pt x="6983" y="7301"/>
                  <a:pt x="6931" y="8547"/>
                  <a:pt x="6931" y="8547"/>
                </a:cubicBezTo>
                <a:cubicBezTo>
                  <a:pt x="6892" y="9017"/>
                  <a:pt x="6676" y="9252"/>
                  <a:pt x="6285" y="9252"/>
                </a:cubicBezTo>
                <a:cubicBezTo>
                  <a:pt x="5853" y="9252"/>
                  <a:pt x="5638" y="9017"/>
                  <a:pt x="5638" y="8547"/>
                </a:cubicBezTo>
                <a:cubicBezTo>
                  <a:pt x="5638" y="8547"/>
                  <a:pt x="5689" y="7436"/>
                  <a:pt x="5985" y="6917"/>
                </a:cubicBezTo>
                <a:cubicBezTo>
                  <a:pt x="6336" y="6300"/>
                  <a:pt x="6624" y="5935"/>
                  <a:pt x="7063" y="5576"/>
                </a:cubicBezTo>
                <a:cubicBezTo>
                  <a:pt x="7409" y="5292"/>
                  <a:pt x="8048" y="5139"/>
                  <a:pt x="8048" y="4199"/>
                </a:cubicBezTo>
                <a:cubicBezTo>
                  <a:pt x="7968" y="3180"/>
                  <a:pt x="7381" y="2632"/>
                  <a:pt x="6285" y="2554"/>
                </a:cubicBezTo>
                <a:cubicBezTo>
                  <a:pt x="5383" y="2554"/>
                  <a:pt x="4816" y="2965"/>
                  <a:pt x="4581" y="3788"/>
                </a:cubicBezTo>
                <a:cubicBezTo>
                  <a:pt x="4424" y="4179"/>
                  <a:pt x="4228" y="4356"/>
                  <a:pt x="3993" y="4316"/>
                </a:cubicBezTo>
                <a:cubicBezTo>
                  <a:pt x="3523" y="4277"/>
                  <a:pt x="3308" y="4042"/>
                  <a:pt x="3347" y="3611"/>
                </a:cubicBezTo>
                <a:cubicBezTo>
                  <a:pt x="3543" y="2280"/>
                  <a:pt x="4522" y="1516"/>
                  <a:pt x="6285" y="1320"/>
                </a:cubicBezTo>
                <a:cubicBezTo>
                  <a:pt x="8243" y="1477"/>
                  <a:pt x="9301" y="2397"/>
                  <a:pt x="9458" y="4081"/>
                </a:cubicBezTo>
                <a:cubicBezTo>
                  <a:pt x="9418" y="5687"/>
                  <a:pt x="8056" y="6125"/>
                  <a:pt x="7486" y="6750"/>
                </a:cubicBezTo>
                <a:close/>
              </a:path>
            </a:pathLst>
          </a:custGeom>
          <a:solidFill>
            <a:srgbClr val="EC7061"/>
          </a:solidFill>
          <a:ln>
            <a:noFill/>
          </a:ln>
        </p:spPr>
        <p:txBody>
          <a:bodyPr wrap="square">
            <a:noAutofit/>
          </a:bodyPr>
          <a:lstStyle/>
          <a:p>
            <a:pPr fontAlgn="ctr"/>
            <a:endParaRPr lang="zh-CN" altLang="en-US">
              <a:latin typeface="Huawei Sans" panose="020C0503030203020204" pitchFamily="34" charset="0"/>
            </a:endParaRPr>
          </a:p>
        </p:txBody>
      </p:sp>
      <p:sp>
        <p:nvSpPr>
          <p:cNvPr id="30" name="Rectangular Callout 75">
            <a:extLst>
              <a:ext uri="{FF2B5EF4-FFF2-40B4-BE49-F238E27FC236}">
                <a16:creationId xmlns:a16="http://schemas.microsoft.com/office/drawing/2014/main" id="{6A6DAF13-B88B-4A41-8880-2303DF2145FD}"/>
              </a:ext>
            </a:extLst>
          </p:cNvPr>
          <p:cNvSpPr/>
          <p:nvPr/>
        </p:nvSpPr>
        <p:spPr bwMode="gray">
          <a:xfrm>
            <a:off x="3408218" y="4229168"/>
            <a:ext cx="1391692" cy="711959"/>
          </a:xfrm>
          <a:prstGeom prst="wedgeRectCallout">
            <a:avLst>
              <a:gd name="adj1" fmla="val 23852"/>
              <a:gd name="adj2" fmla="val 73769"/>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19050" tIns="19050" rIns="19050" bIns="19050" rtlCol="0" anchor="ctr">
            <a:noAutofit/>
          </a:bodyPr>
          <a:lstStyle/>
          <a:p>
            <a:pPr algn="ctr" fontAlgn="ctr"/>
            <a:r>
              <a:rPr lang="en-US" sz="1200" dirty="0">
                <a:solidFill>
                  <a:schemeClr val="tx1"/>
                </a:solidFill>
                <a:latin typeface="Huawei Sans" panose="020C0503030203020204" pitchFamily="34" charset="0"/>
                <a:ea typeface="方正兰亭黑简体" panose="02000000000000000000" pitchFamily="2" charset="-122"/>
              </a:rPr>
              <a:t>IGMPv1 or IGMPv2 messages </a:t>
            </a:r>
            <a:r>
              <a:rPr lang="en-US" sz="1200" b="1" dirty="0">
                <a:solidFill>
                  <a:srgbClr val="EC7061"/>
                </a:solidFill>
                <a:latin typeface="Huawei Sans" panose="020C0503030203020204" pitchFamily="34" charset="0"/>
                <a:ea typeface="方正兰亭黑简体" panose="02000000000000000000" pitchFamily="2" charset="-122"/>
              </a:rPr>
              <a:t>do not carry multicast sources</a:t>
            </a:r>
            <a:r>
              <a:rPr lang="en-US" sz="1200" dirty="0">
                <a:solidFill>
                  <a:schemeClr val="tx1"/>
                </a:solidFill>
                <a:latin typeface="Huawei Sans" panose="020C0503030203020204" pitchFamily="34" charset="0"/>
                <a:ea typeface="方正兰亭黑简体" panose="02000000000000000000" pitchFamily="2" charset="-122"/>
              </a:rPr>
              <a:t>.</a:t>
            </a:r>
          </a:p>
        </p:txBody>
      </p:sp>
      <p:cxnSp>
        <p:nvCxnSpPr>
          <p:cNvPr id="31" name="Straight Arrow Connector 30">
            <a:extLst>
              <a:ext uri="{FF2B5EF4-FFF2-40B4-BE49-F238E27FC236}">
                <a16:creationId xmlns:a16="http://schemas.microsoft.com/office/drawing/2014/main" id="{12BDBBB1-C0C9-41FF-A7AA-C13D16A13B37}"/>
              </a:ext>
            </a:extLst>
          </p:cNvPr>
          <p:cNvCxnSpPr>
            <a:cxnSpLocks/>
          </p:cNvCxnSpPr>
          <p:nvPr/>
        </p:nvCxnSpPr>
        <p:spPr bwMode="gray">
          <a:xfrm>
            <a:off x="8742932" y="6079585"/>
            <a:ext cx="326831" cy="0"/>
          </a:xfrm>
          <a:prstGeom prst="straightConnector1">
            <a:avLst/>
          </a:prstGeom>
          <a:ln w="19050">
            <a:solidFill>
              <a:srgbClr val="00B0F0"/>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32" name="TextBox 31">
            <a:extLst>
              <a:ext uri="{FF2B5EF4-FFF2-40B4-BE49-F238E27FC236}">
                <a16:creationId xmlns:a16="http://schemas.microsoft.com/office/drawing/2014/main" id="{529435FF-9DA5-4067-907C-97C48196E5C1}"/>
              </a:ext>
            </a:extLst>
          </p:cNvPr>
          <p:cNvSpPr txBox="1"/>
          <p:nvPr/>
        </p:nvSpPr>
        <p:spPr bwMode="gray">
          <a:xfrm>
            <a:off x="9022388" y="5947933"/>
            <a:ext cx="2399550" cy="276999"/>
          </a:xfrm>
          <a:prstGeom prst="rect">
            <a:avLst/>
          </a:prstGeom>
          <a:noFill/>
        </p:spPr>
        <p:txBody>
          <a:bodyPr wrap="square" rtlCol="0">
            <a:noAutofit/>
          </a:bodyPr>
          <a:lstStyle/>
          <a:p>
            <a:pPr fontAlgn="ctr"/>
            <a:r>
              <a:rPr lang="en-US" sz="1200">
                <a:latin typeface="Huawei Sans" panose="020C0503030203020204" pitchFamily="34" charset="0"/>
              </a:rPr>
              <a:t>Report message (member 2)</a:t>
            </a:r>
          </a:p>
        </p:txBody>
      </p:sp>
      <p:cxnSp>
        <p:nvCxnSpPr>
          <p:cNvPr id="33" name="Straight Arrow Connector 32">
            <a:extLst>
              <a:ext uri="{FF2B5EF4-FFF2-40B4-BE49-F238E27FC236}">
                <a16:creationId xmlns:a16="http://schemas.microsoft.com/office/drawing/2014/main" id="{D9305F62-B215-453A-9B61-A35AC0A6E5B7}"/>
              </a:ext>
            </a:extLst>
          </p:cNvPr>
          <p:cNvCxnSpPr>
            <a:cxnSpLocks/>
          </p:cNvCxnSpPr>
          <p:nvPr/>
        </p:nvCxnSpPr>
        <p:spPr bwMode="gray">
          <a:xfrm>
            <a:off x="8742932" y="5744608"/>
            <a:ext cx="326831" cy="0"/>
          </a:xfrm>
          <a:prstGeom prst="straightConnector1">
            <a:avLst/>
          </a:prstGeom>
          <a:ln w="19050">
            <a:solidFill>
              <a:srgbClr val="8BC9A0"/>
            </a:solidFill>
            <a:prstDash val="solid"/>
            <a:tailEnd type="triangle"/>
          </a:ln>
        </p:spPr>
        <p:style>
          <a:lnRef idx="1">
            <a:schemeClr val="accent1"/>
          </a:lnRef>
          <a:fillRef idx="0">
            <a:schemeClr val="accent1"/>
          </a:fillRef>
          <a:effectRef idx="0">
            <a:schemeClr val="accent1"/>
          </a:effectRef>
          <a:fontRef idx="minor">
            <a:schemeClr val="tx1"/>
          </a:fontRef>
        </p:style>
      </p:cxnSp>
      <p:sp>
        <p:nvSpPr>
          <p:cNvPr id="34" name="TextBox 33">
            <a:extLst>
              <a:ext uri="{FF2B5EF4-FFF2-40B4-BE49-F238E27FC236}">
                <a16:creationId xmlns:a16="http://schemas.microsoft.com/office/drawing/2014/main" id="{9BE0BBC6-4A22-45C2-9595-04F18226B316}"/>
              </a:ext>
            </a:extLst>
          </p:cNvPr>
          <p:cNvSpPr txBox="1"/>
          <p:nvPr/>
        </p:nvSpPr>
        <p:spPr bwMode="gray">
          <a:xfrm>
            <a:off x="9022388" y="5612956"/>
            <a:ext cx="2399550" cy="276999"/>
          </a:xfrm>
          <a:prstGeom prst="rect">
            <a:avLst/>
          </a:prstGeom>
          <a:noFill/>
        </p:spPr>
        <p:txBody>
          <a:bodyPr wrap="square" rtlCol="0">
            <a:noAutofit/>
          </a:bodyPr>
          <a:lstStyle/>
          <a:p>
            <a:pPr fontAlgn="ctr"/>
            <a:r>
              <a:rPr lang="en-US" sz="1200">
                <a:latin typeface="Huawei Sans" panose="020C0503030203020204" pitchFamily="34" charset="0"/>
              </a:rPr>
              <a:t>Report message (member 1)</a:t>
            </a:r>
          </a:p>
        </p:txBody>
      </p:sp>
    </p:spTree>
    <p:extLst>
      <p:ext uri="{BB962C8B-B14F-4D97-AF65-F5344CB8AC3E}">
        <p14:creationId xmlns:p14="http://schemas.microsoft.com/office/powerpoint/2010/main" val="313096876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D042EF36-E314-4C7B-80ED-1814A532AB7F}"/>
              </a:ext>
            </a:extLst>
          </p:cNvPr>
          <p:cNvSpPr>
            <a:spLocks noGrp="1"/>
          </p:cNvSpPr>
          <p:nvPr>
            <p:ph type="body" sz="quarter" idx="10"/>
          </p:nvPr>
        </p:nvSpPr>
        <p:spPr bwMode="gray"/>
        <p:txBody>
          <a:bodyPr wrap="square">
            <a:noAutofit/>
          </a:bodyPr>
          <a:lstStyle/>
          <a:p>
            <a:pPr fontAlgn="ctr">
              <a:lnSpc>
                <a:spcPct val="100000"/>
              </a:lnSpc>
            </a:pPr>
            <a:r>
              <a:rPr lang="en-US" sz="1800" dirty="0">
                <a:latin typeface="Huawei Sans" panose="020C0503030203020204" pitchFamily="34" charset="0"/>
              </a:rPr>
              <a:t>Configure static SSM mapping entries on the IGMP </a:t>
            </a:r>
            <a:r>
              <a:rPr lang="en-US" sz="1800" dirty="0" err="1">
                <a:latin typeface="Huawei Sans" panose="020C0503030203020204" pitchFamily="34" charset="0"/>
              </a:rPr>
              <a:t>querier</a:t>
            </a:r>
            <a:r>
              <a:rPr lang="en-US" sz="1800" dirty="0">
                <a:latin typeface="Huawei Sans" panose="020C0503030203020204" pitchFamily="34" charset="0"/>
              </a:rPr>
              <a:t> to map </a:t>
            </a:r>
            <a:r>
              <a:rPr lang="en-US" sz="1800" dirty="0">
                <a:solidFill>
                  <a:srgbClr val="EC7061"/>
                </a:solidFill>
                <a:latin typeface="Huawei Sans" panose="020C0503030203020204" pitchFamily="34" charset="0"/>
              </a:rPr>
              <a:t>group information </a:t>
            </a:r>
            <a:r>
              <a:rPr lang="en-US" sz="1800" dirty="0">
                <a:latin typeface="Huawei Sans" panose="020C0503030203020204" pitchFamily="34" charset="0"/>
              </a:rPr>
              <a:t>in IGMPv1 or IGMPv2 Report messages to </a:t>
            </a:r>
            <a:r>
              <a:rPr lang="en-US" sz="1800" dirty="0">
                <a:solidFill>
                  <a:srgbClr val="EC7061"/>
                </a:solidFill>
                <a:latin typeface="Huawei Sans" panose="020C0503030203020204" pitchFamily="34" charset="0"/>
              </a:rPr>
              <a:t>source-specific group information</a:t>
            </a:r>
            <a:r>
              <a:rPr lang="en-US" sz="1800" dirty="0">
                <a:latin typeface="Huawei Sans" panose="020C0503030203020204" pitchFamily="34" charset="0"/>
              </a:rPr>
              <a:t>.</a:t>
            </a:r>
          </a:p>
          <a:p>
            <a:pPr fontAlgn="ctr">
              <a:lnSpc>
                <a:spcPct val="100000"/>
              </a:lnSpc>
            </a:pPr>
            <a:r>
              <a:rPr lang="en-US" sz="1800" dirty="0">
                <a:latin typeface="Huawei Sans" panose="020C0503030203020204" pitchFamily="34" charset="0"/>
              </a:rPr>
              <a:t>The implementation of IGMP SSM mapping is as follows:</a:t>
            </a:r>
          </a:p>
        </p:txBody>
      </p:sp>
      <p:sp>
        <p:nvSpPr>
          <p:cNvPr id="2" name="Title 1">
            <a:extLst>
              <a:ext uri="{FF2B5EF4-FFF2-40B4-BE49-F238E27FC236}">
                <a16:creationId xmlns:a16="http://schemas.microsoft.com/office/drawing/2014/main" id="{B8B8C8E2-CC08-42B1-BF31-A00494BCFF30}"/>
              </a:ext>
            </a:extLst>
          </p:cNvPr>
          <p:cNvSpPr>
            <a:spLocks noGrp="1"/>
          </p:cNvSpPr>
          <p:nvPr>
            <p:ph type="title"/>
          </p:nvPr>
        </p:nvSpPr>
        <p:spPr bwMode="gray"/>
        <p:txBody>
          <a:bodyPr wrap="square">
            <a:noAutofit/>
          </a:bodyPr>
          <a:lstStyle/>
          <a:p>
            <a:pPr fontAlgn="ctr"/>
            <a:r>
              <a:rPr lang="en-US">
                <a:latin typeface="Huawei Sans" panose="020C0503030203020204" pitchFamily="34" charset="0"/>
              </a:rPr>
              <a:t>Implementation of IGMP SSM Mapping</a:t>
            </a:r>
          </a:p>
        </p:txBody>
      </p:sp>
      <p:sp>
        <p:nvSpPr>
          <p:cNvPr id="4" name="Freeform 159">
            <a:extLst>
              <a:ext uri="{FF2B5EF4-FFF2-40B4-BE49-F238E27FC236}">
                <a16:creationId xmlns:a16="http://schemas.microsoft.com/office/drawing/2014/main" id="{53FB8208-D981-499A-94C6-49D4F873804D}"/>
              </a:ext>
            </a:extLst>
          </p:cNvPr>
          <p:cNvSpPr/>
          <p:nvPr/>
        </p:nvSpPr>
        <p:spPr bwMode="gray">
          <a:xfrm flipH="1">
            <a:off x="4151245" y="2814053"/>
            <a:ext cx="1392088" cy="727684"/>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100" dirty="0">
                <a:solidFill>
                  <a:schemeClr val="tx1"/>
                </a:solidFill>
                <a:latin typeface="Huawei Sans" panose="020C0503030203020204" pitchFamily="34" charset="0"/>
              </a:rPr>
              <a:t>Multicast </a:t>
            </a:r>
          </a:p>
          <a:p>
            <a:pPr algn="ctr" fontAlgn="ctr"/>
            <a:r>
              <a:rPr lang="en-US" sz="1100" dirty="0">
                <a:solidFill>
                  <a:schemeClr val="tx1"/>
                </a:solidFill>
                <a:latin typeface="Huawei Sans" panose="020C0503030203020204" pitchFamily="34" charset="0"/>
              </a:rPr>
              <a:t>network </a:t>
            </a:r>
          </a:p>
          <a:p>
            <a:pPr algn="ctr" fontAlgn="ctr"/>
            <a:r>
              <a:rPr lang="en-US" sz="1100" dirty="0">
                <a:solidFill>
                  <a:schemeClr val="tx1"/>
                </a:solidFill>
                <a:latin typeface="Huawei Sans" panose="020C0503030203020204" pitchFamily="34" charset="0"/>
              </a:rPr>
              <a:t>(SSM)</a:t>
            </a:r>
          </a:p>
        </p:txBody>
      </p:sp>
      <p:pic>
        <p:nvPicPr>
          <p:cNvPr id="5" name="图片 20" descr="接入交换机.png">
            <a:extLst>
              <a:ext uri="{FF2B5EF4-FFF2-40B4-BE49-F238E27FC236}">
                <a16:creationId xmlns:a16="http://schemas.microsoft.com/office/drawing/2014/main" id="{EC29CA31-F7C1-4251-BAC1-39A259553FB7}"/>
              </a:ext>
            </a:extLst>
          </p:cNvPr>
          <p:cNvPicPr>
            <a:picLocks noChangeAspect="1"/>
          </p:cNvPicPr>
          <p:nvPr/>
        </p:nvPicPr>
        <p:blipFill>
          <a:blip r:embed="rId3" cstate="print"/>
          <a:stretch>
            <a:fillRect/>
          </a:stretch>
        </p:blipFill>
        <p:spPr bwMode="gray">
          <a:xfrm>
            <a:off x="4579698" y="4349610"/>
            <a:ext cx="540000" cy="441818"/>
          </a:xfrm>
          <a:prstGeom prst="rect">
            <a:avLst/>
          </a:prstGeom>
        </p:spPr>
      </p:pic>
      <p:pic>
        <p:nvPicPr>
          <p:cNvPr id="6" name="Picture 2" descr="G:\做的项目\公共\扁平图标切换\更新2015_01_21\oss扁平图标库2015_01_21更新-04.png">
            <a:extLst>
              <a:ext uri="{FF2B5EF4-FFF2-40B4-BE49-F238E27FC236}">
                <a16:creationId xmlns:a16="http://schemas.microsoft.com/office/drawing/2014/main" id="{61321479-C079-4351-8CAE-B47821FF54A4}"/>
              </a:ext>
            </a:extLst>
          </p:cNvPr>
          <p:cNvPicPr>
            <a:picLocks noChangeArrowheads="1"/>
          </p:cNvPicPr>
          <p:nvPr/>
        </p:nvPicPr>
        <p:blipFill>
          <a:blip r:embed="rId4" cstate="print"/>
          <a:stretch>
            <a:fillRect/>
          </a:stretch>
        </p:blipFill>
        <p:spPr bwMode="gray">
          <a:xfrm>
            <a:off x="4585643" y="3413232"/>
            <a:ext cx="528117" cy="399259"/>
          </a:xfrm>
          <a:prstGeom prst="rect">
            <a:avLst/>
          </a:prstGeom>
          <a:noFill/>
        </p:spPr>
      </p:pic>
      <p:pic>
        <p:nvPicPr>
          <p:cNvPr id="7" name="图片 38" descr="PC.png">
            <a:extLst>
              <a:ext uri="{FF2B5EF4-FFF2-40B4-BE49-F238E27FC236}">
                <a16:creationId xmlns:a16="http://schemas.microsoft.com/office/drawing/2014/main" id="{620D397C-6DD9-4C32-BBA2-F1F62838A9AF}"/>
              </a:ext>
            </a:extLst>
          </p:cNvPr>
          <p:cNvPicPr>
            <a:picLocks noChangeAspect="1"/>
          </p:cNvPicPr>
          <p:nvPr/>
        </p:nvPicPr>
        <p:blipFill>
          <a:blip r:embed="rId5" cstate="print"/>
          <a:stretch>
            <a:fillRect/>
          </a:stretch>
        </p:blipFill>
        <p:spPr bwMode="gray">
          <a:xfrm>
            <a:off x="3547988" y="5348243"/>
            <a:ext cx="540000" cy="382353"/>
          </a:xfrm>
          <a:prstGeom prst="rect">
            <a:avLst/>
          </a:prstGeom>
        </p:spPr>
      </p:pic>
      <p:sp>
        <p:nvSpPr>
          <p:cNvPr id="8" name="TextBox 7">
            <a:extLst>
              <a:ext uri="{FF2B5EF4-FFF2-40B4-BE49-F238E27FC236}">
                <a16:creationId xmlns:a16="http://schemas.microsoft.com/office/drawing/2014/main" id="{0CE2BBCD-EC9A-40E1-AFCE-D3B97D59454F}"/>
              </a:ext>
            </a:extLst>
          </p:cNvPr>
          <p:cNvSpPr txBox="1"/>
          <p:nvPr/>
        </p:nvSpPr>
        <p:spPr bwMode="gray">
          <a:xfrm>
            <a:off x="2850539" y="5735420"/>
            <a:ext cx="1934897" cy="542714"/>
          </a:xfrm>
          <a:prstGeom prst="rect">
            <a:avLst/>
          </a:prstGeom>
          <a:noFill/>
        </p:spPr>
        <p:txBody>
          <a:bodyPr wrap="square" rtlCol="0">
            <a:noAutofit/>
          </a:bodyPr>
          <a:lstStyle/>
          <a:p>
            <a:pPr algn="ctr" fontAlgn="ctr"/>
            <a:r>
              <a:rPr lang="en-US" sz="1050" dirty="0">
                <a:latin typeface="Huawei Sans" panose="020C0503030203020204" pitchFamily="34" charset="0"/>
              </a:rPr>
              <a:t>Multicast group member 1 running IGMPv1 joins multicast group 232.0.0.10.</a:t>
            </a:r>
          </a:p>
          <a:p>
            <a:pPr algn="ctr" fontAlgn="ctr"/>
            <a:endParaRPr lang="en-US" sz="1050" dirty="0">
              <a:latin typeface="Huawei Sans" panose="020C0503030203020204" pitchFamily="34" charset="0"/>
            </a:endParaRPr>
          </a:p>
          <a:p>
            <a:pPr algn="ctr" fontAlgn="ctr"/>
            <a:endParaRPr lang="en-US" sz="1050" dirty="0">
              <a:latin typeface="Huawei Sans" panose="020C0503030203020204" pitchFamily="34" charset="0"/>
            </a:endParaRPr>
          </a:p>
        </p:txBody>
      </p:sp>
      <p:cxnSp>
        <p:nvCxnSpPr>
          <p:cNvPr id="9" name="Connector: Elbow 8">
            <a:extLst>
              <a:ext uri="{FF2B5EF4-FFF2-40B4-BE49-F238E27FC236}">
                <a16:creationId xmlns:a16="http://schemas.microsoft.com/office/drawing/2014/main" id="{EF2E6497-BC29-437B-9A99-B43774A1A60D}"/>
              </a:ext>
            </a:extLst>
          </p:cNvPr>
          <p:cNvCxnSpPr>
            <a:cxnSpLocks/>
            <a:stCxn id="7" idx="0"/>
            <a:endCxn id="5" idx="2"/>
          </p:cNvCxnSpPr>
          <p:nvPr/>
        </p:nvCxnSpPr>
        <p:spPr bwMode="gray">
          <a:xfrm rot="5400000" flipH="1" flipV="1">
            <a:off x="4055436" y="4553981"/>
            <a:ext cx="556815" cy="1031710"/>
          </a:xfrm>
          <a:prstGeom prst="bentConnector3">
            <a:avLst>
              <a:gd name="adj1" fmla="val 50000"/>
            </a:avLst>
          </a:prstGeom>
          <a:ln w="19050"/>
        </p:spPr>
        <p:style>
          <a:lnRef idx="1">
            <a:schemeClr val="dk1"/>
          </a:lnRef>
          <a:fillRef idx="0">
            <a:schemeClr val="dk1"/>
          </a:fillRef>
          <a:effectRef idx="0">
            <a:schemeClr val="dk1"/>
          </a:effectRef>
          <a:fontRef idx="minor">
            <a:schemeClr val="tx1"/>
          </a:fontRef>
        </p:style>
      </p:cxnSp>
      <p:cxnSp>
        <p:nvCxnSpPr>
          <p:cNvPr id="10" name="直接连接符 12">
            <a:extLst>
              <a:ext uri="{FF2B5EF4-FFF2-40B4-BE49-F238E27FC236}">
                <a16:creationId xmlns:a16="http://schemas.microsoft.com/office/drawing/2014/main" id="{1B898325-02B4-4C9F-8059-6D5F1E113E12}"/>
              </a:ext>
            </a:extLst>
          </p:cNvPr>
          <p:cNvCxnSpPr>
            <a:cxnSpLocks/>
            <a:stCxn id="5" idx="0"/>
            <a:endCxn id="6" idx="2"/>
          </p:cNvCxnSpPr>
          <p:nvPr/>
        </p:nvCxnSpPr>
        <p:spPr bwMode="gray">
          <a:xfrm flipV="1">
            <a:off x="4849698" y="3812491"/>
            <a:ext cx="4" cy="537119"/>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11" name="TextBox 10">
            <a:extLst>
              <a:ext uri="{FF2B5EF4-FFF2-40B4-BE49-F238E27FC236}">
                <a16:creationId xmlns:a16="http://schemas.microsoft.com/office/drawing/2014/main" id="{15F9A1E7-7142-422C-A06C-EBB04517F2D2}"/>
              </a:ext>
            </a:extLst>
          </p:cNvPr>
          <p:cNvSpPr txBox="1"/>
          <p:nvPr/>
        </p:nvSpPr>
        <p:spPr bwMode="gray">
          <a:xfrm>
            <a:off x="2234269" y="3421662"/>
            <a:ext cx="2324070" cy="381541"/>
          </a:xfrm>
          <a:prstGeom prst="rect">
            <a:avLst/>
          </a:prstGeom>
          <a:solidFill>
            <a:schemeClr val="bg1"/>
          </a:solidFill>
        </p:spPr>
        <p:txBody>
          <a:bodyPr wrap="square" rtlCol="0">
            <a:noAutofit/>
          </a:bodyPr>
          <a:lstStyle/>
          <a:p>
            <a:pPr algn="r" fontAlgn="ctr"/>
            <a:r>
              <a:rPr lang="en-US" sz="1100" dirty="0">
                <a:latin typeface="Huawei Sans" panose="020C0503030203020204" pitchFamily="34" charset="0"/>
              </a:rPr>
              <a:t>IGMP </a:t>
            </a:r>
            <a:r>
              <a:rPr lang="en-US" sz="1100" dirty="0" err="1">
                <a:latin typeface="Huawei Sans" panose="020C0503030203020204" pitchFamily="34" charset="0"/>
              </a:rPr>
              <a:t>querier</a:t>
            </a:r>
            <a:endParaRPr lang="en-US" sz="1100" dirty="0">
              <a:latin typeface="Huawei Sans" panose="020C0503030203020204" pitchFamily="34" charset="0"/>
            </a:endParaRPr>
          </a:p>
          <a:p>
            <a:pPr algn="r" fontAlgn="ctr"/>
            <a:r>
              <a:rPr lang="en-US" sz="1100">
                <a:latin typeface="Huawei Sans" panose="020C0503030203020204" pitchFamily="34" charset="0"/>
              </a:rPr>
              <a:t>Configure </a:t>
            </a:r>
            <a:r>
              <a:rPr lang="en-US" sz="1100" dirty="0">
                <a:latin typeface="Huawei Sans" panose="020C0503030203020204" pitchFamily="34" charset="0"/>
              </a:rPr>
              <a:t>IGMP SSM mapping.</a:t>
            </a:r>
          </a:p>
        </p:txBody>
      </p:sp>
      <p:cxnSp>
        <p:nvCxnSpPr>
          <p:cNvPr id="12" name="Straight Arrow Connector 11">
            <a:extLst>
              <a:ext uri="{FF2B5EF4-FFF2-40B4-BE49-F238E27FC236}">
                <a16:creationId xmlns:a16="http://schemas.microsoft.com/office/drawing/2014/main" id="{8FC07CE5-137D-4174-92E2-8FE0D4A5DCF0}"/>
              </a:ext>
            </a:extLst>
          </p:cNvPr>
          <p:cNvCxnSpPr>
            <a:cxnSpLocks/>
          </p:cNvCxnSpPr>
          <p:nvPr/>
        </p:nvCxnSpPr>
        <p:spPr bwMode="gray">
          <a:xfrm>
            <a:off x="4769134" y="3948113"/>
            <a:ext cx="0" cy="372922"/>
          </a:xfrm>
          <a:prstGeom prst="straightConnector1">
            <a:avLst/>
          </a:prstGeom>
          <a:ln w="19050">
            <a:solidFill>
              <a:srgbClr val="8BC9A0"/>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3" name="Straight Arrow Connector 12">
            <a:extLst>
              <a:ext uri="{FF2B5EF4-FFF2-40B4-BE49-F238E27FC236}">
                <a16:creationId xmlns:a16="http://schemas.microsoft.com/office/drawing/2014/main" id="{F8590CA3-8FE3-484F-B5A9-623E803AAAF7}"/>
              </a:ext>
            </a:extLst>
          </p:cNvPr>
          <p:cNvCxnSpPr>
            <a:cxnSpLocks/>
          </p:cNvCxnSpPr>
          <p:nvPr/>
        </p:nvCxnSpPr>
        <p:spPr bwMode="gray">
          <a:xfrm flipH="1">
            <a:off x="3853756" y="4998716"/>
            <a:ext cx="883730" cy="0"/>
          </a:xfrm>
          <a:prstGeom prst="straightConnector1">
            <a:avLst/>
          </a:prstGeom>
          <a:ln w="19050">
            <a:solidFill>
              <a:srgbClr val="8BC9A0"/>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4" name="Straight Arrow Connector 13">
            <a:extLst>
              <a:ext uri="{FF2B5EF4-FFF2-40B4-BE49-F238E27FC236}">
                <a16:creationId xmlns:a16="http://schemas.microsoft.com/office/drawing/2014/main" id="{45812B29-C0B1-40EF-ABB8-5954F04CCFF8}"/>
              </a:ext>
            </a:extLst>
          </p:cNvPr>
          <p:cNvCxnSpPr>
            <a:cxnSpLocks/>
          </p:cNvCxnSpPr>
          <p:nvPr/>
        </p:nvCxnSpPr>
        <p:spPr bwMode="gray">
          <a:xfrm>
            <a:off x="3739865" y="4998716"/>
            <a:ext cx="0" cy="329367"/>
          </a:xfrm>
          <a:prstGeom prst="straightConnector1">
            <a:avLst/>
          </a:prstGeom>
          <a:ln w="19050">
            <a:solidFill>
              <a:srgbClr val="8BC9A0"/>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pic>
        <p:nvPicPr>
          <p:cNvPr id="15" name="图片 37" descr="交换机.png">
            <a:extLst>
              <a:ext uri="{FF2B5EF4-FFF2-40B4-BE49-F238E27FC236}">
                <a16:creationId xmlns:a16="http://schemas.microsoft.com/office/drawing/2014/main" id="{2F338DAA-61B3-4ADB-929F-F72AD5C352CD}"/>
              </a:ext>
            </a:extLst>
          </p:cNvPr>
          <p:cNvPicPr preferRelativeResize="0">
            <a:picLocks/>
          </p:cNvPicPr>
          <p:nvPr/>
        </p:nvPicPr>
        <p:blipFill>
          <a:blip r:embed="rId6" cstate="print"/>
          <a:stretch>
            <a:fillRect/>
          </a:stretch>
        </p:blipFill>
        <p:spPr bwMode="gray">
          <a:xfrm>
            <a:off x="3937298" y="2761520"/>
            <a:ext cx="528118" cy="399421"/>
          </a:xfrm>
          <a:prstGeom prst="rect">
            <a:avLst/>
          </a:prstGeom>
        </p:spPr>
      </p:pic>
      <p:sp>
        <p:nvSpPr>
          <p:cNvPr id="16" name="Rectangle 15">
            <a:extLst>
              <a:ext uri="{FF2B5EF4-FFF2-40B4-BE49-F238E27FC236}">
                <a16:creationId xmlns:a16="http://schemas.microsoft.com/office/drawing/2014/main" id="{DF9A0FB4-D52E-4CDF-8424-7B7FC768514B}"/>
              </a:ext>
            </a:extLst>
          </p:cNvPr>
          <p:cNvSpPr/>
          <p:nvPr/>
        </p:nvSpPr>
        <p:spPr bwMode="gray">
          <a:xfrm>
            <a:off x="3150186" y="2702038"/>
            <a:ext cx="795603" cy="523220"/>
          </a:xfrm>
          <a:prstGeom prst="rect">
            <a:avLst/>
          </a:prstGeom>
        </p:spPr>
        <p:txBody>
          <a:bodyPr wrap="square">
            <a:noAutofit/>
          </a:bodyPr>
          <a:lstStyle/>
          <a:p>
            <a:pPr algn="ctr" fontAlgn="ctr"/>
            <a:r>
              <a:rPr lang="en-US" sz="1100" dirty="0">
                <a:latin typeface="Huawei Sans" panose="020C0503030203020204" pitchFamily="34" charset="0"/>
              </a:rPr>
              <a:t>Multicast source</a:t>
            </a:r>
          </a:p>
          <a:p>
            <a:pPr algn="ctr" fontAlgn="ctr"/>
            <a:r>
              <a:rPr lang="en-US" sz="1100" dirty="0">
                <a:latin typeface="Huawei Sans" panose="020C0503030203020204" pitchFamily="34" charset="0"/>
              </a:rPr>
              <a:t>4.0.0.4</a:t>
            </a:r>
          </a:p>
        </p:txBody>
      </p:sp>
      <p:pic>
        <p:nvPicPr>
          <p:cNvPr id="17" name="图片 38" descr="PC.png">
            <a:extLst>
              <a:ext uri="{FF2B5EF4-FFF2-40B4-BE49-F238E27FC236}">
                <a16:creationId xmlns:a16="http://schemas.microsoft.com/office/drawing/2014/main" id="{83C1C8F1-41B2-451F-B1DA-83D2764FAB69}"/>
              </a:ext>
            </a:extLst>
          </p:cNvPr>
          <p:cNvPicPr>
            <a:picLocks noChangeAspect="1"/>
          </p:cNvPicPr>
          <p:nvPr/>
        </p:nvPicPr>
        <p:blipFill>
          <a:blip r:embed="rId5" cstate="print"/>
          <a:stretch>
            <a:fillRect/>
          </a:stretch>
        </p:blipFill>
        <p:spPr bwMode="gray">
          <a:xfrm>
            <a:off x="5641588" y="5346701"/>
            <a:ext cx="540000" cy="382353"/>
          </a:xfrm>
          <a:prstGeom prst="rect">
            <a:avLst/>
          </a:prstGeom>
        </p:spPr>
      </p:pic>
      <p:sp>
        <p:nvSpPr>
          <p:cNvPr id="18" name="TextBox 17">
            <a:extLst>
              <a:ext uri="{FF2B5EF4-FFF2-40B4-BE49-F238E27FC236}">
                <a16:creationId xmlns:a16="http://schemas.microsoft.com/office/drawing/2014/main" id="{9545D8DD-CD59-4253-B2CF-B6B88C5A6AB7}"/>
              </a:ext>
            </a:extLst>
          </p:cNvPr>
          <p:cNvSpPr txBox="1"/>
          <p:nvPr/>
        </p:nvSpPr>
        <p:spPr bwMode="gray">
          <a:xfrm>
            <a:off x="4962576" y="5713054"/>
            <a:ext cx="1934897" cy="542714"/>
          </a:xfrm>
          <a:prstGeom prst="rect">
            <a:avLst/>
          </a:prstGeom>
          <a:noFill/>
        </p:spPr>
        <p:txBody>
          <a:bodyPr wrap="square" rtlCol="0">
            <a:noAutofit/>
          </a:bodyPr>
          <a:lstStyle/>
          <a:p>
            <a:pPr algn="ctr" fontAlgn="ctr"/>
            <a:r>
              <a:rPr lang="en-US" sz="1050">
                <a:latin typeface="Huawei Sans" panose="020C0503030203020204" pitchFamily="34" charset="0"/>
              </a:rPr>
              <a:t>Multicast group member 2 running IGMPv2 joins multicast group 232.0.0.10.</a:t>
            </a:r>
          </a:p>
          <a:p>
            <a:pPr algn="ctr" fontAlgn="ctr"/>
            <a:endParaRPr lang="en-US" sz="1050">
              <a:latin typeface="Huawei Sans" panose="020C0503030203020204" pitchFamily="34" charset="0"/>
            </a:endParaRPr>
          </a:p>
          <a:p>
            <a:pPr algn="ctr" fontAlgn="ctr"/>
            <a:endParaRPr lang="en-US" sz="1050">
              <a:latin typeface="Huawei Sans" panose="020C0503030203020204" pitchFamily="34" charset="0"/>
            </a:endParaRPr>
          </a:p>
        </p:txBody>
      </p:sp>
      <p:cxnSp>
        <p:nvCxnSpPr>
          <p:cNvPr id="19" name="Connector: Elbow 18">
            <a:extLst>
              <a:ext uri="{FF2B5EF4-FFF2-40B4-BE49-F238E27FC236}">
                <a16:creationId xmlns:a16="http://schemas.microsoft.com/office/drawing/2014/main" id="{5EB2AB6C-5FCE-4FBE-869C-C68CA48BAD9D}"/>
              </a:ext>
            </a:extLst>
          </p:cNvPr>
          <p:cNvCxnSpPr>
            <a:cxnSpLocks/>
            <a:stCxn id="17" idx="0"/>
            <a:endCxn id="5" idx="2"/>
          </p:cNvCxnSpPr>
          <p:nvPr/>
        </p:nvCxnSpPr>
        <p:spPr bwMode="gray">
          <a:xfrm rot="16200000" flipV="1">
            <a:off x="5103007" y="4538120"/>
            <a:ext cx="555273" cy="1061890"/>
          </a:xfrm>
          <a:prstGeom prst="bentConnector3">
            <a:avLst>
              <a:gd name="adj1" fmla="val 50000"/>
            </a:avLst>
          </a:prstGeom>
          <a:ln w="19050"/>
        </p:spPr>
        <p:style>
          <a:lnRef idx="1">
            <a:schemeClr val="dk1"/>
          </a:lnRef>
          <a:fillRef idx="0">
            <a:schemeClr val="dk1"/>
          </a:fillRef>
          <a:effectRef idx="0">
            <a:schemeClr val="dk1"/>
          </a:effectRef>
          <a:fontRef idx="minor">
            <a:schemeClr val="tx1"/>
          </a:fontRef>
        </p:style>
      </p:cxnSp>
      <p:sp>
        <p:nvSpPr>
          <p:cNvPr id="20" name="TextBox 120">
            <a:extLst>
              <a:ext uri="{FF2B5EF4-FFF2-40B4-BE49-F238E27FC236}">
                <a16:creationId xmlns:a16="http://schemas.microsoft.com/office/drawing/2014/main" id="{8D349B57-68A2-45FD-934F-25E891FF2962}"/>
              </a:ext>
            </a:extLst>
          </p:cNvPr>
          <p:cNvSpPr txBox="1"/>
          <p:nvPr/>
        </p:nvSpPr>
        <p:spPr bwMode="gray">
          <a:xfrm>
            <a:off x="2871513" y="5019541"/>
            <a:ext cx="783061" cy="287715"/>
          </a:xfrm>
          <a:prstGeom prst="roundRect">
            <a:avLst>
              <a:gd name="adj" fmla="val 6721"/>
            </a:avLst>
          </a:prstGeom>
          <a:solidFill>
            <a:srgbClr val="8BC9A0"/>
          </a:solidFill>
          <a:ln w="12700">
            <a:solidFill>
              <a:srgbClr val="8BC9A0"/>
            </a:solidFill>
          </a:ln>
        </p:spPr>
        <p:txBody>
          <a:bodyPr wrap="square" rtlCol="0" anchor="ctr">
            <a:noAutofit/>
          </a:bodyPr>
          <a:lstStyle/>
          <a:p>
            <a:pPr algn="ctr" fontAlgn="ctr"/>
            <a:r>
              <a:rPr lang="en-US" sz="1200" b="1">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Report</a:t>
            </a:r>
          </a:p>
        </p:txBody>
      </p:sp>
      <p:cxnSp>
        <p:nvCxnSpPr>
          <p:cNvPr id="21" name="Straight Arrow Connector 20">
            <a:extLst>
              <a:ext uri="{FF2B5EF4-FFF2-40B4-BE49-F238E27FC236}">
                <a16:creationId xmlns:a16="http://schemas.microsoft.com/office/drawing/2014/main" id="{EC526659-EF3B-45BA-95C2-DF3F8F2D9022}"/>
              </a:ext>
            </a:extLst>
          </p:cNvPr>
          <p:cNvCxnSpPr>
            <a:cxnSpLocks/>
          </p:cNvCxnSpPr>
          <p:nvPr/>
        </p:nvCxnSpPr>
        <p:spPr bwMode="gray">
          <a:xfrm>
            <a:off x="5987765" y="4987414"/>
            <a:ext cx="0" cy="329367"/>
          </a:xfrm>
          <a:prstGeom prst="straightConnector1">
            <a:avLst/>
          </a:prstGeom>
          <a:ln w="19050">
            <a:solidFill>
              <a:srgbClr val="00B0F0"/>
            </a:solidFill>
            <a:prstDash val="dash"/>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2" name="Straight Arrow Connector 21">
            <a:extLst>
              <a:ext uri="{FF2B5EF4-FFF2-40B4-BE49-F238E27FC236}">
                <a16:creationId xmlns:a16="http://schemas.microsoft.com/office/drawing/2014/main" id="{01FCCF64-5ABC-4CA4-9B60-FC5ADB381F75}"/>
              </a:ext>
            </a:extLst>
          </p:cNvPr>
          <p:cNvCxnSpPr>
            <a:cxnSpLocks/>
          </p:cNvCxnSpPr>
          <p:nvPr/>
        </p:nvCxnSpPr>
        <p:spPr bwMode="gray">
          <a:xfrm>
            <a:off x="4955026" y="5004421"/>
            <a:ext cx="956562" cy="0"/>
          </a:xfrm>
          <a:prstGeom prst="straightConnector1">
            <a:avLst/>
          </a:prstGeom>
          <a:ln w="19050">
            <a:solidFill>
              <a:srgbClr val="00B0F0"/>
            </a:solidFill>
            <a:prstDash val="dash"/>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3" name="Straight Arrow Connector 22">
            <a:extLst>
              <a:ext uri="{FF2B5EF4-FFF2-40B4-BE49-F238E27FC236}">
                <a16:creationId xmlns:a16="http://schemas.microsoft.com/office/drawing/2014/main" id="{5C855DFA-D55B-4C28-944D-EE53FD1AECF4}"/>
              </a:ext>
            </a:extLst>
          </p:cNvPr>
          <p:cNvCxnSpPr>
            <a:cxnSpLocks/>
          </p:cNvCxnSpPr>
          <p:nvPr/>
        </p:nvCxnSpPr>
        <p:spPr bwMode="gray">
          <a:xfrm>
            <a:off x="4921534" y="3831555"/>
            <a:ext cx="0" cy="489480"/>
          </a:xfrm>
          <a:prstGeom prst="straightConnector1">
            <a:avLst/>
          </a:prstGeom>
          <a:ln w="19050">
            <a:solidFill>
              <a:srgbClr val="00B0F0"/>
            </a:solidFill>
            <a:prstDash val="dash"/>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24" name="TextBox 120">
            <a:extLst>
              <a:ext uri="{FF2B5EF4-FFF2-40B4-BE49-F238E27FC236}">
                <a16:creationId xmlns:a16="http://schemas.microsoft.com/office/drawing/2014/main" id="{E69613F2-FD2C-464B-9F71-03017D1C4EB6}"/>
              </a:ext>
            </a:extLst>
          </p:cNvPr>
          <p:cNvSpPr txBox="1"/>
          <p:nvPr/>
        </p:nvSpPr>
        <p:spPr bwMode="gray">
          <a:xfrm>
            <a:off x="6063942" y="5019541"/>
            <a:ext cx="783061" cy="287715"/>
          </a:xfrm>
          <a:prstGeom prst="roundRect">
            <a:avLst>
              <a:gd name="adj" fmla="val 6721"/>
            </a:avLst>
          </a:prstGeom>
          <a:solidFill>
            <a:srgbClr val="00B0F0"/>
          </a:solidFill>
          <a:ln w="12700">
            <a:solidFill>
              <a:srgbClr val="00B0F0"/>
            </a:solidFill>
          </a:ln>
        </p:spPr>
        <p:txBody>
          <a:bodyPr wrap="square" rtlCol="0" anchor="ctr">
            <a:noAutofit/>
          </a:bodyPr>
          <a:lstStyle/>
          <a:p>
            <a:pPr algn="ctr" fontAlgn="ctr"/>
            <a:r>
              <a:rPr lang="en-US" sz="1200" b="1">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Report</a:t>
            </a:r>
          </a:p>
        </p:txBody>
      </p:sp>
      <p:sp>
        <p:nvSpPr>
          <p:cNvPr id="25" name="矩形: 圆角 52">
            <a:extLst>
              <a:ext uri="{FF2B5EF4-FFF2-40B4-BE49-F238E27FC236}">
                <a16:creationId xmlns:a16="http://schemas.microsoft.com/office/drawing/2014/main" id="{171EA2E9-039A-41B0-B0E6-59B54C219358}"/>
              </a:ext>
            </a:extLst>
          </p:cNvPr>
          <p:cNvSpPr/>
          <p:nvPr/>
        </p:nvSpPr>
        <p:spPr bwMode="gray">
          <a:xfrm>
            <a:off x="5222798" y="3168225"/>
            <a:ext cx="2055600" cy="935951"/>
          </a:xfrm>
          <a:prstGeom prst="roundRect">
            <a:avLst>
              <a:gd name="adj" fmla="val 3125"/>
            </a:avLst>
          </a:prstGeom>
          <a:solidFill>
            <a:schemeClr val="bg1"/>
          </a:solid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gn="ctr" fontAlgn="ctr"/>
            <a:r>
              <a:rPr lang="en-US" sz="120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SSM Mapping</a:t>
            </a:r>
          </a:p>
        </p:txBody>
      </p:sp>
      <p:graphicFrame>
        <p:nvGraphicFramePr>
          <p:cNvPr id="26" name="Table 38">
            <a:extLst>
              <a:ext uri="{FF2B5EF4-FFF2-40B4-BE49-F238E27FC236}">
                <a16:creationId xmlns:a16="http://schemas.microsoft.com/office/drawing/2014/main" id="{44E5FD8A-B588-4409-92CE-202A85475866}"/>
              </a:ext>
            </a:extLst>
          </p:cNvPr>
          <p:cNvGraphicFramePr>
            <a:graphicFrameLocks noGrp="1"/>
          </p:cNvGraphicFramePr>
          <p:nvPr>
            <p:extLst>
              <p:ext uri="{D42A27DB-BD31-4B8C-83A1-F6EECF244321}">
                <p14:modId xmlns:p14="http://schemas.microsoft.com/office/powerpoint/2010/main" val="1969157700"/>
              </p:ext>
            </p:extLst>
          </p:nvPr>
        </p:nvGraphicFramePr>
        <p:xfrm>
          <a:off x="5270423" y="3432508"/>
          <a:ext cx="1941299" cy="635426"/>
        </p:xfrm>
        <a:graphic>
          <a:graphicData uri="http://schemas.openxmlformats.org/drawingml/2006/table">
            <a:tbl>
              <a:tblPr firstRow="1" bandRow="1">
                <a:tableStyleId>{72833802-FEF1-4C79-8D5D-14CF1EAF98D9}</a:tableStyleId>
              </a:tblPr>
              <a:tblGrid>
                <a:gridCol w="1007849">
                  <a:extLst>
                    <a:ext uri="{9D8B030D-6E8A-4147-A177-3AD203B41FA5}">
                      <a16:colId xmlns:a16="http://schemas.microsoft.com/office/drawing/2014/main" val="2036062193"/>
                    </a:ext>
                  </a:extLst>
                </a:gridCol>
                <a:gridCol w="933450">
                  <a:extLst>
                    <a:ext uri="{9D8B030D-6E8A-4147-A177-3AD203B41FA5}">
                      <a16:colId xmlns:a16="http://schemas.microsoft.com/office/drawing/2014/main" val="1892022959"/>
                    </a:ext>
                  </a:extLst>
                </a:gridCol>
              </a:tblGrid>
              <a:tr h="318289">
                <a:tc>
                  <a:txBody>
                    <a:bodyPr/>
                    <a:lstStyle/>
                    <a:p>
                      <a:pPr algn="ctr" fontAlgn="ctr"/>
                      <a:r>
                        <a:rPr lang="en-US" sz="1050" dirty="0">
                          <a:latin typeface="Huawei Sans" panose="020C0503030203020204" pitchFamily="34" charset="0"/>
                        </a:rPr>
                        <a:t>SSM multicast group</a:t>
                      </a:r>
                    </a:p>
                  </a:txBody>
                  <a:tcPr marL="19050" marR="19050" marT="19050" marB="1905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a:txBody>
                    <a:bodyPr/>
                    <a:lstStyle/>
                    <a:p>
                      <a:pPr algn="ctr" fontAlgn="ctr"/>
                      <a:r>
                        <a:rPr lang="en-US" sz="1050" dirty="0">
                          <a:latin typeface="Huawei Sans" panose="020C0503030203020204" pitchFamily="34" charset="0"/>
                        </a:rPr>
                        <a:t>Multicast source</a:t>
                      </a:r>
                    </a:p>
                  </a:txBody>
                  <a:tcPr marL="19050" marR="19050" marT="19050" marB="1905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extLst>
                  <a:ext uri="{0D108BD9-81ED-4DB2-BD59-A6C34878D82A}">
                    <a16:rowId xmlns:a16="http://schemas.microsoft.com/office/drawing/2014/main" val="3015372963"/>
                  </a:ext>
                </a:extLst>
              </a:tr>
              <a:tr h="277286">
                <a:tc>
                  <a:txBody>
                    <a:bodyPr/>
                    <a:lstStyle/>
                    <a:p>
                      <a:pPr algn="ctr" fontAlgn="ctr"/>
                      <a:r>
                        <a:rPr lang="en-US" sz="1050">
                          <a:latin typeface="Huawei Sans" panose="020C0503030203020204" pitchFamily="34" charset="0"/>
                        </a:rPr>
                        <a:t>232.0.0.10</a:t>
                      </a:r>
                    </a:p>
                  </a:txBody>
                  <a:tcPr marL="19050" marR="19050" marT="19050" marB="1905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4FBFE"/>
                    </a:solidFill>
                  </a:tcPr>
                </a:tc>
                <a:tc>
                  <a:txBody>
                    <a:bodyPr/>
                    <a:lstStyle/>
                    <a:p>
                      <a:pPr algn="ctr" fontAlgn="ctr"/>
                      <a:r>
                        <a:rPr lang="en-US" sz="1050" dirty="0">
                          <a:latin typeface="Huawei Sans" panose="020C0503030203020204" pitchFamily="34" charset="0"/>
                        </a:rPr>
                        <a:t>4.0.0.4</a:t>
                      </a:r>
                    </a:p>
                  </a:txBody>
                  <a:tcPr marL="19050" marR="19050" marT="19050" marB="1905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4FBFE"/>
                    </a:solidFill>
                  </a:tcPr>
                </a:tc>
                <a:extLst>
                  <a:ext uri="{0D108BD9-81ED-4DB2-BD59-A6C34878D82A}">
                    <a16:rowId xmlns:a16="http://schemas.microsoft.com/office/drawing/2014/main" val="726405233"/>
                  </a:ext>
                </a:extLst>
              </a:tr>
            </a:tbl>
          </a:graphicData>
        </a:graphic>
      </p:graphicFrame>
      <p:sp>
        <p:nvSpPr>
          <p:cNvPr id="27" name="矩形: 圆角 52">
            <a:extLst>
              <a:ext uri="{FF2B5EF4-FFF2-40B4-BE49-F238E27FC236}">
                <a16:creationId xmlns:a16="http://schemas.microsoft.com/office/drawing/2014/main" id="{B6DA31EE-5DC1-43CF-BB3F-E12730A87921}"/>
              </a:ext>
            </a:extLst>
          </p:cNvPr>
          <p:cNvSpPr/>
          <p:nvPr/>
        </p:nvSpPr>
        <p:spPr bwMode="gray">
          <a:xfrm>
            <a:off x="7933769" y="3168225"/>
            <a:ext cx="2355448" cy="935951"/>
          </a:xfrm>
          <a:prstGeom prst="roundRect">
            <a:avLst>
              <a:gd name="adj" fmla="val 3125"/>
            </a:avLst>
          </a:prstGeom>
          <a:solidFill>
            <a:schemeClr val="bg1"/>
          </a:solid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gn="ctr" fontAlgn="ctr"/>
            <a:r>
              <a:rPr lang="en-US"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IGMP Routing Table</a:t>
            </a:r>
          </a:p>
        </p:txBody>
      </p:sp>
      <p:graphicFrame>
        <p:nvGraphicFramePr>
          <p:cNvPr id="28" name="Table 38">
            <a:extLst>
              <a:ext uri="{FF2B5EF4-FFF2-40B4-BE49-F238E27FC236}">
                <a16:creationId xmlns:a16="http://schemas.microsoft.com/office/drawing/2014/main" id="{5ECE4BF7-29CA-4FD2-B14A-35B7F99ABC46}"/>
              </a:ext>
            </a:extLst>
          </p:cNvPr>
          <p:cNvGraphicFramePr>
            <a:graphicFrameLocks noGrp="1"/>
          </p:cNvGraphicFramePr>
          <p:nvPr>
            <p:extLst>
              <p:ext uri="{D42A27DB-BD31-4B8C-83A1-F6EECF244321}">
                <p14:modId xmlns:p14="http://schemas.microsoft.com/office/powerpoint/2010/main" val="3462274377"/>
              </p:ext>
            </p:extLst>
          </p:nvPr>
        </p:nvGraphicFramePr>
        <p:xfrm>
          <a:off x="7981394" y="3432508"/>
          <a:ext cx="2242562" cy="633672"/>
        </p:xfrm>
        <a:graphic>
          <a:graphicData uri="http://schemas.openxmlformats.org/drawingml/2006/table">
            <a:tbl>
              <a:tblPr firstRow="1" bandRow="1">
                <a:tableStyleId>{72833802-FEF1-4C79-8D5D-14CF1EAF98D9}</a:tableStyleId>
              </a:tblPr>
              <a:tblGrid>
                <a:gridCol w="1529323">
                  <a:extLst>
                    <a:ext uri="{9D8B030D-6E8A-4147-A177-3AD203B41FA5}">
                      <a16:colId xmlns:a16="http://schemas.microsoft.com/office/drawing/2014/main" val="2036062193"/>
                    </a:ext>
                  </a:extLst>
                </a:gridCol>
                <a:gridCol w="713239">
                  <a:extLst>
                    <a:ext uri="{9D8B030D-6E8A-4147-A177-3AD203B41FA5}">
                      <a16:colId xmlns:a16="http://schemas.microsoft.com/office/drawing/2014/main" val="1892022959"/>
                    </a:ext>
                  </a:extLst>
                </a:gridCol>
              </a:tblGrid>
              <a:tr h="316275">
                <a:tc>
                  <a:txBody>
                    <a:bodyPr/>
                    <a:lstStyle/>
                    <a:p>
                      <a:pPr algn="ctr" fontAlgn="ctr"/>
                      <a:r>
                        <a:rPr lang="en-US" sz="1050" dirty="0">
                          <a:latin typeface="Huawei Sans" panose="020C0503030203020204" pitchFamily="34" charset="0"/>
                        </a:rPr>
                        <a:t>IGMP Entry</a:t>
                      </a:r>
                    </a:p>
                  </a:txBody>
                  <a:tcPr marL="19050" marR="19050" marT="19050" marB="1905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a:txBody>
                    <a:bodyPr/>
                    <a:lstStyle/>
                    <a:p>
                      <a:pPr algn="ctr" fontAlgn="ctr"/>
                      <a:r>
                        <a:rPr lang="en-US" sz="1050">
                          <a:latin typeface="Huawei Sans" panose="020C0503030203020204" pitchFamily="34" charset="0"/>
                        </a:rPr>
                        <a:t>Outbound Interface</a:t>
                      </a:r>
                    </a:p>
                  </a:txBody>
                  <a:tcPr marL="19050" marR="19050" marT="19050" marB="1905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extLst>
                  <a:ext uri="{0D108BD9-81ED-4DB2-BD59-A6C34878D82A}">
                    <a16:rowId xmlns:a16="http://schemas.microsoft.com/office/drawing/2014/main" val="3015372963"/>
                  </a:ext>
                </a:extLst>
              </a:tr>
              <a:tr h="275532">
                <a:tc>
                  <a:txBody>
                    <a:bodyPr/>
                    <a:lstStyle/>
                    <a:p>
                      <a:pPr algn="ctr" fontAlgn="ctr"/>
                      <a:r>
                        <a:rPr lang="en-US" sz="1050" dirty="0">
                          <a:latin typeface="Huawei Sans" panose="020C0503030203020204" pitchFamily="34" charset="0"/>
                        </a:rPr>
                        <a:t>4.0.0.4, 232.0.0.10</a:t>
                      </a:r>
                    </a:p>
                  </a:txBody>
                  <a:tcPr marL="19050" marR="19050" marT="19050" marB="1905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4FBFE"/>
                    </a:solidFill>
                  </a:tcPr>
                </a:tc>
                <a:tc>
                  <a:txBody>
                    <a:bodyPr/>
                    <a:lstStyle/>
                    <a:p>
                      <a:pPr algn="ctr" fontAlgn="ctr"/>
                      <a:r>
                        <a:rPr lang="en-US" sz="1050" dirty="0">
                          <a:latin typeface="Huawei Sans" panose="020C0503030203020204" pitchFamily="34" charset="0"/>
                        </a:rPr>
                        <a:t>IF1</a:t>
                      </a:r>
                    </a:p>
                  </a:txBody>
                  <a:tcPr marL="19050" marR="19050" marT="19050" marB="1905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4FBFE"/>
                    </a:solidFill>
                  </a:tcPr>
                </a:tc>
                <a:extLst>
                  <a:ext uri="{0D108BD9-81ED-4DB2-BD59-A6C34878D82A}">
                    <a16:rowId xmlns:a16="http://schemas.microsoft.com/office/drawing/2014/main" val="726405233"/>
                  </a:ext>
                </a:extLst>
              </a:tr>
            </a:tbl>
          </a:graphicData>
        </a:graphic>
      </p:graphicFrame>
      <p:sp>
        <p:nvSpPr>
          <p:cNvPr id="29" name="Arrow: Right 28">
            <a:extLst>
              <a:ext uri="{FF2B5EF4-FFF2-40B4-BE49-F238E27FC236}">
                <a16:creationId xmlns:a16="http://schemas.microsoft.com/office/drawing/2014/main" id="{5EC2A597-6490-47C3-A698-F2E985C0DE44}"/>
              </a:ext>
            </a:extLst>
          </p:cNvPr>
          <p:cNvSpPr/>
          <p:nvPr/>
        </p:nvSpPr>
        <p:spPr bwMode="gray">
          <a:xfrm>
            <a:off x="7505391" y="3471516"/>
            <a:ext cx="292205" cy="329368"/>
          </a:xfrm>
          <a:prstGeom prst="rightArrow">
            <a:avLst>
              <a:gd name="adj1" fmla="val 41147"/>
              <a:gd name="adj2" fmla="val 50000"/>
            </a:avLst>
          </a:prstGeom>
          <a:solidFill>
            <a:srgbClr val="F4FBFE"/>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400" dirty="0">
              <a:solidFill>
                <a:schemeClr val="tx1"/>
              </a:solidFill>
              <a:latin typeface="Huawei Sans" panose="020C0503030203020204" pitchFamily="34" charset="0"/>
            </a:endParaRPr>
          </a:p>
        </p:txBody>
      </p:sp>
      <p:sp>
        <p:nvSpPr>
          <p:cNvPr id="30" name="Rectangular Callout 75">
            <a:extLst>
              <a:ext uri="{FF2B5EF4-FFF2-40B4-BE49-F238E27FC236}">
                <a16:creationId xmlns:a16="http://schemas.microsoft.com/office/drawing/2014/main" id="{2E440063-387F-408B-926D-A7D3CE3B2F19}"/>
              </a:ext>
            </a:extLst>
          </p:cNvPr>
          <p:cNvSpPr/>
          <p:nvPr/>
        </p:nvSpPr>
        <p:spPr bwMode="gray">
          <a:xfrm>
            <a:off x="8833651" y="4198924"/>
            <a:ext cx="1578776" cy="592504"/>
          </a:xfrm>
          <a:prstGeom prst="wedgeRectCallout">
            <a:avLst>
              <a:gd name="adj1" fmla="val -24502"/>
              <a:gd name="adj2" fmla="val -84759"/>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19050" tIns="19050" rIns="19050" bIns="19050" rtlCol="0" anchor="ctr">
            <a:noAutofit/>
          </a:bodyPr>
          <a:lstStyle/>
          <a:p>
            <a:pPr algn="ctr" fontAlgn="ctr"/>
            <a:r>
              <a:rPr lang="en-US" sz="1200" dirty="0">
                <a:solidFill>
                  <a:schemeClr val="tx1"/>
                </a:solidFill>
                <a:latin typeface="Huawei Sans" panose="020C0503030203020204" pitchFamily="34" charset="0"/>
                <a:ea typeface="方正兰亭黑简体" panose="02000000000000000000" pitchFamily="2" charset="-122"/>
              </a:rPr>
              <a:t>Generates an IGMP entry based on the SSM mapping entry.</a:t>
            </a:r>
          </a:p>
        </p:txBody>
      </p:sp>
      <p:sp>
        <p:nvSpPr>
          <p:cNvPr id="31" name="Rectangle 30">
            <a:extLst>
              <a:ext uri="{FF2B5EF4-FFF2-40B4-BE49-F238E27FC236}">
                <a16:creationId xmlns:a16="http://schemas.microsoft.com/office/drawing/2014/main" id="{44653562-7918-478C-B4E8-3402A8AB7490}"/>
              </a:ext>
            </a:extLst>
          </p:cNvPr>
          <p:cNvSpPr/>
          <p:nvPr/>
        </p:nvSpPr>
        <p:spPr bwMode="gray">
          <a:xfrm>
            <a:off x="5221811" y="2247633"/>
            <a:ext cx="4724860" cy="608932"/>
          </a:xfrm>
          <a:prstGeom prst="rect">
            <a:avLst/>
          </a:prstGeom>
          <a:solidFill>
            <a:srgbClr val="F4FBFE"/>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fontAlgn="ctr"/>
            <a:r>
              <a:rPr lang="en-US" sz="1200" dirty="0">
                <a:solidFill>
                  <a:schemeClr val="tx1"/>
                </a:solidFill>
                <a:latin typeface="Huawei Sans" panose="020C0503030203020204" pitchFamily="34" charset="0"/>
              </a:rPr>
              <a:t>IGMP SSM-Mapping conversion table</a:t>
            </a:r>
          </a:p>
          <a:p>
            <a:pPr fontAlgn="ctr"/>
            <a:r>
              <a:rPr lang="en-US" sz="1200" dirty="0">
                <a:solidFill>
                  <a:schemeClr val="tx1"/>
                </a:solidFill>
                <a:latin typeface="Huawei Sans" panose="020C0503030203020204" pitchFamily="34" charset="0"/>
              </a:rPr>
              <a:t> Total 1 entry    1 entry matched</a:t>
            </a:r>
          </a:p>
          <a:p>
            <a:pPr fontAlgn="ctr"/>
            <a:r>
              <a:rPr lang="en-US" sz="1200" dirty="0">
                <a:solidFill>
                  <a:schemeClr val="tx1"/>
                </a:solidFill>
                <a:latin typeface="Huawei Sans" panose="020C0503030203020204" pitchFamily="34" charset="0"/>
              </a:rPr>
              <a:t> 00001. (4.0.0.4, 232.0.0.10/32)   </a:t>
            </a:r>
            <a:r>
              <a:rPr lang="en-US" sz="1200" dirty="0">
                <a:solidFill>
                  <a:srgbClr val="8BC9A0"/>
                </a:solidFill>
                <a:latin typeface="Huawei Sans" panose="020C0503030203020204" pitchFamily="34" charset="0"/>
              </a:rPr>
              <a:t>//Static SSM mapping entry</a:t>
            </a:r>
          </a:p>
        </p:txBody>
      </p:sp>
      <p:sp>
        <p:nvSpPr>
          <p:cNvPr id="32" name="Trapezoid 31">
            <a:extLst>
              <a:ext uri="{FF2B5EF4-FFF2-40B4-BE49-F238E27FC236}">
                <a16:creationId xmlns:a16="http://schemas.microsoft.com/office/drawing/2014/main" id="{B0C97E4E-1081-4BC6-A400-0C62F7AC9A33}"/>
              </a:ext>
            </a:extLst>
          </p:cNvPr>
          <p:cNvSpPr/>
          <p:nvPr/>
        </p:nvSpPr>
        <p:spPr bwMode="gray">
          <a:xfrm flipV="1">
            <a:off x="5221530" y="2863336"/>
            <a:ext cx="4725141" cy="298417"/>
          </a:xfrm>
          <a:custGeom>
            <a:avLst/>
            <a:gdLst>
              <a:gd name="connsiteX0" fmla="*/ 0 w 4798980"/>
              <a:gd name="connsiteY0" fmla="*/ 295355 h 295355"/>
              <a:gd name="connsiteX1" fmla="*/ 73839 w 4798980"/>
              <a:gd name="connsiteY1" fmla="*/ 0 h 295355"/>
              <a:gd name="connsiteX2" fmla="*/ 4725141 w 4798980"/>
              <a:gd name="connsiteY2" fmla="*/ 0 h 295355"/>
              <a:gd name="connsiteX3" fmla="*/ 4798980 w 4798980"/>
              <a:gd name="connsiteY3" fmla="*/ 295355 h 295355"/>
              <a:gd name="connsiteX4" fmla="*/ 0 w 4798980"/>
              <a:gd name="connsiteY4" fmla="*/ 295355 h 295355"/>
              <a:gd name="connsiteX0" fmla="*/ 0 w 4798980"/>
              <a:gd name="connsiteY0" fmla="*/ 295355 h 295355"/>
              <a:gd name="connsiteX1" fmla="*/ 73839 w 4798980"/>
              <a:gd name="connsiteY1" fmla="*/ 0 h 295355"/>
              <a:gd name="connsiteX2" fmla="*/ 2115291 w 4798980"/>
              <a:gd name="connsiteY2" fmla="*/ 0 h 295355"/>
              <a:gd name="connsiteX3" fmla="*/ 4798980 w 4798980"/>
              <a:gd name="connsiteY3" fmla="*/ 295355 h 295355"/>
              <a:gd name="connsiteX4" fmla="*/ 0 w 4798980"/>
              <a:gd name="connsiteY4" fmla="*/ 295355 h 295355"/>
              <a:gd name="connsiteX0" fmla="*/ 2361 w 4725141"/>
              <a:gd name="connsiteY0" fmla="*/ 295355 h 295355"/>
              <a:gd name="connsiteX1" fmla="*/ 0 w 4725141"/>
              <a:gd name="connsiteY1" fmla="*/ 0 h 295355"/>
              <a:gd name="connsiteX2" fmla="*/ 2041452 w 4725141"/>
              <a:gd name="connsiteY2" fmla="*/ 0 h 295355"/>
              <a:gd name="connsiteX3" fmla="*/ 4725141 w 4725141"/>
              <a:gd name="connsiteY3" fmla="*/ 295355 h 295355"/>
              <a:gd name="connsiteX4" fmla="*/ 2361 w 4725141"/>
              <a:gd name="connsiteY4" fmla="*/ 295355 h 2953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25141" h="295355">
                <a:moveTo>
                  <a:pt x="2361" y="295355"/>
                </a:moveTo>
                <a:lnTo>
                  <a:pt x="0" y="0"/>
                </a:lnTo>
                <a:lnTo>
                  <a:pt x="2041452" y="0"/>
                </a:lnTo>
                <a:lnTo>
                  <a:pt x="4725141" y="295355"/>
                </a:lnTo>
                <a:lnTo>
                  <a:pt x="2361" y="295355"/>
                </a:lnTo>
                <a:close/>
              </a:path>
            </a:pathLst>
          </a:custGeom>
          <a:gradFill>
            <a:gsLst>
              <a:gs pos="0">
                <a:schemeClr val="accent1">
                  <a:lumMod val="5000"/>
                  <a:lumOff val="95000"/>
                  <a:alpha val="50000"/>
                </a:schemeClr>
              </a:gs>
              <a:gs pos="100000">
                <a:schemeClr val="accent1">
                  <a:lumMod val="30000"/>
                  <a:lumOff val="70000"/>
                  <a:alpha val="5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atin typeface="Huawei Sans" panose="020C0503030203020204" pitchFamily="34" charset="0"/>
            </a:endParaRPr>
          </a:p>
        </p:txBody>
      </p:sp>
      <p:sp>
        <p:nvSpPr>
          <p:cNvPr id="33" name="TextBox 32">
            <a:extLst>
              <a:ext uri="{FF2B5EF4-FFF2-40B4-BE49-F238E27FC236}">
                <a16:creationId xmlns:a16="http://schemas.microsoft.com/office/drawing/2014/main" id="{2152B9EB-E3AC-49D7-8E2D-CDDFD07304F5}"/>
              </a:ext>
            </a:extLst>
          </p:cNvPr>
          <p:cNvSpPr txBox="1"/>
          <p:nvPr/>
        </p:nvSpPr>
        <p:spPr bwMode="gray">
          <a:xfrm>
            <a:off x="4531034" y="3751084"/>
            <a:ext cx="396262" cy="276999"/>
          </a:xfrm>
          <a:prstGeom prst="rect">
            <a:avLst/>
          </a:prstGeom>
          <a:noFill/>
        </p:spPr>
        <p:txBody>
          <a:bodyPr wrap="square" rtlCol="0">
            <a:noAutofit/>
          </a:bodyPr>
          <a:lstStyle/>
          <a:p>
            <a:pPr fontAlgn="ctr"/>
            <a:r>
              <a:rPr lang="en-US" sz="1200">
                <a:latin typeface="Huawei Sans" panose="020C0503030203020204" pitchFamily="34" charset="0"/>
              </a:rPr>
              <a:t>IF1</a:t>
            </a:r>
          </a:p>
        </p:txBody>
      </p:sp>
      <p:sp>
        <p:nvSpPr>
          <p:cNvPr id="34" name="Rectangular Callout 75">
            <a:extLst>
              <a:ext uri="{FF2B5EF4-FFF2-40B4-BE49-F238E27FC236}">
                <a16:creationId xmlns:a16="http://schemas.microsoft.com/office/drawing/2014/main" id="{F9A6EB33-791B-4ABA-91EB-8D4C68CDB52E}"/>
              </a:ext>
            </a:extLst>
          </p:cNvPr>
          <p:cNvSpPr/>
          <p:nvPr/>
        </p:nvSpPr>
        <p:spPr bwMode="gray">
          <a:xfrm>
            <a:off x="5255870" y="4181961"/>
            <a:ext cx="1710431" cy="731850"/>
          </a:xfrm>
          <a:prstGeom prst="wedgeRectCallout">
            <a:avLst>
              <a:gd name="adj1" fmla="val -23962"/>
              <a:gd name="adj2" fmla="val -70876"/>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19050" tIns="19050" rIns="19050" bIns="19050" rtlCol="0" anchor="ctr">
            <a:noAutofit/>
          </a:bodyPr>
          <a:lstStyle/>
          <a:p>
            <a:pPr algn="ctr" fontAlgn="ctr"/>
            <a:r>
              <a:rPr lang="en-US" sz="1200" dirty="0">
                <a:solidFill>
                  <a:schemeClr val="tx1"/>
                </a:solidFill>
                <a:latin typeface="Huawei Sans" panose="020C0503030203020204" pitchFamily="34" charset="0"/>
                <a:ea typeface="方正兰亭黑简体" panose="02000000000000000000" pitchFamily="2" charset="-122"/>
              </a:rPr>
              <a:t>Configure a static mapping entry between a multicast group and a multicast source.</a:t>
            </a:r>
          </a:p>
        </p:txBody>
      </p:sp>
      <p:sp>
        <p:nvSpPr>
          <p:cNvPr id="35" name="Rectangular Callout 75">
            <a:extLst>
              <a:ext uri="{FF2B5EF4-FFF2-40B4-BE49-F238E27FC236}">
                <a16:creationId xmlns:a16="http://schemas.microsoft.com/office/drawing/2014/main" id="{E4067C7E-329E-44C6-B778-F89C761ED019}"/>
              </a:ext>
            </a:extLst>
          </p:cNvPr>
          <p:cNvSpPr/>
          <p:nvPr/>
        </p:nvSpPr>
        <p:spPr bwMode="gray">
          <a:xfrm>
            <a:off x="7118702" y="4182204"/>
            <a:ext cx="1469528" cy="721447"/>
          </a:xfrm>
          <a:prstGeom prst="wedgeRectCallout">
            <a:avLst>
              <a:gd name="adj1" fmla="val -17707"/>
              <a:gd name="adj2" fmla="val -108552"/>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19050" tIns="19050" rIns="19050" bIns="19050" rtlCol="0" anchor="ctr">
            <a:noAutofit/>
          </a:bodyPr>
          <a:lstStyle/>
          <a:p>
            <a:pPr algn="ctr" fontAlgn="ctr"/>
            <a:r>
              <a:rPr lang="en-US" sz="1200" dirty="0">
                <a:solidFill>
                  <a:schemeClr val="tx1"/>
                </a:solidFill>
                <a:latin typeface="Huawei Sans" panose="020C0503030203020204" pitchFamily="34" charset="0"/>
                <a:ea typeface="方正兰亭黑简体" panose="02000000000000000000" pitchFamily="2" charset="-122"/>
              </a:rPr>
              <a:t>Creates an IGMP routing entry after receiving the IGMP Report message.</a:t>
            </a:r>
          </a:p>
        </p:txBody>
      </p:sp>
      <p:sp>
        <p:nvSpPr>
          <p:cNvPr id="36" name="Rectangular Callout 75">
            <a:extLst>
              <a:ext uri="{FF2B5EF4-FFF2-40B4-BE49-F238E27FC236}">
                <a16:creationId xmlns:a16="http://schemas.microsoft.com/office/drawing/2014/main" id="{35C6847A-23A8-46FB-BE3C-5EAB8EE6FE44}"/>
              </a:ext>
            </a:extLst>
          </p:cNvPr>
          <p:cNvSpPr/>
          <p:nvPr/>
        </p:nvSpPr>
        <p:spPr bwMode="gray">
          <a:xfrm>
            <a:off x="2324269" y="4471993"/>
            <a:ext cx="1116644" cy="441818"/>
          </a:xfrm>
          <a:prstGeom prst="wedgeRectCallout">
            <a:avLst>
              <a:gd name="adj1" fmla="val 19675"/>
              <a:gd name="adj2" fmla="val 79420"/>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19050" tIns="19050" rIns="19050" bIns="19050" rtlCol="0" anchor="ctr">
            <a:noAutofit/>
          </a:bodyPr>
          <a:lstStyle/>
          <a:p>
            <a:pPr algn="ctr" fontAlgn="ctr"/>
            <a:r>
              <a:rPr lang="en-US" sz="1200" dirty="0">
                <a:solidFill>
                  <a:schemeClr val="tx1"/>
                </a:solidFill>
                <a:latin typeface="Huawei Sans" panose="020C0503030203020204" pitchFamily="34" charset="0"/>
                <a:ea typeface="方正兰亭黑简体" panose="02000000000000000000" pitchFamily="2" charset="-122"/>
              </a:rPr>
              <a:t>Sends a Report message.</a:t>
            </a:r>
          </a:p>
        </p:txBody>
      </p:sp>
      <p:sp>
        <p:nvSpPr>
          <p:cNvPr id="37" name="椭圆 50">
            <a:extLst>
              <a:ext uri="{FF2B5EF4-FFF2-40B4-BE49-F238E27FC236}">
                <a16:creationId xmlns:a16="http://schemas.microsoft.com/office/drawing/2014/main" id="{12E56D16-1320-4E0E-ABD2-8E3A4FF16C8E}"/>
              </a:ext>
            </a:extLst>
          </p:cNvPr>
          <p:cNvSpPr/>
          <p:nvPr/>
        </p:nvSpPr>
        <p:spPr bwMode="gray">
          <a:xfrm>
            <a:off x="2234269" y="4381993"/>
            <a:ext cx="180000" cy="180000"/>
          </a:xfrm>
          <a:prstGeom prst="ellipse">
            <a:avLst/>
          </a:prstGeom>
          <a:solidFill>
            <a:srgbClr val="FFC00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algn="ctr" fontAlgn="ctr"/>
            <a:r>
              <a:rPr lang="en-US" sz="110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38" name="椭圆 50">
            <a:extLst>
              <a:ext uri="{FF2B5EF4-FFF2-40B4-BE49-F238E27FC236}">
                <a16:creationId xmlns:a16="http://schemas.microsoft.com/office/drawing/2014/main" id="{E280AAB0-8215-40BD-AB5A-408329B2DC27}"/>
              </a:ext>
            </a:extLst>
          </p:cNvPr>
          <p:cNvSpPr/>
          <p:nvPr/>
        </p:nvSpPr>
        <p:spPr bwMode="gray">
          <a:xfrm>
            <a:off x="5165171" y="4108924"/>
            <a:ext cx="180000" cy="180000"/>
          </a:xfrm>
          <a:prstGeom prst="ellipse">
            <a:avLst/>
          </a:prstGeom>
          <a:solidFill>
            <a:srgbClr val="FFC00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algn="ctr" fontAlgn="ctr"/>
            <a:r>
              <a:rPr lang="en-US" sz="110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1</a:t>
            </a:r>
          </a:p>
        </p:txBody>
      </p:sp>
      <p:sp>
        <p:nvSpPr>
          <p:cNvPr id="39" name="椭圆 50">
            <a:extLst>
              <a:ext uri="{FF2B5EF4-FFF2-40B4-BE49-F238E27FC236}">
                <a16:creationId xmlns:a16="http://schemas.microsoft.com/office/drawing/2014/main" id="{832DD770-A7CA-4E24-8561-4FD477FDAC9E}"/>
              </a:ext>
            </a:extLst>
          </p:cNvPr>
          <p:cNvSpPr/>
          <p:nvPr/>
        </p:nvSpPr>
        <p:spPr bwMode="gray">
          <a:xfrm>
            <a:off x="7031722" y="4110648"/>
            <a:ext cx="180000" cy="180000"/>
          </a:xfrm>
          <a:prstGeom prst="ellipse">
            <a:avLst/>
          </a:prstGeom>
          <a:solidFill>
            <a:srgbClr val="FFC00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algn="ctr" fontAlgn="ctr"/>
            <a:r>
              <a:rPr lang="en-US" sz="110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3</a:t>
            </a:r>
          </a:p>
        </p:txBody>
      </p:sp>
      <p:sp>
        <p:nvSpPr>
          <p:cNvPr id="40" name="椭圆 50">
            <a:extLst>
              <a:ext uri="{FF2B5EF4-FFF2-40B4-BE49-F238E27FC236}">
                <a16:creationId xmlns:a16="http://schemas.microsoft.com/office/drawing/2014/main" id="{F52F4A97-097D-4D02-8557-07F734AE0EB9}"/>
              </a:ext>
            </a:extLst>
          </p:cNvPr>
          <p:cNvSpPr/>
          <p:nvPr/>
        </p:nvSpPr>
        <p:spPr bwMode="gray">
          <a:xfrm>
            <a:off x="8743651" y="4110648"/>
            <a:ext cx="180000" cy="180000"/>
          </a:xfrm>
          <a:prstGeom prst="ellipse">
            <a:avLst/>
          </a:prstGeom>
          <a:solidFill>
            <a:srgbClr val="FFC00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algn="ctr" fontAlgn="ctr"/>
            <a:r>
              <a:rPr lang="en-US" sz="110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4</a:t>
            </a:r>
          </a:p>
        </p:txBody>
      </p:sp>
      <p:cxnSp>
        <p:nvCxnSpPr>
          <p:cNvPr id="41" name="Straight Arrow Connector 40">
            <a:extLst>
              <a:ext uri="{FF2B5EF4-FFF2-40B4-BE49-F238E27FC236}">
                <a16:creationId xmlns:a16="http://schemas.microsoft.com/office/drawing/2014/main" id="{AF1495C2-F914-48FA-BD4C-A9FF925B34DF}"/>
              </a:ext>
            </a:extLst>
          </p:cNvPr>
          <p:cNvCxnSpPr>
            <a:cxnSpLocks/>
          </p:cNvCxnSpPr>
          <p:nvPr/>
        </p:nvCxnSpPr>
        <p:spPr bwMode="gray">
          <a:xfrm>
            <a:off x="7400896" y="6057534"/>
            <a:ext cx="326831" cy="0"/>
          </a:xfrm>
          <a:prstGeom prst="straightConnector1">
            <a:avLst/>
          </a:prstGeom>
          <a:ln w="19050">
            <a:solidFill>
              <a:srgbClr val="00B0F0"/>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42" name="TextBox 41">
            <a:extLst>
              <a:ext uri="{FF2B5EF4-FFF2-40B4-BE49-F238E27FC236}">
                <a16:creationId xmlns:a16="http://schemas.microsoft.com/office/drawing/2014/main" id="{9040E7EC-150B-4F9C-A98F-BD11FA26D951}"/>
              </a:ext>
            </a:extLst>
          </p:cNvPr>
          <p:cNvSpPr txBox="1"/>
          <p:nvPr/>
        </p:nvSpPr>
        <p:spPr bwMode="gray">
          <a:xfrm>
            <a:off x="7680352" y="5925882"/>
            <a:ext cx="2543604" cy="276999"/>
          </a:xfrm>
          <a:prstGeom prst="rect">
            <a:avLst/>
          </a:prstGeom>
          <a:noFill/>
        </p:spPr>
        <p:txBody>
          <a:bodyPr wrap="square" rtlCol="0">
            <a:noAutofit/>
          </a:bodyPr>
          <a:lstStyle/>
          <a:p>
            <a:pPr fontAlgn="ctr"/>
            <a:r>
              <a:rPr lang="en-US" sz="1200">
                <a:latin typeface="Huawei Sans" panose="020C0503030203020204" pitchFamily="34" charset="0"/>
              </a:rPr>
              <a:t>Report message (member 2)</a:t>
            </a:r>
          </a:p>
        </p:txBody>
      </p:sp>
      <p:cxnSp>
        <p:nvCxnSpPr>
          <p:cNvPr id="43" name="Straight Arrow Connector 42">
            <a:extLst>
              <a:ext uri="{FF2B5EF4-FFF2-40B4-BE49-F238E27FC236}">
                <a16:creationId xmlns:a16="http://schemas.microsoft.com/office/drawing/2014/main" id="{5CB9B20F-6EB0-401E-880C-2376DE80979A}"/>
              </a:ext>
            </a:extLst>
          </p:cNvPr>
          <p:cNvCxnSpPr>
            <a:cxnSpLocks/>
          </p:cNvCxnSpPr>
          <p:nvPr/>
        </p:nvCxnSpPr>
        <p:spPr bwMode="gray">
          <a:xfrm>
            <a:off x="7400896" y="5722557"/>
            <a:ext cx="326831" cy="0"/>
          </a:xfrm>
          <a:prstGeom prst="straightConnector1">
            <a:avLst/>
          </a:prstGeom>
          <a:ln w="19050">
            <a:solidFill>
              <a:srgbClr val="8BC9A0"/>
            </a:solidFill>
            <a:prstDash val="solid"/>
            <a:tailEnd type="triangle"/>
          </a:ln>
        </p:spPr>
        <p:style>
          <a:lnRef idx="1">
            <a:schemeClr val="accent1"/>
          </a:lnRef>
          <a:fillRef idx="0">
            <a:schemeClr val="accent1"/>
          </a:fillRef>
          <a:effectRef idx="0">
            <a:schemeClr val="accent1"/>
          </a:effectRef>
          <a:fontRef idx="minor">
            <a:schemeClr val="tx1"/>
          </a:fontRef>
        </p:style>
      </p:cxnSp>
      <p:sp>
        <p:nvSpPr>
          <p:cNvPr id="44" name="TextBox 43">
            <a:extLst>
              <a:ext uri="{FF2B5EF4-FFF2-40B4-BE49-F238E27FC236}">
                <a16:creationId xmlns:a16="http://schemas.microsoft.com/office/drawing/2014/main" id="{55704E0E-F747-417D-AF00-28FFF89515B5}"/>
              </a:ext>
            </a:extLst>
          </p:cNvPr>
          <p:cNvSpPr txBox="1"/>
          <p:nvPr/>
        </p:nvSpPr>
        <p:spPr bwMode="gray">
          <a:xfrm>
            <a:off x="7680352" y="5590905"/>
            <a:ext cx="2543604" cy="276999"/>
          </a:xfrm>
          <a:prstGeom prst="rect">
            <a:avLst/>
          </a:prstGeom>
          <a:noFill/>
        </p:spPr>
        <p:txBody>
          <a:bodyPr wrap="square" rtlCol="0">
            <a:noAutofit/>
          </a:bodyPr>
          <a:lstStyle/>
          <a:p>
            <a:pPr fontAlgn="ctr"/>
            <a:r>
              <a:rPr lang="en-US" sz="1200" dirty="0">
                <a:latin typeface="Huawei Sans" panose="020C0503030203020204" pitchFamily="34" charset="0"/>
              </a:rPr>
              <a:t>Report message (member 1)</a:t>
            </a:r>
          </a:p>
        </p:txBody>
      </p:sp>
    </p:spTree>
    <p:extLst>
      <p:ext uri="{BB962C8B-B14F-4D97-AF65-F5344CB8AC3E}">
        <p14:creationId xmlns:p14="http://schemas.microsoft.com/office/powerpoint/2010/main" val="63520873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bwMode="gray"/>
        <p:txBody>
          <a:bodyPr wrap="square">
            <a:noAutofit/>
          </a:bodyPr>
          <a:lstStyle/>
          <a:p>
            <a:pPr fontAlgn="ctr"/>
            <a:r>
              <a:rPr lang="en-US" dirty="0">
                <a:solidFill>
                  <a:schemeClr val="bg1">
                    <a:lumMod val="50000"/>
                  </a:schemeClr>
                </a:solidFill>
                <a:latin typeface="Huawei Sans" panose="020C0503030203020204" pitchFamily="34" charset="0"/>
              </a:rPr>
              <a:t>IGMP Introduction</a:t>
            </a:r>
          </a:p>
          <a:p>
            <a:pPr fontAlgn="ctr"/>
            <a:r>
              <a:rPr lang="en-US" b="1" dirty="0">
                <a:latin typeface="Huawei Sans" panose="020C0503030203020204" pitchFamily="34" charset="0"/>
              </a:rPr>
              <a:t>IGMP Feature Introduction</a:t>
            </a:r>
          </a:p>
          <a:p>
            <a:pPr marL="839788" lvl="1" indent="-373063" fontAlgn="ctr"/>
            <a:r>
              <a:rPr lang="en-US" dirty="0">
                <a:solidFill>
                  <a:schemeClr val="bg1">
                    <a:lumMod val="50000"/>
                  </a:schemeClr>
                </a:solidFill>
                <a:latin typeface="Huawei Sans" panose="020C0503030203020204" pitchFamily="34" charset="0"/>
              </a:rPr>
              <a:t>IGMP Snooping Introduction</a:t>
            </a:r>
          </a:p>
          <a:p>
            <a:pPr marL="839788" lvl="1" indent="-373063" fontAlgn="ctr"/>
            <a:r>
              <a:rPr lang="en-US" dirty="0">
                <a:solidFill>
                  <a:schemeClr val="bg1">
                    <a:lumMod val="50000"/>
                  </a:schemeClr>
                </a:solidFill>
                <a:latin typeface="Huawei Sans" panose="020C0503030203020204" pitchFamily="34" charset="0"/>
              </a:rPr>
              <a:t>IGMP SSM Mapping Introduction</a:t>
            </a:r>
          </a:p>
          <a:p>
            <a:pPr marL="839788" lvl="1" indent="-373063" fontAlgn="ctr">
              <a:buSzPct val="50000"/>
              <a:buFont typeface="Wingdings" panose="05000000000000000000" pitchFamily="2" charset="2"/>
              <a:buChar char="n"/>
            </a:pPr>
            <a:r>
              <a:rPr lang="en-US" dirty="0">
                <a:latin typeface="Huawei Sans" panose="020C0503030203020204" pitchFamily="34" charset="0"/>
              </a:rPr>
              <a:t>IGMP Proxy Introduction</a:t>
            </a:r>
          </a:p>
          <a:p>
            <a:pPr fontAlgn="ctr"/>
            <a:r>
              <a:rPr lang="en-US" dirty="0">
                <a:solidFill>
                  <a:schemeClr val="bg1">
                    <a:lumMod val="50000"/>
                  </a:schemeClr>
                </a:solidFill>
                <a:latin typeface="Huawei Sans" panose="020C0503030203020204" pitchFamily="34" charset="0"/>
              </a:rPr>
              <a:t>IGMP Configurations</a:t>
            </a:r>
          </a:p>
        </p:txBody>
      </p:sp>
    </p:spTree>
    <p:extLst>
      <p:ext uri="{BB962C8B-B14F-4D97-AF65-F5344CB8AC3E}">
        <p14:creationId xmlns:p14="http://schemas.microsoft.com/office/powerpoint/2010/main" val="357949913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912BC76C-2859-470D-BA42-A91DA68E6576}"/>
              </a:ext>
            </a:extLst>
          </p:cNvPr>
          <p:cNvSpPr>
            <a:spLocks noGrp="1"/>
          </p:cNvSpPr>
          <p:nvPr>
            <p:ph type="body" sz="quarter" idx="10"/>
          </p:nvPr>
        </p:nvSpPr>
        <p:spPr bwMode="gray"/>
        <p:txBody>
          <a:bodyPr wrap="square">
            <a:noAutofit/>
          </a:bodyPr>
          <a:lstStyle/>
          <a:p>
            <a:pPr fontAlgn="ctr"/>
            <a:r>
              <a:rPr lang="en-US" sz="1400" dirty="0">
                <a:latin typeface="Huawei Sans" panose="020C0503030203020204" pitchFamily="34" charset="0"/>
              </a:rPr>
              <a:t>On a live network, an IGMP </a:t>
            </a:r>
            <a:r>
              <a:rPr lang="en-US" sz="1400" dirty="0" err="1">
                <a:latin typeface="Huawei Sans" panose="020C0503030203020204" pitchFamily="34" charset="0"/>
              </a:rPr>
              <a:t>querier</a:t>
            </a:r>
            <a:r>
              <a:rPr lang="en-US" sz="1400" dirty="0">
                <a:latin typeface="Huawei Sans" panose="020C0503030203020204" pitchFamily="34" charset="0"/>
              </a:rPr>
              <a:t> may need to manage a large number of group members. When a large number of hosts frequently join or leave groups, a large number of IGMP Report/Leave messages are sent to the </a:t>
            </a:r>
            <a:r>
              <a:rPr lang="en-US" sz="1400" dirty="0" err="1">
                <a:latin typeface="Huawei Sans" panose="020C0503030203020204" pitchFamily="34" charset="0"/>
              </a:rPr>
              <a:t>querier</a:t>
            </a:r>
            <a:r>
              <a:rPr lang="en-US" sz="1400" dirty="0">
                <a:latin typeface="Huawei Sans" panose="020C0503030203020204" pitchFamily="34" charset="0"/>
              </a:rPr>
              <a:t>, which burdens the </a:t>
            </a:r>
            <a:r>
              <a:rPr lang="en-US" sz="1400" dirty="0" err="1">
                <a:latin typeface="Huawei Sans" panose="020C0503030203020204" pitchFamily="34" charset="0"/>
              </a:rPr>
              <a:t>querier</a:t>
            </a:r>
            <a:r>
              <a:rPr lang="en-US" sz="1400" dirty="0">
                <a:latin typeface="Huawei Sans" panose="020C0503030203020204" pitchFamily="34" charset="0"/>
              </a:rPr>
              <a:t>.</a:t>
            </a:r>
          </a:p>
          <a:p>
            <a:pPr fontAlgn="ctr"/>
            <a:r>
              <a:rPr lang="en-US" sz="1400" dirty="0">
                <a:latin typeface="Huawei Sans" panose="020C0503030203020204" pitchFamily="34" charset="0"/>
              </a:rPr>
              <a:t>IGMP proxy </a:t>
            </a:r>
            <a:r>
              <a:rPr lang="en-US" sz="1400" b="1" dirty="0">
                <a:solidFill>
                  <a:srgbClr val="EC7061"/>
                </a:solidFill>
                <a:latin typeface="Huawei Sans" panose="020C0503030203020204" pitchFamily="34" charset="0"/>
              </a:rPr>
              <a:t>reduces</a:t>
            </a:r>
            <a:r>
              <a:rPr lang="en-US" sz="1400" dirty="0">
                <a:latin typeface="Huawei Sans" panose="020C0503030203020204" pitchFamily="34" charset="0"/>
              </a:rPr>
              <a:t> the number of </a:t>
            </a:r>
            <a:r>
              <a:rPr lang="en-US" sz="1400" b="1" dirty="0">
                <a:solidFill>
                  <a:srgbClr val="EC7061"/>
                </a:solidFill>
                <a:latin typeface="Huawei Sans" panose="020C0503030203020204" pitchFamily="34" charset="0"/>
              </a:rPr>
              <a:t>IGMP Report/Leave messages</a:t>
            </a:r>
            <a:r>
              <a:rPr lang="en-US" sz="1400" dirty="0">
                <a:latin typeface="Huawei Sans" panose="020C0503030203020204" pitchFamily="34" charset="0"/>
              </a:rPr>
              <a:t> received by the IGMP </a:t>
            </a:r>
            <a:r>
              <a:rPr lang="en-US" sz="1400" dirty="0" err="1">
                <a:latin typeface="Huawei Sans" panose="020C0503030203020204" pitchFamily="34" charset="0"/>
              </a:rPr>
              <a:t>querier</a:t>
            </a:r>
            <a:r>
              <a:rPr lang="en-US" sz="1400" dirty="0">
                <a:latin typeface="Huawei Sans" panose="020C0503030203020204" pitchFamily="34" charset="0"/>
              </a:rPr>
              <a:t>, reducing the burden on the IGMP </a:t>
            </a:r>
            <a:r>
              <a:rPr lang="en-US" sz="1400" dirty="0" err="1">
                <a:latin typeface="Huawei Sans" panose="020C0503030203020204" pitchFamily="34" charset="0"/>
              </a:rPr>
              <a:t>querier</a:t>
            </a:r>
            <a:r>
              <a:rPr lang="en-US" sz="1400" dirty="0">
                <a:latin typeface="Huawei Sans" panose="020C0503030203020204" pitchFamily="34" charset="0"/>
              </a:rPr>
              <a:t>.</a:t>
            </a:r>
          </a:p>
          <a:p>
            <a:pPr fontAlgn="ctr"/>
            <a:r>
              <a:rPr lang="en-US" sz="1400" dirty="0">
                <a:latin typeface="Huawei Sans" panose="020C0503030203020204" pitchFamily="34" charset="0"/>
              </a:rPr>
              <a:t>IGMP proxy is usually deployed on a Layer 3 device between an IGMP </a:t>
            </a:r>
            <a:r>
              <a:rPr lang="en-US" sz="1400" dirty="0" err="1">
                <a:latin typeface="Huawei Sans" panose="020C0503030203020204" pitchFamily="34" charset="0"/>
              </a:rPr>
              <a:t>querier</a:t>
            </a:r>
            <a:r>
              <a:rPr lang="en-US" sz="1400" dirty="0">
                <a:latin typeface="Huawei Sans" panose="020C0503030203020204" pitchFamily="34" charset="0"/>
              </a:rPr>
              <a:t> and receiver hosts.</a:t>
            </a:r>
          </a:p>
        </p:txBody>
      </p:sp>
      <p:sp>
        <p:nvSpPr>
          <p:cNvPr id="3" name="Title 2">
            <a:extLst>
              <a:ext uri="{FF2B5EF4-FFF2-40B4-BE49-F238E27FC236}">
                <a16:creationId xmlns:a16="http://schemas.microsoft.com/office/drawing/2014/main" id="{AF3F2390-1AB0-4F2C-928C-5A8219153DB2}"/>
              </a:ext>
            </a:extLst>
          </p:cNvPr>
          <p:cNvSpPr>
            <a:spLocks noGrp="1"/>
          </p:cNvSpPr>
          <p:nvPr>
            <p:ph type="title"/>
          </p:nvPr>
        </p:nvSpPr>
        <p:spPr bwMode="gray"/>
        <p:txBody>
          <a:bodyPr wrap="square">
            <a:noAutofit/>
          </a:bodyPr>
          <a:lstStyle/>
          <a:p>
            <a:pPr fontAlgn="ctr"/>
            <a:r>
              <a:rPr lang="en-US">
                <a:latin typeface="Huawei Sans" panose="020C0503030203020204" pitchFamily="34" charset="0"/>
              </a:rPr>
              <a:t>IGMP Proxy Introduction</a:t>
            </a:r>
          </a:p>
        </p:txBody>
      </p:sp>
      <p:sp>
        <p:nvSpPr>
          <p:cNvPr id="17" name="Freeform 159">
            <a:extLst>
              <a:ext uri="{FF2B5EF4-FFF2-40B4-BE49-F238E27FC236}">
                <a16:creationId xmlns:a16="http://schemas.microsoft.com/office/drawing/2014/main" id="{B74C6555-246E-4489-9DCC-4A0DA9C32C10}"/>
              </a:ext>
            </a:extLst>
          </p:cNvPr>
          <p:cNvSpPr/>
          <p:nvPr/>
        </p:nvSpPr>
        <p:spPr bwMode="gray">
          <a:xfrm flipH="1">
            <a:off x="2877862" y="2982780"/>
            <a:ext cx="1392088" cy="727684"/>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a:solidFill>
                  <a:schemeClr val="tx1"/>
                </a:solidFill>
                <a:latin typeface="Huawei Sans" panose="020C0503030203020204" pitchFamily="34" charset="0"/>
              </a:rPr>
              <a:t>Multicast network</a:t>
            </a:r>
          </a:p>
        </p:txBody>
      </p:sp>
      <p:pic>
        <p:nvPicPr>
          <p:cNvPr id="21" name="图片 20" descr="接入交换机.png">
            <a:extLst>
              <a:ext uri="{FF2B5EF4-FFF2-40B4-BE49-F238E27FC236}">
                <a16:creationId xmlns:a16="http://schemas.microsoft.com/office/drawing/2014/main" id="{9216DF4F-3A8F-4427-B2C8-E0A82591A3AD}"/>
              </a:ext>
            </a:extLst>
          </p:cNvPr>
          <p:cNvPicPr>
            <a:picLocks noChangeAspect="1"/>
          </p:cNvPicPr>
          <p:nvPr/>
        </p:nvPicPr>
        <p:blipFill>
          <a:blip r:embed="rId3" cstate="print"/>
          <a:stretch>
            <a:fillRect/>
          </a:stretch>
        </p:blipFill>
        <p:spPr bwMode="gray">
          <a:xfrm>
            <a:off x="3306315" y="4518337"/>
            <a:ext cx="540000" cy="441818"/>
          </a:xfrm>
          <a:prstGeom prst="rect">
            <a:avLst/>
          </a:prstGeom>
        </p:spPr>
      </p:pic>
      <p:pic>
        <p:nvPicPr>
          <p:cNvPr id="22" name="Picture 2" descr="G:\做的项目\公共\扁平图标切换\更新2015_01_21\oss扁平图标库2015_01_21更新-04.png">
            <a:extLst>
              <a:ext uri="{FF2B5EF4-FFF2-40B4-BE49-F238E27FC236}">
                <a16:creationId xmlns:a16="http://schemas.microsoft.com/office/drawing/2014/main" id="{632D7C0E-2AE5-498D-9D39-88C8D62DAA86}"/>
              </a:ext>
            </a:extLst>
          </p:cNvPr>
          <p:cNvPicPr>
            <a:picLocks noChangeArrowheads="1"/>
          </p:cNvPicPr>
          <p:nvPr/>
        </p:nvPicPr>
        <p:blipFill>
          <a:blip r:embed="rId4" cstate="print"/>
          <a:stretch>
            <a:fillRect/>
          </a:stretch>
        </p:blipFill>
        <p:spPr bwMode="gray">
          <a:xfrm>
            <a:off x="3312260" y="3581959"/>
            <a:ext cx="528117" cy="399259"/>
          </a:xfrm>
          <a:prstGeom prst="rect">
            <a:avLst/>
          </a:prstGeom>
          <a:noFill/>
        </p:spPr>
      </p:pic>
      <p:pic>
        <p:nvPicPr>
          <p:cNvPr id="23" name="图片 38" descr="PC.png">
            <a:extLst>
              <a:ext uri="{FF2B5EF4-FFF2-40B4-BE49-F238E27FC236}">
                <a16:creationId xmlns:a16="http://schemas.microsoft.com/office/drawing/2014/main" id="{F77E672B-905F-46D9-A62C-EAF7E0D9C64C}"/>
              </a:ext>
            </a:extLst>
          </p:cNvPr>
          <p:cNvPicPr>
            <a:picLocks noChangeAspect="1"/>
          </p:cNvPicPr>
          <p:nvPr/>
        </p:nvPicPr>
        <p:blipFill>
          <a:blip r:embed="rId5" cstate="print"/>
          <a:stretch>
            <a:fillRect/>
          </a:stretch>
        </p:blipFill>
        <p:spPr bwMode="gray">
          <a:xfrm>
            <a:off x="2274605" y="5516970"/>
            <a:ext cx="540000" cy="382353"/>
          </a:xfrm>
          <a:prstGeom prst="rect">
            <a:avLst/>
          </a:prstGeom>
        </p:spPr>
      </p:pic>
      <p:sp>
        <p:nvSpPr>
          <p:cNvPr id="24" name="TextBox 23">
            <a:extLst>
              <a:ext uri="{FF2B5EF4-FFF2-40B4-BE49-F238E27FC236}">
                <a16:creationId xmlns:a16="http://schemas.microsoft.com/office/drawing/2014/main" id="{B74721BB-3AAA-44FC-880A-5F2415C5B684}"/>
              </a:ext>
            </a:extLst>
          </p:cNvPr>
          <p:cNvSpPr txBox="1"/>
          <p:nvPr/>
        </p:nvSpPr>
        <p:spPr bwMode="gray">
          <a:xfrm>
            <a:off x="1767915" y="5904146"/>
            <a:ext cx="1397133" cy="276999"/>
          </a:xfrm>
          <a:prstGeom prst="rect">
            <a:avLst/>
          </a:prstGeom>
          <a:noFill/>
        </p:spPr>
        <p:txBody>
          <a:bodyPr wrap="square" rtlCol="0">
            <a:noAutofit/>
          </a:bodyPr>
          <a:lstStyle/>
          <a:p>
            <a:pPr algn="ctr" fontAlgn="ctr"/>
            <a:r>
              <a:rPr lang="en-US" sz="1200">
                <a:latin typeface="Huawei Sans" panose="020C0503030203020204" pitchFamily="34" charset="0"/>
              </a:rPr>
              <a:t>Multicast group member 1</a:t>
            </a:r>
          </a:p>
        </p:txBody>
      </p:sp>
      <p:cxnSp>
        <p:nvCxnSpPr>
          <p:cNvPr id="25" name="Connector: Elbow 24">
            <a:extLst>
              <a:ext uri="{FF2B5EF4-FFF2-40B4-BE49-F238E27FC236}">
                <a16:creationId xmlns:a16="http://schemas.microsoft.com/office/drawing/2014/main" id="{371147B6-A964-4DC6-A2BB-8A16819E5C4F}"/>
              </a:ext>
            </a:extLst>
          </p:cNvPr>
          <p:cNvCxnSpPr>
            <a:cxnSpLocks/>
            <a:stCxn id="23" idx="0"/>
            <a:endCxn id="21" idx="2"/>
          </p:cNvCxnSpPr>
          <p:nvPr/>
        </p:nvCxnSpPr>
        <p:spPr bwMode="gray">
          <a:xfrm rot="5400000" flipH="1" flipV="1">
            <a:off x="2782053" y="4722708"/>
            <a:ext cx="556815" cy="1031710"/>
          </a:xfrm>
          <a:prstGeom prst="bentConnector3">
            <a:avLst>
              <a:gd name="adj1" fmla="val 50000"/>
            </a:avLst>
          </a:prstGeom>
          <a:ln w="19050"/>
        </p:spPr>
        <p:style>
          <a:lnRef idx="1">
            <a:schemeClr val="dk1"/>
          </a:lnRef>
          <a:fillRef idx="0">
            <a:schemeClr val="dk1"/>
          </a:fillRef>
          <a:effectRef idx="0">
            <a:schemeClr val="dk1"/>
          </a:effectRef>
          <a:fontRef idx="minor">
            <a:schemeClr val="tx1"/>
          </a:fontRef>
        </p:style>
      </p:cxnSp>
      <p:cxnSp>
        <p:nvCxnSpPr>
          <p:cNvPr id="26" name="直接连接符 12">
            <a:extLst>
              <a:ext uri="{FF2B5EF4-FFF2-40B4-BE49-F238E27FC236}">
                <a16:creationId xmlns:a16="http://schemas.microsoft.com/office/drawing/2014/main" id="{44DB3E28-1293-4EDA-A34C-0AD5DF8753AA}"/>
              </a:ext>
            </a:extLst>
          </p:cNvPr>
          <p:cNvCxnSpPr>
            <a:cxnSpLocks/>
            <a:stCxn id="21" idx="0"/>
            <a:endCxn id="22" idx="2"/>
          </p:cNvCxnSpPr>
          <p:nvPr/>
        </p:nvCxnSpPr>
        <p:spPr bwMode="gray">
          <a:xfrm flipV="1">
            <a:off x="3576315" y="3981218"/>
            <a:ext cx="4" cy="537119"/>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28" name="TextBox 27">
            <a:extLst>
              <a:ext uri="{FF2B5EF4-FFF2-40B4-BE49-F238E27FC236}">
                <a16:creationId xmlns:a16="http://schemas.microsoft.com/office/drawing/2014/main" id="{D7CBAD63-36B7-4977-B5BB-BD2C24E09601}"/>
              </a:ext>
            </a:extLst>
          </p:cNvPr>
          <p:cNvSpPr txBox="1"/>
          <p:nvPr/>
        </p:nvSpPr>
        <p:spPr bwMode="gray">
          <a:xfrm>
            <a:off x="2269012" y="3608066"/>
            <a:ext cx="1037303" cy="276999"/>
          </a:xfrm>
          <a:prstGeom prst="rect">
            <a:avLst/>
          </a:prstGeom>
          <a:solidFill>
            <a:schemeClr val="bg1"/>
          </a:solidFill>
        </p:spPr>
        <p:txBody>
          <a:bodyPr wrap="square" rtlCol="0">
            <a:noAutofit/>
          </a:bodyPr>
          <a:lstStyle/>
          <a:p>
            <a:pPr algn="ctr" fontAlgn="ctr"/>
            <a:r>
              <a:rPr lang="en-US" sz="1100" dirty="0">
                <a:latin typeface="Huawei Sans" panose="020C0503030203020204" pitchFamily="34" charset="0"/>
              </a:rPr>
              <a:t>IGMP </a:t>
            </a:r>
            <a:r>
              <a:rPr lang="en-US" sz="1100" dirty="0" err="1">
                <a:latin typeface="Huawei Sans" panose="020C0503030203020204" pitchFamily="34" charset="0"/>
              </a:rPr>
              <a:t>querier</a:t>
            </a:r>
            <a:endParaRPr lang="en-US" sz="1100" dirty="0">
              <a:latin typeface="Huawei Sans" panose="020C0503030203020204" pitchFamily="34" charset="0"/>
            </a:endParaRPr>
          </a:p>
        </p:txBody>
      </p:sp>
      <p:pic>
        <p:nvPicPr>
          <p:cNvPr id="30" name="图片 38" descr="PC.png">
            <a:extLst>
              <a:ext uri="{FF2B5EF4-FFF2-40B4-BE49-F238E27FC236}">
                <a16:creationId xmlns:a16="http://schemas.microsoft.com/office/drawing/2014/main" id="{5F6EC738-3B19-430F-B06E-FAF25D9A43BF}"/>
              </a:ext>
            </a:extLst>
          </p:cNvPr>
          <p:cNvPicPr>
            <a:picLocks noChangeAspect="1"/>
          </p:cNvPicPr>
          <p:nvPr/>
        </p:nvPicPr>
        <p:blipFill>
          <a:blip r:embed="rId5" cstate="print"/>
          <a:stretch>
            <a:fillRect/>
          </a:stretch>
        </p:blipFill>
        <p:spPr bwMode="gray">
          <a:xfrm>
            <a:off x="4368205" y="5515428"/>
            <a:ext cx="540000" cy="382353"/>
          </a:xfrm>
          <a:prstGeom prst="rect">
            <a:avLst/>
          </a:prstGeom>
        </p:spPr>
      </p:pic>
      <p:sp>
        <p:nvSpPr>
          <p:cNvPr id="31" name="TextBox 30">
            <a:extLst>
              <a:ext uri="{FF2B5EF4-FFF2-40B4-BE49-F238E27FC236}">
                <a16:creationId xmlns:a16="http://schemas.microsoft.com/office/drawing/2014/main" id="{6EF389C9-4C95-4A35-86E9-2A20546887B1}"/>
              </a:ext>
            </a:extLst>
          </p:cNvPr>
          <p:cNvSpPr txBox="1"/>
          <p:nvPr/>
        </p:nvSpPr>
        <p:spPr bwMode="gray">
          <a:xfrm>
            <a:off x="3939748" y="5881780"/>
            <a:ext cx="1476306" cy="276999"/>
          </a:xfrm>
          <a:prstGeom prst="rect">
            <a:avLst/>
          </a:prstGeom>
          <a:noFill/>
        </p:spPr>
        <p:txBody>
          <a:bodyPr wrap="square" rtlCol="0">
            <a:noAutofit/>
          </a:bodyPr>
          <a:lstStyle/>
          <a:p>
            <a:pPr algn="ctr" fontAlgn="ctr"/>
            <a:r>
              <a:rPr lang="en-US" sz="1200">
                <a:latin typeface="Huawei Sans" panose="020C0503030203020204" pitchFamily="34" charset="0"/>
              </a:rPr>
              <a:t>Multicast group member 2</a:t>
            </a:r>
          </a:p>
        </p:txBody>
      </p:sp>
      <p:cxnSp>
        <p:nvCxnSpPr>
          <p:cNvPr id="32" name="Connector: Elbow 31">
            <a:extLst>
              <a:ext uri="{FF2B5EF4-FFF2-40B4-BE49-F238E27FC236}">
                <a16:creationId xmlns:a16="http://schemas.microsoft.com/office/drawing/2014/main" id="{720844D2-E474-4FA7-BB21-9CECA9121723}"/>
              </a:ext>
            </a:extLst>
          </p:cNvPr>
          <p:cNvCxnSpPr>
            <a:cxnSpLocks/>
            <a:stCxn id="30" idx="0"/>
            <a:endCxn id="21" idx="2"/>
          </p:cNvCxnSpPr>
          <p:nvPr/>
        </p:nvCxnSpPr>
        <p:spPr bwMode="gray">
          <a:xfrm rot="16200000" flipV="1">
            <a:off x="3829624" y="4706847"/>
            <a:ext cx="555273" cy="1061890"/>
          </a:xfrm>
          <a:prstGeom prst="bentConnector3">
            <a:avLst>
              <a:gd name="adj1" fmla="val 50000"/>
            </a:avLst>
          </a:prstGeom>
          <a:ln w="19050"/>
        </p:spPr>
        <p:style>
          <a:lnRef idx="1">
            <a:schemeClr val="dk1"/>
          </a:lnRef>
          <a:fillRef idx="0">
            <a:schemeClr val="dk1"/>
          </a:fillRef>
          <a:effectRef idx="0">
            <a:schemeClr val="dk1"/>
          </a:effectRef>
          <a:fontRef idx="minor">
            <a:schemeClr val="tx1"/>
          </a:fontRef>
        </p:style>
      </p:cxnSp>
      <p:sp>
        <p:nvSpPr>
          <p:cNvPr id="34" name="TextBox 33">
            <a:extLst>
              <a:ext uri="{FF2B5EF4-FFF2-40B4-BE49-F238E27FC236}">
                <a16:creationId xmlns:a16="http://schemas.microsoft.com/office/drawing/2014/main" id="{EC0092C2-9589-495E-B1BA-8825FE52BCF4}"/>
              </a:ext>
            </a:extLst>
          </p:cNvPr>
          <p:cNvSpPr txBox="1"/>
          <p:nvPr/>
        </p:nvSpPr>
        <p:spPr bwMode="gray">
          <a:xfrm>
            <a:off x="2418303" y="4531019"/>
            <a:ext cx="1037303" cy="276999"/>
          </a:xfrm>
          <a:prstGeom prst="rect">
            <a:avLst/>
          </a:prstGeom>
          <a:noFill/>
        </p:spPr>
        <p:txBody>
          <a:bodyPr wrap="square" rtlCol="0">
            <a:noAutofit/>
          </a:bodyPr>
          <a:lstStyle/>
          <a:p>
            <a:pPr algn="ctr" fontAlgn="ctr"/>
            <a:r>
              <a:rPr lang="en-US" sz="1200" dirty="0">
                <a:latin typeface="Huawei Sans" panose="020C0503030203020204" pitchFamily="34" charset="0"/>
              </a:rPr>
              <a:t>Layer 3 switch</a:t>
            </a:r>
          </a:p>
        </p:txBody>
      </p:sp>
      <p:cxnSp>
        <p:nvCxnSpPr>
          <p:cNvPr id="35" name="Straight Arrow Connector 34">
            <a:extLst>
              <a:ext uri="{FF2B5EF4-FFF2-40B4-BE49-F238E27FC236}">
                <a16:creationId xmlns:a16="http://schemas.microsoft.com/office/drawing/2014/main" id="{781555B2-F751-4485-ABEC-D7BF01A125E7}"/>
              </a:ext>
            </a:extLst>
          </p:cNvPr>
          <p:cNvCxnSpPr>
            <a:cxnSpLocks/>
          </p:cNvCxnSpPr>
          <p:nvPr/>
        </p:nvCxnSpPr>
        <p:spPr bwMode="gray">
          <a:xfrm flipH="1">
            <a:off x="2580374" y="5172278"/>
            <a:ext cx="883730" cy="0"/>
          </a:xfrm>
          <a:prstGeom prst="straightConnector1">
            <a:avLst/>
          </a:prstGeom>
          <a:ln w="19050">
            <a:solidFill>
              <a:schemeClr val="accent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6" name="Straight Arrow Connector 35">
            <a:extLst>
              <a:ext uri="{FF2B5EF4-FFF2-40B4-BE49-F238E27FC236}">
                <a16:creationId xmlns:a16="http://schemas.microsoft.com/office/drawing/2014/main" id="{42681202-FC0B-4F7F-9026-46F14982C9E3}"/>
              </a:ext>
            </a:extLst>
          </p:cNvPr>
          <p:cNvCxnSpPr>
            <a:cxnSpLocks/>
          </p:cNvCxnSpPr>
          <p:nvPr/>
        </p:nvCxnSpPr>
        <p:spPr bwMode="gray">
          <a:xfrm>
            <a:off x="2466483" y="5172278"/>
            <a:ext cx="0" cy="329367"/>
          </a:xfrm>
          <a:prstGeom prst="straightConnector1">
            <a:avLst/>
          </a:prstGeom>
          <a:ln w="19050">
            <a:solidFill>
              <a:schemeClr val="accent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37" name="TextBox 120">
            <a:extLst>
              <a:ext uri="{FF2B5EF4-FFF2-40B4-BE49-F238E27FC236}">
                <a16:creationId xmlns:a16="http://schemas.microsoft.com/office/drawing/2014/main" id="{82E60190-19E8-4FCB-AC2B-2480A1CA6363}"/>
              </a:ext>
            </a:extLst>
          </p:cNvPr>
          <p:cNvSpPr txBox="1"/>
          <p:nvPr/>
        </p:nvSpPr>
        <p:spPr bwMode="gray">
          <a:xfrm>
            <a:off x="1598131" y="5193103"/>
            <a:ext cx="783061" cy="287715"/>
          </a:xfrm>
          <a:prstGeom prst="roundRect">
            <a:avLst>
              <a:gd name="adj" fmla="val 6721"/>
            </a:avLst>
          </a:prstGeom>
          <a:solidFill>
            <a:srgbClr val="00B0F0"/>
          </a:solidFill>
          <a:ln w="12700">
            <a:solidFill>
              <a:schemeClr val="accent1"/>
            </a:solidFill>
          </a:ln>
        </p:spPr>
        <p:txBody>
          <a:bodyPr wrap="square" rtlCol="0" anchor="ctr">
            <a:noAutofit/>
          </a:bodyPr>
          <a:lstStyle/>
          <a:p>
            <a:pPr algn="ctr" fontAlgn="ctr"/>
            <a:r>
              <a:rPr lang="en-US" sz="1200" b="1">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Report</a:t>
            </a:r>
          </a:p>
        </p:txBody>
      </p:sp>
      <p:cxnSp>
        <p:nvCxnSpPr>
          <p:cNvPr id="38" name="Straight Arrow Connector 37">
            <a:extLst>
              <a:ext uri="{FF2B5EF4-FFF2-40B4-BE49-F238E27FC236}">
                <a16:creationId xmlns:a16="http://schemas.microsoft.com/office/drawing/2014/main" id="{8ACA97D7-6DF1-4431-B3D9-D9D3DD9D6201}"/>
              </a:ext>
            </a:extLst>
          </p:cNvPr>
          <p:cNvCxnSpPr>
            <a:cxnSpLocks/>
          </p:cNvCxnSpPr>
          <p:nvPr/>
        </p:nvCxnSpPr>
        <p:spPr bwMode="gray">
          <a:xfrm>
            <a:off x="4714383" y="5160976"/>
            <a:ext cx="0" cy="329367"/>
          </a:xfrm>
          <a:prstGeom prst="straightConnector1">
            <a:avLst/>
          </a:prstGeom>
          <a:ln w="19050">
            <a:solidFill>
              <a:srgbClr val="00B0F0"/>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9" name="Straight Arrow Connector 38">
            <a:extLst>
              <a:ext uri="{FF2B5EF4-FFF2-40B4-BE49-F238E27FC236}">
                <a16:creationId xmlns:a16="http://schemas.microsoft.com/office/drawing/2014/main" id="{6DBF3D30-4CFF-4881-B3CD-75486848F49D}"/>
              </a:ext>
            </a:extLst>
          </p:cNvPr>
          <p:cNvCxnSpPr>
            <a:cxnSpLocks/>
          </p:cNvCxnSpPr>
          <p:nvPr/>
        </p:nvCxnSpPr>
        <p:spPr bwMode="gray">
          <a:xfrm>
            <a:off x="3681644" y="5177983"/>
            <a:ext cx="956562" cy="0"/>
          </a:xfrm>
          <a:prstGeom prst="straightConnector1">
            <a:avLst/>
          </a:prstGeom>
          <a:ln w="19050">
            <a:solidFill>
              <a:srgbClr val="00B0F0"/>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40" name="TextBox 120">
            <a:extLst>
              <a:ext uri="{FF2B5EF4-FFF2-40B4-BE49-F238E27FC236}">
                <a16:creationId xmlns:a16="http://schemas.microsoft.com/office/drawing/2014/main" id="{3C832739-1FC8-4D28-B6A1-1C6C7C4C9C13}"/>
              </a:ext>
            </a:extLst>
          </p:cNvPr>
          <p:cNvSpPr txBox="1"/>
          <p:nvPr/>
        </p:nvSpPr>
        <p:spPr bwMode="gray">
          <a:xfrm>
            <a:off x="4790560" y="5193103"/>
            <a:ext cx="783061" cy="287715"/>
          </a:xfrm>
          <a:prstGeom prst="roundRect">
            <a:avLst>
              <a:gd name="adj" fmla="val 6721"/>
            </a:avLst>
          </a:prstGeom>
          <a:solidFill>
            <a:srgbClr val="00B0F0"/>
          </a:solidFill>
          <a:ln w="12700">
            <a:solidFill>
              <a:srgbClr val="00B0F0"/>
            </a:solidFill>
          </a:ln>
        </p:spPr>
        <p:txBody>
          <a:bodyPr wrap="square" rtlCol="0" anchor="ctr">
            <a:noAutofit/>
          </a:bodyPr>
          <a:lstStyle/>
          <a:p>
            <a:pPr algn="ctr" fontAlgn="ctr"/>
            <a:r>
              <a:rPr lang="en-US" sz="1200" b="1">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Report</a:t>
            </a:r>
          </a:p>
        </p:txBody>
      </p:sp>
      <p:cxnSp>
        <p:nvCxnSpPr>
          <p:cNvPr id="41" name="Straight Arrow Connector 40">
            <a:extLst>
              <a:ext uri="{FF2B5EF4-FFF2-40B4-BE49-F238E27FC236}">
                <a16:creationId xmlns:a16="http://schemas.microsoft.com/office/drawing/2014/main" id="{2EEC2A8D-C482-4499-88FE-EE8D2FB7947A}"/>
              </a:ext>
            </a:extLst>
          </p:cNvPr>
          <p:cNvCxnSpPr>
            <a:cxnSpLocks/>
          </p:cNvCxnSpPr>
          <p:nvPr/>
        </p:nvCxnSpPr>
        <p:spPr bwMode="gray">
          <a:xfrm>
            <a:off x="3509114" y="4028528"/>
            <a:ext cx="0" cy="435139"/>
          </a:xfrm>
          <a:prstGeom prst="straightConnector1">
            <a:avLst/>
          </a:prstGeom>
          <a:ln w="19050">
            <a:solidFill>
              <a:schemeClr val="accent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2" name="Straight Arrow Connector 41">
            <a:extLst>
              <a:ext uri="{FF2B5EF4-FFF2-40B4-BE49-F238E27FC236}">
                <a16:creationId xmlns:a16="http://schemas.microsoft.com/office/drawing/2014/main" id="{9EE30B5C-A0CC-480A-9B1F-52F4658D871E}"/>
              </a:ext>
            </a:extLst>
          </p:cNvPr>
          <p:cNvCxnSpPr>
            <a:cxnSpLocks/>
          </p:cNvCxnSpPr>
          <p:nvPr/>
        </p:nvCxnSpPr>
        <p:spPr bwMode="gray">
          <a:xfrm>
            <a:off x="3413864" y="4027981"/>
            <a:ext cx="0" cy="435139"/>
          </a:xfrm>
          <a:prstGeom prst="straightConnector1">
            <a:avLst/>
          </a:prstGeom>
          <a:ln w="19050">
            <a:solidFill>
              <a:schemeClr val="accent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3" name="Straight Arrow Connector 42">
            <a:extLst>
              <a:ext uri="{FF2B5EF4-FFF2-40B4-BE49-F238E27FC236}">
                <a16:creationId xmlns:a16="http://schemas.microsoft.com/office/drawing/2014/main" id="{BA868ABA-40C0-4331-A51F-024E9E969D0A}"/>
              </a:ext>
            </a:extLst>
          </p:cNvPr>
          <p:cNvCxnSpPr>
            <a:cxnSpLocks/>
          </p:cNvCxnSpPr>
          <p:nvPr/>
        </p:nvCxnSpPr>
        <p:spPr bwMode="gray">
          <a:xfrm>
            <a:off x="2618883" y="5296236"/>
            <a:ext cx="0" cy="194107"/>
          </a:xfrm>
          <a:prstGeom prst="straightConnector1">
            <a:avLst/>
          </a:prstGeom>
          <a:ln w="19050">
            <a:solidFill>
              <a:srgbClr val="8BC9A0"/>
            </a:solidFill>
            <a:prstDash val="dash"/>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4" name="Straight Arrow Connector 43">
            <a:extLst>
              <a:ext uri="{FF2B5EF4-FFF2-40B4-BE49-F238E27FC236}">
                <a16:creationId xmlns:a16="http://schemas.microsoft.com/office/drawing/2014/main" id="{2C9BBF68-7392-4094-B87B-DDFF19E19776}"/>
              </a:ext>
            </a:extLst>
          </p:cNvPr>
          <p:cNvCxnSpPr>
            <a:cxnSpLocks/>
          </p:cNvCxnSpPr>
          <p:nvPr/>
        </p:nvCxnSpPr>
        <p:spPr bwMode="gray">
          <a:xfrm>
            <a:off x="4561983" y="5296236"/>
            <a:ext cx="0" cy="194107"/>
          </a:xfrm>
          <a:prstGeom prst="straightConnector1">
            <a:avLst/>
          </a:prstGeom>
          <a:ln w="19050">
            <a:solidFill>
              <a:srgbClr val="8BC9A0"/>
            </a:solidFill>
            <a:prstDash val="dash"/>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5" name="Straight Arrow Connector 44">
            <a:extLst>
              <a:ext uri="{FF2B5EF4-FFF2-40B4-BE49-F238E27FC236}">
                <a16:creationId xmlns:a16="http://schemas.microsoft.com/office/drawing/2014/main" id="{96C0B2CC-FE8D-403C-B3BB-B21A723AE50B}"/>
              </a:ext>
            </a:extLst>
          </p:cNvPr>
          <p:cNvCxnSpPr>
            <a:cxnSpLocks/>
          </p:cNvCxnSpPr>
          <p:nvPr/>
        </p:nvCxnSpPr>
        <p:spPr bwMode="gray">
          <a:xfrm flipH="1">
            <a:off x="2675624" y="5296236"/>
            <a:ext cx="788480" cy="0"/>
          </a:xfrm>
          <a:prstGeom prst="straightConnector1">
            <a:avLst/>
          </a:prstGeom>
          <a:ln w="19050">
            <a:solidFill>
              <a:srgbClr val="8BC9A0"/>
            </a:solidFill>
            <a:prstDash val="dash"/>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6" name="Straight Arrow Connector 45">
            <a:extLst>
              <a:ext uri="{FF2B5EF4-FFF2-40B4-BE49-F238E27FC236}">
                <a16:creationId xmlns:a16="http://schemas.microsoft.com/office/drawing/2014/main" id="{6B6FC156-307D-4B0D-B8F0-80DFEB2F137C}"/>
              </a:ext>
            </a:extLst>
          </p:cNvPr>
          <p:cNvCxnSpPr>
            <a:cxnSpLocks/>
          </p:cNvCxnSpPr>
          <p:nvPr/>
        </p:nvCxnSpPr>
        <p:spPr bwMode="gray">
          <a:xfrm flipH="1">
            <a:off x="3696884" y="5304192"/>
            <a:ext cx="788480" cy="0"/>
          </a:xfrm>
          <a:prstGeom prst="straightConnector1">
            <a:avLst/>
          </a:prstGeom>
          <a:ln w="19050">
            <a:solidFill>
              <a:srgbClr val="8BC9A0"/>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47" name="TextBox 120">
            <a:extLst>
              <a:ext uri="{FF2B5EF4-FFF2-40B4-BE49-F238E27FC236}">
                <a16:creationId xmlns:a16="http://schemas.microsoft.com/office/drawing/2014/main" id="{BCD1097A-33FD-449A-8C76-BEE44ED88522}"/>
              </a:ext>
            </a:extLst>
          </p:cNvPr>
          <p:cNvSpPr txBox="1"/>
          <p:nvPr/>
        </p:nvSpPr>
        <p:spPr bwMode="gray">
          <a:xfrm>
            <a:off x="2837989" y="5359041"/>
            <a:ext cx="676418" cy="287715"/>
          </a:xfrm>
          <a:prstGeom prst="roundRect">
            <a:avLst>
              <a:gd name="adj" fmla="val 6721"/>
            </a:avLst>
          </a:prstGeom>
          <a:solidFill>
            <a:srgbClr val="8BC9A0"/>
          </a:solidFill>
          <a:ln w="12700">
            <a:solidFill>
              <a:srgbClr val="8BC9A0"/>
            </a:solidFill>
          </a:ln>
        </p:spPr>
        <p:txBody>
          <a:bodyPr wrap="square" rtlCol="0" anchor="ctr">
            <a:noAutofit/>
          </a:bodyPr>
          <a:lstStyle/>
          <a:p>
            <a:pPr algn="ctr" fontAlgn="ctr"/>
            <a:r>
              <a:rPr lang="en-US" sz="1200" b="1">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LEAVE</a:t>
            </a:r>
          </a:p>
        </p:txBody>
      </p:sp>
      <p:sp>
        <p:nvSpPr>
          <p:cNvPr id="48" name="TextBox 120">
            <a:extLst>
              <a:ext uri="{FF2B5EF4-FFF2-40B4-BE49-F238E27FC236}">
                <a16:creationId xmlns:a16="http://schemas.microsoft.com/office/drawing/2014/main" id="{59AA7799-7839-40FB-8009-349402CCC7A5}"/>
              </a:ext>
            </a:extLst>
          </p:cNvPr>
          <p:cNvSpPr txBox="1"/>
          <p:nvPr/>
        </p:nvSpPr>
        <p:spPr bwMode="gray">
          <a:xfrm>
            <a:off x="3668104" y="5342623"/>
            <a:ext cx="676418" cy="287715"/>
          </a:xfrm>
          <a:prstGeom prst="roundRect">
            <a:avLst>
              <a:gd name="adj" fmla="val 6721"/>
            </a:avLst>
          </a:prstGeom>
          <a:solidFill>
            <a:srgbClr val="8BC9A0"/>
          </a:solidFill>
          <a:ln w="12700">
            <a:solidFill>
              <a:srgbClr val="8BC9A0"/>
            </a:solidFill>
          </a:ln>
        </p:spPr>
        <p:txBody>
          <a:bodyPr wrap="square" rtlCol="0" anchor="ctr">
            <a:noAutofit/>
          </a:bodyPr>
          <a:lstStyle/>
          <a:p>
            <a:pPr algn="ctr" fontAlgn="ctr"/>
            <a:r>
              <a:rPr lang="en-US" sz="1200" b="1">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LEAVE</a:t>
            </a:r>
          </a:p>
        </p:txBody>
      </p:sp>
      <p:cxnSp>
        <p:nvCxnSpPr>
          <p:cNvPr id="49" name="Straight Arrow Connector 48">
            <a:extLst>
              <a:ext uri="{FF2B5EF4-FFF2-40B4-BE49-F238E27FC236}">
                <a16:creationId xmlns:a16="http://schemas.microsoft.com/office/drawing/2014/main" id="{CA41DAA4-B4D7-4F29-9D5F-C06A636246B8}"/>
              </a:ext>
            </a:extLst>
          </p:cNvPr>
          <p:cNvCxnSpPr>
            <a:cxnSpLocks/>
          </p:cNvCxnSpPr>
          <p:nvPr/>
        </p:nvCxnSpPr>
        <p:spPr bwMode="gray">
          <a:xfrm>
            <a:off x="3727364" y="4029738"/>
            <a:ext cx="0" cy="435139"/>
          </a:xfrm>
          <a:prstGeom prst="straightConnector1">
            <a:avLst/>
          </a:prstGeom>
          <a:ln w="19050">
            <a:solidFill>
              <a:srgbClr val="8BC9A0"/>
            </a:solidFill>
            <a:prstDash val="dash"/>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0" name="Straight Arrow Connector 49">
            <a:extLst>
              <a:ext uri="{FF2B5EF4-FFF2-40B4-BE49-F238E27FC236}">
                <a16:creationId xmlns:a16="http://schemas.microsoft.com/office/drawing/2014/main" id="{69C3A425-AC95-4B44-8A5E-51DEAD253D14}"/>
              </a:ext>
            </a:extLst>
          </p:cNvPr>
          <p:cNvCxnSpPr>
            <a:cxnSpLocks/>
          </p:cNvCxnSpPr>
          <p:nvPr/>
        </p:nvCxnSpPr>
        <p:spPr bwMode="gray">
          <a:xfrm>
            <a:off x="3632114" y="4029191"/>
            <a:ext cx="0" cy="435139"/>
          </a:xfrm>
          <a:prstGeom prst="straightConnector1">
            <a:avLst/>
          </a:prstGeom>
          <a:ln w="19050">
            <a:solidFill>
              <a:srgbClr val="8BC9A0"/>
            </a:solidFill>
            <a:prstDash val="dash"/>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51" name="Rectangular Callout 75">
            <a:extLst>
              <a:ext uri="{FF2B5EF4-FFF2-40B4-BE49-F238E27FC236}">
                <a16:creationId xmlns:a16="http://schemas.microsoft.com/office/drawing/2014/main" id="{5A86DE0A-3F6A-4A8A-B3F7-CB812100E9BE}"/>
              </a:ext>
            </a:extLst>
          </p:cNvPr>
          <p:cNvSpPr/>
          <p:nvPr/>
        </p:nvSpPr>
        <p:spPr bwMode="gray">
          <a:xfrm>
            <a:off x="3915459" y="3885065"/>
            <a:ext cx="1324256" cy="599009"/>
          </a:xfrm>
          <a:prstGeom prst="wedgeRectCallout">
            <a:avLst>
              <a:gd name="adj1" fmla="val -61813"/>
              <a:gd name="adj2" fmla="val 25185"/>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19050" tIns="19050" rIns="19050" bIns="19050" rtlCol="0" anchor="ctr">
            <a:noAutofit/>
          </a:bodyPr>
          <a:lstStyle/>
          <a:p>
            <a:pPr algn="ctr" fontAlgn="ctr"/>
            <a:r>
              <a:rPr lang="en-US" sz="1200" dirty="0">
                <a:solidFill>
                  <a:schemeClr val="tx1"/>
                </a:solidFill>
                <a:latin typeface="Huawei Sans" panose="020C0503030203020204" pitchFamily="34" charset="0"/>
                <a:ea typeface="方正兰亭黑简体" panose="02000000000000000000" pitchFamily="2" charset="-122"/>
              </a:rPr>
              <a:t>Excessive IGMP Report/Leave messages</a:t>
            </a:r>
          </a:p>
        </p:txBody>
      </p:sp>
      <p:sp>
        <p:nvSpPr>
          <p:cNvPr id="52" name="Arrow: Right 51">
            <a:extLst>
              <a:ext uri="{FF2B5EF4-FFF2-40B4-BE49-F238E27FC236}">
                <a16:creationId xmlns:a16="http://schemas.microsoft.com/office/drawing/2014/main" id="{9FF11BBB-DE09-4033-8E46-808726FA07A7}"/>
              </a:ext>
            </a:extLst>
          </p:cNvPr>
          <p:cNvSpPr/>
          <p:nvPr/>
        </p:nvSpPr>
        <p:spPr bwMode="gray">
          <a:xfrm>
            <a:off x="5413791" y="4297174"/>
            <a:ext cx="1667560" cy="632370"/>
          </a:xfrm>
          <a:prstGeom prst="rightArrow">
            <a:avLst>
              <a:gd name="adj1" fmla="val 41147"/>
              <a:gd name="adj2" fmla="val 50000"/>
            </a:avLst>
          </a:prstGeom>
          <a:solidFill>
            <a:srgbClr val="F4FBFE"/>
          </a:solidFill>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endParaRPr lang="en-US" sz="1200" dirty="0">
              <a:solidFill>
                <a:schemeClr val="tx1"/>
              </a:solidFill>
              <a:latin typeface="Huawei Sans" panose="020C0503030203020204" pitchFamily="34" charset="0"/>
            </a:endParaRPr>
          </a:p>
        </p:txBody>
      </p:sp>
      <p:sp>
        <p:nvSpPr>
          <p:cNvPr id="53" name="Freeform 159">
            <a:extLst>
              <a:ext uri="{FF2B5EF4-FFF2-40B4-BE49-F238E27FC236}">
                <a16:creationId xmlns:a16="http://schemas.microsoft.com/office/drawing/2014/main" id="{5C049773-9BBA-4EF7-925C-2CB81FFFB2B4}"/>
              </a:ext>
            </a:extLst>
          </p:cNvPr>
          <p:cNvSpPr/>
          <p:nvPr/>
        </p:nvSpPr>
        <p:spPr bwMode="gray">
          <a:xfrm flipH="1">
            <a:off x="8191441" y="2982780"/>
            <a:ext cx="1392088" cy="727684"/>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a:solidFill>
                  <a:schemeClr val="tx1"/>
                </a:solidFill>
                <a:latin typeface="Huawei Sans" panose="020C0503030203020204" pitchFamily="34" charset="0"/>
              </a:rPr>
              <a:t>Multicast network</a:t>
            </a:r>
          </a:p>
        </p:txBody>
      </p:sp>
      <p:pic>
        <p:nvPicPr>
          <p:cNvPr id="54" name="图片 20" descr="接入交换机.png">
            <a:extLst>
              <a:ext uri="{FF2B5EF4-FFF2-40B4-BE49-F238E27FC236}">
                <a16:creationId xmlns:a16="http://schemas.microsoft.com/office/drawing/2014/main" id="{5A44EC6F-72C0-4271-81C1-D8FC2408F28B}"/>
              </a:ext>
            </a:extLst>
          </p:cNvPr>
          <p:cNvPicPr>
            <a:picLocks noChangeAspect="1"/>
          </p:cNvPicPr>
          <p:nvPr/>
        </p:nvPicPr>
        <p:blipFill>
          <a:blip r:embed="rId3" cstate="print"/>
          <a:stretch>
            <a:fillRect/>
          </a:stretch>
        </p:blipFill>
        <p:spPr bwMode="gray">
          <a:xfrm>
            <a:off x="8619894" y="4518337"/>
            <a:ext cx="540000" cy="441818"/>
          </a:xfrm>
          <a:prstGeom prst="rect">
            <a:avLst/>
          </a:prstGeom>
        </p:spPr>
      </p:pic>
      <p:pic>
        <p:nvPicPr>
          <p:cNvPr id="55" name="Picture 2" descr="G:\做的项目\公共\扁平图标切换\更新2015_01_21\oss扁平图标库2015_01_21更新-04.png">
            <a:extLst>
              <a:ext uri="{FF2B5EF4-FFF2-40B4-BE49-F238E27FC236}">
                <a16:creationId xmlns:a16="http://schemas.microsoft.com/office/drawing/2014/main" id="{E200697B-E921-4C49-A1F5-4B8BF5D2814A}"/>
              </a:ext>
            </a:extLst>
          </p:cNvPr>
          <p:cNvPicPr>
            <a:picLocks noChangeArrowheads="1"/>
          </p:cNvPicPr>
          <p:nvPr/>
        </p:nvPicPr>
        <p:blipFill>
          <a:blip r:embed="rId4" cstate="print"/>
          <a:stretch>
            <a:fillRect/>
          </a:stretch>
        </p:blipFill>
        <p:spPr bwMode="gray">
          <a:xfrm>
            <a:off x="8625839" y="3581959"/>
            <a:ext cx="528117" cy="399259"/>
          </a:xfrm>
          <a:prstGeom prst="rect">
            <a:avLst/>
          </a:prstGeom>
          <a:noFill/>
        </p:spPr>
      </p:pic>
      <p:pic>
        <p:nvPicPr>
          <p:cNvPr id="56" name="图片 38" descr="PC.png">
            <a:extLst>
              <a:ext uri="{FF2B5EF4-FFF2-40B4-BE49-F238E27FC236}">
                <a16:creationId xmlns:a16="http://schemas.microsoft.com/office/drawing/2014/main" id="{33FB9EE9-097B-4FA4-8F23-8091CB0E67D3}"/>
              </a:ext>
            </a:extLst>
          </p:cNvPr>
          <p:cNvPicPr>
            <a:picLocks noChangeAspect="1"/>
          </p:cNvPicPr>
          <p:nvPr/>
        </p:nvPicPr>
        <p:blipFill>
          <a:blip r:embed="rId5" cstate="print"/>
          <a:stretch>
            <a:fillRect/>
          </a:stretch>
        </p:blipFill>
        <p:spPr bwMode="gray">
          <a:xfrm>
            <a:off x="7588184" y="5516970"/>
            <a:ext cx="540000" cy="382353"/>
          </a:xfrm>
          <a:prstGeom prst="rect">
            <a:avLst/>
          </a:prstGeom>
        </p:spPr>
      </p:pic>
      <p:sp>
        <p:nvSpPr>
          <p:cNvPr id="57" name="TextBox 56">
            <a:extLst>
              <a:ext uri="{FF2B5EF4-FFF2-40B4-BE49-F238E27FC236}">
                <a16:creationId xmlns:a16="http://schemas.microsoft.com/office/drawing/2014/main" id="{A83CA799-7F9A-444A-894D-C196DEC464C0}"/>
              </a:ext>
            </a:extLst>
          </p:cNvPr>
          <p:cNvSpPr txBox="1"/>
          <p:nvPr/>
        </p:nvSpPr>
        <p:spPr bwMode="gray">
          <a:xfrm>
            <a:off x="7081494" y="5904146"/>
            <a:ext cx="1397133" cy="276999"/>
          </a:xfrm>
          <a:prstGeom prst="rect">
            <a:avLst/>
          </a:prstGeom>
          <a:noFill/>
        </p:spPr>
        <p:txBody>
          <a:bodyPr wrap="square" rtlCol="0">
            <a:noAutofit/>
          </a:bodyPr>
          <a:lstStyle/>
          <a:p>
            <a:pPr algn="ctr" fontAlgn="ctr"/>
            <a:r>
              <a:rPr lang="en-US" sz="1200" dirty="0">
                <a:latin typeface="Huawei Sans" panose="020C0503030203020204" pitchFamily="34" charset="0"/>
              </a:rPr>
              <a:t>Multicast group member 1</a:t>
            </a:r>
          </a:p>
        </p:txBody>
      </p:sp>
      <p:cxnSp>
        <p:nvCxnSpPr>
          <p:cNvPr id="58" name="Connector: Elbow 57">
            <a:extLst>
              <a:ext uri="{FF2B5EF4-FFF2-40B4-BE49-F238E27FC236}">
                <a16:creationId xmlns:a16="http://schemas.microsoft.com/office/drawing/2014/main" id="{19312352-6465-44AA-A9ED-D20BB7F27338}"/>
              </a:ext>
            </a:extLst>
          </p:cNvPr>
          <p:cNvCxnSpPr>
            <a:cxnSpLocks/>
            <a:stCxn id="56" idx="0"/>
            <a:endCxn id="54" idx="2"/>
          </p:cNvCxnSpPr>
          <p:nvPr/>
        </p:nvCxnSpPr>
        <p:spPr bwMode="gray">
          <a:xfrm rot="5400000" flipH="1" flipV="1">
            <a:off x="8095632" y="4722708"/>
            <a:ext cx="556815" cy="1031710"/>
          </a:xfrm>
          <a:prstGeom prst="bentConnector3">
            <a:avLst>
              <a:gd name="adj1" fmla="val 50000"/>
            </a:avLst>
          </a:prstGeom>
          <a:ln w="19050"/>
        </p:spPr>
        <p:style>
          <a:lnRef idx="1">
            <a:schemeClr val="dk1"/>
          </a:lnRef>
          <a:fillRef idx="0">
            <a:schemeClr val="dk1"/>
          </a:fillRef>
          <a:effectRef idx="0">
            <a:schemeClr val="dk1"/>
          </a:effectRef>
          <a:fontRef idx="minor">
            <a:schemeClr val="tx1"/>
          </a:fontRef>
        </p:style>
      </p:cxnSp>
      <p:cxnSp>
        <p:nvCxnSpPr>
          <p:cNvPr id="59" name="直接连接符 12">
            <a:extLst>
              <a:ext uri="{FF2B5EF4-FFF2-40B4-BE49-F238E27FC236}">
                <a16:creationId xmlns:a16="http://schemas.microsoft.com/office/drawing/2014/main" id="{0856A329-1577-42A2-BA3B-FEA456C7C0E1}"/>
              </a:ext>
            </a:extLst>
          </p:cNvPr>
          <p:cNvCxnSpPr>
            <a:cxnSpLocks/>
            <a:stCxn id="54" idx="0"/>
            <a:endCxn id="55" idx="2"/>
          </p:cNvCxnSpPr>
          <p:nvPr/>
        </p:nvCxnSpPr>
        <p:spPr bwMode="gray">
          <a:xfrm flipV="1">
            <a:off x="8889894" y="3981218"/>
            <a:ext cx="4" cy="537119"/>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60" name="TextBox 59">
            <a:extLst>
              <a:ext uri="{FF2B5EF4-FFF2-40B4-BE49-F238E27FC236}">
                <a16:creationId xmlns:a16="http://schemas.microsoft.com/office/drawing/2014/main" id="{717E3CC2-25C8-4910-A34F-E6D7EB9002B1}"/>
              </a:ext>
            </a:extLst>
          </p:cNvPr>
          <p:cNvSpPr txBox="1"/>
          <p:nvPr/>
        </p:nvSpPr>
        <p:spPr bwMode="gray">
          <a:xfrm>
            <a:off x="7582591" y="3608066"/>
            <a:ext cx="1037303" cy="276999"/>
          </a:xfrm>
          <a:prstGeom prst="rect">
            <a:avLst/>
          </a:prstGeom>
          <a:solidFill>
            <a:schemeClr val="bg1"/>
          </a:solidFill>
        </p:spPr>
        <p:txBody>
          <a:bodyPr wrap="square" rtlCol="0">
            <a:noAutofit/>
          </a:bodyPr>
          <a:lstStyle/>
          <a:p>
            <a:pPr algn="ctr" fontAlgn="ctr"/>
            <a:r>
              <a:rPr lang="en-US" sz="1100" dirty="0">
                <a:latin typeface="Huawei Sans" panose="020C0503030203020204" pitchFamily="34" charset="0"/>
              </a:rPr>
              <a:t>IGMP </a:t>
            </a:r>
            <a:r>
              <a:rPr lang="en-US" sz="1100" dirty="0" err="1">
                <a:latin typeface="Huawei Sans" panose="020C0503030203020204" pitchFamily="34" charset="0"/>
              </a:rPr>
              <a:t>querier</a:t>
            </a:r>
            <a:endParaRPr lang="en-US" sz="1100" dirty="0">
              <a:latin typeface="Huawei Sans" panose="020C0503030203020204" pitchFamily="34" charset="0"/>
            </a:endParaRPr>
          </a:p>
        </p:txBody>
      </p:sp>
      <p:pic>
        <p:nvPicPr>
          <p:cNvPr id="61" name="图片 38" descr="PC.png">
            <a:extLst>
              <a:ext uri="{FF2B5EF4-FFF2-40B4-BE49-F238E27FC236}">
                <a16:creationId xmlns:a16="http://schemas.microsoft.com/office/drawing/2014/main" id="{FC7F652C-7863-4A80-BA03-2D85621FB7A1}"/>
              </a:ext>
            </a:extLst>
          </p:cNvPr>
          <p:cNvPicPr>
            <a:picLocks noChangeAspect="1"/>
          </p:cNvPicPr>
          <p:nvPr/>
        </p:nvPicPr>
        <p:blipFill>
          <a:blip r:embed="rId5" cstate="print"/>
          <a:stretch>
            <a:fillRect/>
          </a:stretch>
        </p:blipFill>
        <p:spPr bwMode="gray">
          <a:xfrm>
            <a:off x="9681784" y="5515428"/>
            <a:ext cx="540000" cy="382353"/>
          </a:xfrm>
          <a:prstGeom prst="rect">
            <a:avLst/>
          </a:prstGeom>
        </p:spPr>
      </p:pic>
      <p:sp>
        <p:nvSpPr>
          <p:cNvPr id="62" name="TextBox 61">
            <a:extLst>
              <a:ext uri="{FF2B5EF4-FFF2-40B4-BE49-F238E27FC236}">
                <a16:creationId xmlns:a16="http://schemas.microsoft.com/office/drawing/2014/main" id="{5023739C-45C4-4BC3-AF68-B00D5E7A2488}"/>
              </a:ext>
            </a:extLst>
          </p:cNvPr>
          <p:cNvSpPr txBox="1"/>
          <p:nvPr/>
        </p:nvSpPr>
        <p:spPr bwMode="gray">
          <a:xfrm>
            <a:off x="9253327" y="5881780"/>
            <a:ext cx="1476306" cy="276999"/>
          </a:xfrm>
          <a:prstGeom prst="rect">
            <a:avLst/>
          </a:prstGeom>
          <a:noFill/>
        </p:spPr>
        <p:txBody>
          <a:bodyPr wrap="square" rtlCol="0">
            <a:noAutofit/>
          </a:bodyPr>
          <a:lstStyle/>
          <a:p>
            <a:pPr algn="ctr" fontAlgn="ctr"/>
            <a:r>
              <a:rPr lang="en-US" sz="1200" dirty="0">
                <a:latin typeface="Huawei Sans" panose="020C0503030203020204" pitchFamily="34" charset="0"/>
              </a:rPr>
              <a:t>Multicast group member 2</a:t>
            </a:r>
          </a:p>
        </p:txBody>
      </p:sp>
      <p:cxnSp>
        <p:nvCxnSpPr>
          <p:cNvPr id="63" name="Connector: Elbow 62">
            <a:extLst>
              <a:ext uri="{FF2B5EF4-FFF2-40B4-BE49-F238E27FC236}">
                <a16:creationId xmlns:a16="http://schemas.microsoft.com/office/drawing/2014/main" id="{1D64A3DD-A8AE-45AC-BFB2-B211CF900B08}"/>
              </a:ext>
            </a:extLst>
          </p:cNvPr>
          <p:cNvCxnSpPr>
            <a:cxnSpLocks/>
            <a:stCxn id="61" idx="0"/>
            <a:endCxn id="54" idx="2"/>
          </p:cNvCxnSpPr>
          <p:nvPr/>
        </p:nvCxnSpPr>
        <p:spPr bwMode="gray">
          <a:xfrm rot="16200000" flipV="1">
            <a:off x="9143203" y="4706847"/>
            <a:ext cx="555273" cy="1061890"/>
          </a:xfrm>
          <a:prstGeom prst="bentConnector3">
            <a:avLst>
              <a:gd name="adj1" fmla="val 50000"/>
            </a:avLst>
          </a:prstGeom>
          <a:ln w="19050"/>
        </p:spPr>
        <p:style>
          <a:lnRef idx="1">
            <a:schemeClr val="dk1"/>
          </a:lnRef>
          <a:fillRef idx="0">
            <a:schemeClr val="dk1"/>
          </a:fillRef>
          <a:effectRef idx="0">
            <a:schemeClr val="dk1"/>
          </a:effectRef>
          <a:fontRef idx="minor">
            <a:schemeClr val="tx1"/>
          </a:fontRef>
        </p:style>
      </p:cxnSp>
      <p:sp>
        <p:nvSpPr>
          <p:cNvPr id="64" name="TextBox 63">
            <a:extLst>
              <a:ext uri="{FF2B5EF4-FFF2-40B4-BE49-F238E27FC236}">
                <a16:creationId xmlns:a16="http://schemas.microsoft.com/office/drawing/2014/main" id="{EC938642-F170-4383-877E-2B7222A369A5}"/>
              </a:ext>
            </a:extLst>
          </p:cNvPr>
          <p:cNvSpPr txBox="1"/>
          <p:nvPr/>
        </p:nvSpPr>
        <p:spPr bwMode="gray">
          <a:xfrm>
            <a:off x="7731882" y="4531019"/>
            <a:ext cx="1037303" cy="276999"/>
          </a:xfrm>
          <a:prstGeom prst="rect">
            <a:avLst/>
          </a:prstGeom>
          <a:noFill/>
        </p:spPr>
        <p:txBody>
          <a:bodyPr wrap="square" rtlCol="0">
            <a:noAutofit/>
          </a:bodyPr>
          <a:lstStyle/>
          <a:p>
            <a:pPr algn="ctr" fontAlgn="ctr"/>
            <a:r>
              <a:rPr lang="en-US" sz="1200">
                <a:latin typeface="Huawei Sans" panose="020C0503030203020204" pitchFamily="34" charset="0"/>
              </a:rPr>
              <a:t>Layer 3 switch</a:t>
            </a:r>
          </a:p>
        </p:txBody>
      </p:sp>
      <p:cxnSp>
        <p:nvCxnSpPr>
          <p:cNvPr id="65" name="Straight Arrow Connector 64">
            <a:extLst>
              <a:ext uri="{FF2B5EF4-FFF2-40B4-BE49-F238E27FC236}">
                <a16:creationId xmlns:a16="http://schemas.microsoft.com/office/drawing/2014/main" id="{CB0DEDF2-C697-4C79-B933-F206F399E1FF}"/>
              </a:ext>
            </a:extLst>
          </p:cNvPr>
          <p:cNvCxnSpPr>
            <a:cxnSpLocks/>
          </p:cNvCxnSpPr>
          <p:nvPr/>
        </p:nvCxnSpPr>
        <p:spPr bwMode="gray">
          <a:xfrm flipH="1">
            <a:off x="7893953" y="5172278"/>
            <a:ext cx="883730" cy="0"/>
          </a:xfrm>
          <a:prstGeom prst="straightConnector1">
            <a:avLst/>
          </a:prstGeom>
          <a:ln w="19050">
            <a:solidFill>
              <a:schemeClr val="accent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6" name="Straight Arrow Connector 65">
            <a:extLst>
              <a:ext uri="{FF2B5EF4-FFF2-40B4-BE49-F238E27FC236}">
                <a16:creationId xmlns:a16="http://schemas.microsoft.com/office/drawing/2014/main" id="{A284258D-2E9C-4741-AF26-B63C069A317D}"/>
              </a:ext>
            </a:extLst>
          </p:cNvPr>
          <p:cNvCxnSpPr>
            <a:cxnSpLocks/>
          </p:cNvCxnSpPr>
          <p:nvPr/>
        </p:nvCxnSpPr>
        <p:spPr bwMode="gray">
          <a:xfrm>
            <a:off x="7780062" y="5172278"/>
            <a:ext cx="0" cy="329367"/>
          </a:xfrm>
          <a:prstGeom prst="straightConnector1">
            <a:avLst/>
          </a:prstGeom>
          <a:ln w="19050">
            <a:solidFill>
              <a:schemeClr val="accent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67" name="TextBox 120">
            <a:extLst>
              <a:ext uri="{FF2B5EF4-FFF2-40B4-BE49-F238E27FC236}">
                <a16:creationId xmlns:a16="http://schemas.microsoft.com/office/drawing/2014/main" id="{22BD25B6-06FE-4752-BB23-CC0A28D37EAB}"/>
              </a:ext>
            </a:extLst>
          </p:cNvPr>
          <p:cNvSpPr txBox="1"/>
          <p:nvPr/>
        </p:nvSpPr>
        <p:spPr bwMode="gray">
          <a:xfrm>
            <a:off x="6911710" y="5193103"/>
            <a:ext cx="783061" cy="287715"/>
          </a:xfrm>
          <a:prstGeom prst="roundRect">
            <a:avLst>
              <a:gd name="adj" fmla="val 6721"/>
            </a:avLst>
          </a:prstGeom>
          <a:solidFill>
            <a:srgbClr val="00B0F0"/>
          </a:solidFill>
          <a:ln w="12700">
            <a:solidFill>
              <a:schemeClr val="accent1"/>
            </a:solidFill>
          </a:ln>
        </p:spPr>
        <p:txBody>
          <a:bodyPr wrap="square" rtlCol="0" anchor="ctr">
            <a:noAutofit/>
          </a:bodyPr>
          <a:lstStyle/>
          <a:p>
            <a:pPr algn="ctr" fontAlgn="ctr"/>
            <a:r>
              <a:rPr lang="en-US" sz="1200" b="1">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Report</a:t>
            </a:r>
          </a:p>
        </p:txBody>
      </p:sp>
      <p:cxnSp>
        <p:nvCxnSpPr>
          <p:cNvPr id="68" name="Straight Arrow Connector 67">
            <a:extLst>
              <a:ext uri="{FF2B5EF4-FFF2-40B4-BE49-F238E27FC236}">
                <a16:creationId xmlns:a16="http://schemas.microsoft.com/office/drawing/2014/main" id="{3B50C554-8AA1-4460-B564-6A7F85B6B41A}"/>
              </a:ext>
            </a:extLst>
          </p:cNvPr>
          <p:cNvCxnSpPr>
            <a:cxnSpLocks/>
          </p:cNvCxnSpPr>
          <p:nvPr/>
        </p:nvCxnSpPr>
        <p:spPr bwMode="gray">
          <a:xfrm>
            <a:off x="10027962" y="5160976"/>
            <a:ext cx="0" cy="329367"/>
          </a:xfrm>
          <a:prstGeom prst="straightConnector1">
            <a:avLst/>
          </a:prstGeom>
          <a:ln w="19050">
            <a:solidFill>
              <a:srgbClr val="00B0F0"/>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9" name="Straight Arrow Connector 68">
            <a:extLst>
              <a:ext uri="{FF2B5EF4-FFF2-40B4-BE49-F238E27FC236}">
                <a16:creationId xmlns:a16="http://schemas.microsoft.com/office/drawing/2014/main" id="{6116D678-6310-4CD8-8CDB-F8DBD832E340}"/>
              </a:ext>
            </a:extLst>
          </p:cNvPr>
          <p:cNvCxnSpPr>
            <a:cxnSpLocks/>
          </p:cNvCxnSpPr>
          <p:nvPr/>
        </p:nvCxnSpPr>
        <p:spPr bwMode="gray">
          <a:xfrm>
            <a:off x="8995223" y="5177983"/>
            <a:ext cx="956562" cy="0"/>
          </a:xfrm>
          <a:prstGeom prst="straightConnector1">
            <a:avLst/>
          </a:prstGeom>
          <a:ln w="19050">
            <a:solidFill>
              <a:srgbClr val="00B0F0"/>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70" name="TextBox 120">
            <a:extLst>
              <a:ext uri="{FF2B5EF4-FFF2-40B4-BE49-F238E27FC236}">
                <a16:creationId xmlns:a16="http://schemas.microsoft.com/office/drawing/2014/main" id="{3DEF2CC0-42F8-45E8-814E-A55274DA0876}"/>
              </a:ext>
            </a:extLst>
          </p:cNvPr>
          <p:cNvSpPr txBox="1"/>
          <p:nvPr/>
        </p:nvSpPr>
        <p:spPr bwMode="gray">
          <a:xfrm>
            <a:off x="10104139" y="5193103"/>
            <a:ext cx="783061" cy="287715"/>
          </a:xfrm>
          <a:prstGeom prst="roundRect">
            <a:avLst>
              <a:gd name="adj" fmla="val 6721"/>
            </a:avLst>
          </a:prstGeom>
          <a:solidFill>
            <a:srgbClr val="00B0F0"/>
          </a:solidFill>
          <a:ln w="12700">
            <a:solidFill>
              <a:srgbClr val="00B0F0"/>
            </a:solidFill>
          </a:ln>
        </p:spPr>
        <p:txBody>
          <a:bodyPr wrap="square" rtlCol="0" anchor="ctr">
            <a:noAutofit/>
          </a:bodyPr>
          <a:lstStyle/>
          <a:p>
            <a:pPr algn="ctr" fontAlgn="ctr"/>
            <a:r>
              <a:rPr 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Report</a:t>
            </a:r>
          </a:p>
        </p:txBody>
      </p:sp>
      <p:cxnSp>
        <p:nvCxnSpPr>
          <p:cNvPr id="71" name="Straight Arrow Connector 70">
            <a:extLst>
              <a:ext uri="{FF2B5EF4-FFF2-40B4-BE49-F238E27FC236}">
                <a16:creationId xmlns:a16="http://schemas.microsoft.com/office/drawing/2014/main" id="{6682476B-5277-4EE1-A255-717143106CA8}"/>
              </a:ext>
            </a:extLst>
          </p:cNvPr>
          <p:cNvCxnSpPr>
            <a:cxnSpLocks/>
          </p:cNvCxnSpPr>
          <p:nvPr/>
        </p:nvCxnSpPr>
        <p:spPr bwMode="gray">
          <a:xfrm>
            <a:off x="8822693" y="4028528"/>
            <a:ext cx="0" cy="435139"/>
          </a:xfrm>
          <a:prstGeom prst="straightConnector1">
            <a:avLst/>
          </a:prstGeom>
          <a:ln w="19050">
            <a:solidFill>
              <a:schemeClr val="accent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3" name="Straight Arrow Connector 72">
            <a:extLst>
              <a:ext uri="{FF2B5EF4-FFF2-40B4-BE49-F238E27FC236}">
                <a16:creationId xmlns:a16="http://schemas.microsoft.com/office/drawing/2014/main" id="{D6978DCD-5659-49A2-BC65-41C031838BD7}"/>
              </a:ext>
            </a:extLst>
          </p:cNvPr>
          <p:cNvCxnSpPr>
            <a:cxnSpLocks/>
          </p:cNvCxnSpPr>
          <p:nvPr/>
        </p:nvCxnSpPr>
        <p:spPr bwMode="gray">
          <a:xfrm>
            <a:off x="7932462" y="5296236"/>
            <a:ext cx="0" cy="194107"/>
          </a:xfrm>
          <a:prstGeom prst="straightConnector1">
            <a:avLst/>
          </a:prstGeom>
          <a:ln w="19050">
            <a:solidFill>
              <a:srgbClr val="8BC9A0"/>
            </a:solidFill>
            <a:prstDash val="dash"/>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4" name="Straight Arrow Connector 73">
            <a:extLst>
              <a:ext uri="{FF2B5EF4-FFF2-40B4-BE49-F238E27FC236}">
                <a16:creationId xmlns:a16="http://schemas.microsoft.com/office/drawing/2014/main" id="{6DBD8FC9-68DE-4413-8B4D-56301C523760}"/>
              </a:ext>
            </a:extLst>
          </p:cNvPr>
          <p:cNvCxnSpPr>
            <a:cxnSpLocks/>
          </p:cNvCxnSpPr>
          <p:nvPr/>
        </p:nvCxnSpPr>
        <p:spPr bwMode="gray">
          <a:xfrm>
            <a:off x="9875562" y="5296236"/>
            <a:ext cx="0" cy="194107"/>
          </a:xfrm>
          <a:prstGeom prst="straightConnector1">
            <a:avLst/>
          </a:prstGeom>
          <a:ln w="19050">
            <a:solidFill>
              <a:srgbClr val="8BC9A0"/>
            </a:solidFill>
            <a:prstDash val="dash"/>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5" name="Straight Arrow Connector 74">
            <a:extLst>
              <a:ext uri="{FF2B5EF4-FFF2-40B4-BE49-F238E27FC236}">
                <a16:creationId xmlns:a16="http://schemas.microsoft.com/office/drawing/2014/main" id="{52DA89C2-AA0E-4FD8-A5BD-D980CE98E017}"/>
              </a:ext>
            </a:extLst>
          </p:cNvPr>
          <p:cNvCxnSpPr>
            <a:cxnSpLocks/>
          </p:cNvCxnSpPr>
          <p:nvPr/>
        </p:nvCxnSpPr>
        <p:spPr bwMode="gray">
          <a:xfrm flipH="1">
            <a:off x="7989203" y="5296236"/>
            <a:ext cx="788480" cy="0"/>
          </a:xfrm>
          <a:prstGeom prst="straightConnector1">
            <a:avLst/>
          </a:prstGeom>
          <a:ln w="19050">
            <a:solidFill>
              <a:srgbClr val="8BC9A0"/>
            </a:solidFill>
            <a:prstDash val="dash"/>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6" name="Straight Arrow Connector 75">
            <a:extLst>
              <a:ext uri="{FF2B5EF4-FFF2-40B4-BE49-F238E27FC236}">
                <a16:creationId xmlns:a16="http://schemas.microsoft.com/office/drawing/2014/main" id="{5234553A-1523-49E6-96F7-865A1B053B40}"/>
              </a:ext>
            </a:extLst>
          </p:cNvPr>
          <p:cNvCxnSpPr>
            <a:cxnSpLocks/>
          </p:cNvCxnSpPr>
          <p:nvPr/>
        </p:nvCxnSpPr>
        <p:spPr bwMode="gray">
          <a:xfrm flipH="1">
            <a:off x="9010463" y="5304192"/>
            <a:ext cx="788480" cy="0"/>
          </a:xfrm>
          <a:prstGeom prst="straightConnector1">
            <a:avLst/>
          </a:prstGeom>
          <a:ln w="19050">
            <a:solidFill>
              <a:srgbClr val="8BC9A0"/>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77" name="TextBox 120">
            <a:extLst>
              <a:ext uri="{FF2B5EF4-FFF2-40B4-BE49-F238E27FC236}">
                <a16:creationId xmlns:a16="http://schemas.microsoft.com/office/drawing/2014/main" id="{BBB7DAE9-9358-4C9D-8221-8E1F1C8D2899}"/>
              </a:ext>
            </a:extLst>
          </p:cNvPr>
          <p:cNvSpPr txBox="1"/>
          <p:nvPr/>
        </p:nvSpPr>
        <p:spPr bwMode="gray">
          <a:xfrm>
            <a:off x="8151568" y="5359041"/>
            <a:ext cx="676418" cy="287715"/>
          </a:xfrm>
          <a:prstGeom prst="roundRect">
            <a:avLst>
              <a:gd name="adj" fmla="val 6721"/>
            </a:avLst>
          </a:prstGeom>
          <a:solidFill>
            <a:srgbClr val="8BC9A0"/>
          </a:solidFill>
          <a:ln w="12700">
            <a:solidFill>
              <a:srgbClr val="8BC9A0"/>
            </a:solidFill>
          </a:ln>
        </p:spPr>
        <p:txBody>
          <a:bodyPr wrap="square" rtlCol="0" anchor="ctr">
            <a:noAutofit/>
          </a:bodyPr>
          <a:lstStyle/>
          <a:p>
            <a:pPr algn="ctr" fontAlgn="ctr"/>
            <a:r>
              <a:rPr 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LEAVE</a:t>
            </a:r>
          </a:p>
        </p:txBody>
      </p:sp>
      <p:sp>
        <p:nvSpPr>
          <p:cNvPr id="78" name="TextBox 120">
            <a:extLst>
              <a:ext uri="{FF2B5EF4-FFF2-40B4-BE49-F238E27FC236}">
                <a16:creationId xmlns:a16="http://schemas.microsoft.com/office/drawing/2014/main" id="{8CAD4D03-E23B-4D2D-BC71-342E1443CBCA}"/>
              </a:ext>
            </a:extLst>
          </p:cNvPr>
          <p:cNvSpPr txBox="1"/>
          <p:nvPr/>
        </p:nvSpPr>
        <p:spPr bwMode="gray">
          <a:xfrm>
            <a:off x="8981683" y="5342623"/>
            <a:ext cx="676418" cy="287715"/>
          </a:xfrm>
          <a:prstGeom prst="roundRect">
            <a:avLst>
              <a:gd name="adj" fmla="val 6721"/>
            </a:avLst>
          </a:prstGeom>
          <a:solidFill>
            <a:srgbClr val="8BC9A0"/>
          </a:solidFill>
          <a:ln w="12700">
            <a:solidFill>
              <a:srgbClr val="8BC9A0"/>
            </a:solidFill>
          </a:ln>
        </p:spPr>
        <p:txBody>
          <a:bodyPr wrap="square" rtlCol="0" anchor="ctr">
            <a:noAutofit/>
          </a:bodyPr>
          <a:lstStyle/>
          <a:p>
            <a:pPr algn="ctr" fontAlgn="ctr"/>
            <a:r>
              <a:rPr 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LEAVE</a:t>
            </a:r>
          </a:p>
        </p:txBody>
      </p:sp>
      <p:cxnSp>
        <p:nvCxnSpPr>
          <p:cNvPr id="80" name="Straight Arrow Connector 79">
            <a:extLst>
              <a:ext uri="{FF2B5EF4-FFF2-40B4-BE49-F238E27FC236}">
                <a16:creationId xmlns:a16="http://schemas.microsoft.com/office/drawing/2014/main" id="{C9DDF874-893B-4876-A41F-CBD403275607}"/>
              </a:ext>
            </a:extLst>
          </p:cNvPr>
          <p:cNvCxnSpPr>
            <a:cxnSpLocks/>
          </p:cNvCxnSpPr>
          <p:nvPr/>
        </p:nvCxnSpPr>
        <p:spPr bwMode="gray">
          <a:xfrm>
            <a:off x="8945693" y="4029191"/>
            <a:ext cx="0" cy="435139"/>
          </a:xfrm>
          <a:prstGeom prst="straightConnector1">
            <a:avLst/>
          </a:prstGeom>
          <a:ln w="19050">
            <a:solidFill>
              <a:srgbClr val="8BC9A0"/>
            </a:solidFill>
            <a:prstDash val="dash"/>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81" name="Rectangular Callout 75">
            <a:extLst>
              <a:ext uri="{FF2B5EF4-FFF2-40B4-BE49-F238E27FC236}">
                <a16:creationId xmlns:a16="http://schemas.microsoft.com/office/drawing/2014/main" id="{790943C1-956B-4965-873A-47679C7BB733}"/>
              </a:ext>
            </a:extLst>
          </p:cNvPr>
          <p:cNvSpPr/>
          <p:nvPr/>
        </p:nvSpPr>
        <p:spPr bwMode="gray">
          <a:xfrm>
            <a:off x="7168276" y="3924106"/>
            <a:ext cx="1480342" cy="602090"/>
          </a:xfrm>
          <a:prstGeom prst="wedgeRectCallout">
            <a:avLst>
              <a:gd name="adj1" fmla="val 60024"/>
              <a:gd name="adj2" fmla="val 18591"/>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19050" tIns="19050" rIns="19050" bIns="19050" rtlCol="0" anchor="ctr">
            <a:noAutofit/>
          </a:bodyPr>
          <a:lstStyle/>
          <a:p>
            <a:pPr algn="ctr" fontAlgn="ctr"/>
            <a:r>
              <a:rPr lang="en-US" sz="1200" dirty="0">
                <a:solidFill>
                  <a:schemeClr val="tx1"/>
                </a:solidFill>
                <a:latin typeface="Huawei Sans" panose="020C0503030203020204" pitchFamily="34" charset="0"/>
                <a:ea typeface="方正兰亭黑简体" panose="02000000000000000000" pitchFamily="2" charset="-122"/>
              </a:rPr>
              <a:t>The number of IGMP Report/Leave </a:t>
            </a:r>
            <a:r>
              <a:rPr lang="en-US" sz="1200" dirty="0">
                <a:solidFill>
                  <a:srgbClr val="EC7061"/>
                </a:solidFill>
                <a:latin typeface="Huawei Sans" panose="020C0503030203020204" pitchFamily="34" charset="0"/>
                <a:ea typeface="方正兰亭黑简体" panose="02000000000000000000" pitchFamily="2" charset="-122"/>
              </a:rPr>
              <a:t>messages decreases</a:t>
            </a:r>
            <a:r>
              <a:rPr lang="en-US" sz="1200" dirty="0">
                <a:solidFill>
                  <a:schemeClr val="tx1"/>
                </a:solidFill>
                <a:latin typeface="Huawei Sans" panose="020C0503030203020204" pitchFamily="34" charset="0"/>
                <a:ea typeface="方正兰亭黑简体" panose="02000000000000000000" pitchFamily="2" charset="-122"/>
              </a:rPr>
              <a:t>.</a:t>
            </a:r>
          </a:p>
        </p:txBody>
      </p:sp>
      <p:sp>
        <p:nvSpPr>
          <p:cNvPr id="27" name="Rectangular Callout 75">
            <a:extLst>
              <a:ext uri="{FF2B5EF4-FFF2-40B4-BE49-F238E27FC236}">
                <a16:creationId xmlns:a16="http://schemas.microsoft.com/office/drawing/2014/main" id="{EE80BB8D-C9DD-4CC8-A654-D64282841059}"/>
              </a:ext>
            </a:extLst>
          </p:cNvPr>
          <p:cNvSpPr/>
          <p:nvPr/>
        </p:nvSpPr>
        <p:spPr bwMode="gray">
          <a:xfrm>
            <a:off x="9224277" y="4574576"/>
            <a:ext cx="1443029" cy="320118"/>
          </a:xfrm>
          <a:prstGeom prst="wedgeRectCallout">
            <a:avLst>
              <a:gd name="adj1" fmla="val -61813"/>
              <a:gd name="adj2" fmla="val 25185"/>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19050" tIns="19050" rIns="19050" bIns="19050" rtlCol="0" anchor="ctr">
            <a:noAutofit/>
          </a:bodyPr>
          <a:lstStyle/>
          <a:p>
            <a:pPr algn="ctr" fontAlgn="ctr"/>
            <a:r>
              <a:rPr lang="en-US" sz="1200" dirty="0">
                <a:solidFill>
                  <a:schemeClr val="tx1"/>
                </a:solidFill>
                <a:latin typeface="Huawei Sans" panose="020C0503030203020204" pitchFamily="34" charset="0"/>
                <a:ea typeface="方正兰亭黑简体" panose="02000000000000000000" pitchFamily="2" charset="-122"/>
              </a:rPr>
              <a:t>Enable IGMP proxy.</a:t>
            </a:r>
          </a:p>
        </p:txBody>
      </p:sp>
      <p:cxnSp>
        <p:nvCxnSpPr>
          <p:cNvPr id="72" name="Straight Arrow Connector 71">
            <a:extLst>
              <a:ext uri="{FF2B5EF4-FFF2-40B4-BE49-F238E27FC236}">
                <a16:creationId xmlns:a16="http://schemas.microsoft.com/office/drawing/2014/main" id="{92C5BF8E-A7DF-4923-812E-491289DE5F46}"/>
              </a:ext>
            </a:extLst>
          </p:cNvPr>
          <p:cNvCxnSpPr>
            <a:cxnSpLocks/>
          </p:cNvCxnSpPr>
          <p:nvPr/>
        </p:nvCxnSpPr>
        <p:spPr bwMode="gray">
          <a:xfrm>
            <a:off x="559387" y="4426410"/>
            <a:ext cx="326831" cy="0"/>
          </a:xfrm>
          <a:prstGeom prst="straightConnector1">
            <a:avLst/>
          </a:prstGeom>
          <a:ln w="19050">
            <a:solidFill>
              <a:srgbClr val="8BC9A0"/>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79" name="TextBox 78">
            <a:extLst>
              <a:ext uri="{FF2B5EF4-FFF2-40B4-BE49-F238E27FC236}">
                <a16:creationId xmlns:a16="http://schemas.microsoft.com/office/drawing/2014/main" id="{9BAFA5A0-DD5B-4DFF-A721-DFEB8F7152E2}"/>
              </a:ext>
            </a:extLst>
          </p:cNvPr>
          <p:cNvSpPr txBox="1"/>
          <p:nvPr/>
        </p:nvSpPr>
        <p:spPr bwMode="gray">
          <a:xfrm>
            <a:off x="838843" y="4294758"/>
            <a:ext cx="1267509" cy="271123"/>
          </a:xfrm>
          <a:prstGeom prst="rect">
            <a:avLst/>
          </a:prstGeom>
          <a:noFill/>
        </p:spPr>
        <p:txBody>
          <a:bodyPr wrap="square" rtlCol="0">
            <a:noAutofit/>
          </a:bodyPr>
          <a:lstStyle/>
          <a:p>
            <a:pPr fontAlgn="ctr"/>
            <a:r>
              <a:rPr lang="en-US" sz="1200">
                <a:latin typeface="Huawei Sans" panose="020C0503030203020204" pitchFamily="34" charset="0"/>
              </a:rPr>
              <a:t>Leave message</a:t>
            </a:r>
          </a:p>
        </p:txBody>
      </p:sp>
      <p:cxnSp>
        <p:nvCxnSpPr>
          <p:cNvPr id="82" name="Straight Arrow Connector 81">
            <a:extLst>
              <a:ext uri="{FF2B5EF4-FFF2-40B4-BE49-F238E27FC236}">
                <a16:creationId xmlns:a16="http://schemas.microsoft.com/office/drawing/2014/main" id="{DFB95CD5-E692-4830-9F13-E1E43870DFCA}"/>
              </a:ext>
            </a:extLst>
          </p:cNvPr>
          <p:cNvCxnSpPr>
            <a:cxnSpLocks/>
          </p:cNvCxnSpPr>
          <p:nvPr/>
        </p:nvCxnSpPr>
        <p:spPr bwMode="gray">
          <a:xfrm>
            <a:off x="559387" y="4091433"/>
            <a:ext cx="326831" cy="0"/>
          </a:xfrm>
          <a:prstGeom prst="straightConnector1">
            <a:avLst/>
          </a:prstGeom>
          <a:ln w="19050">
            <a:solidFill>
              <a:srgbClr val="00B0F0"/>
            </a:solidFill>
            <a:prstDash val="solid"/>
            <a:tailEnd type="triangle"/>
          </a:ln>
        </p:spPr>
        <p:style>
          <a:lnRef idx="1">
            <a:schemeClr val="accent1"/>
          </a:lnRef>
          <a:fillRef idx="0">
            <a:schemeClr val="accent1"/>
          </a:fillRef>
          <a:effectRef idx="0">
            <a:schemeClr val="accent1"/>
          </a:effectRef>
          <a:fontRef idx="minor">
            <a:schemeClr val="tx1"/>
          </a:fontRef>
        </p:style>
      </p:cxnSp>
      <p:sp>
        <p:nvSpPr>
          <p:cNvPr id="83" name="TextBox 82">
            <a:extLst>
              <a:ext uri="{FF2B5EF4-FFF2-40B4-BE49-F238E27FC236}">
                <a16:creationId xmlns:a16="http://schemas.microsoft.com/office/drawing/2014/main" id="{86282969-E691-4EF4-BB7A-54E687CCB0E4}"/>
              </a:ext>
            </a:extLst>
          </p:cNvPr>
          <p:cNvSpPr txBox="1"/>
          <p:nvPr/>
        </p:nvSpPr>
        <p:spPr bwMode="gray">
          <a:xfrm>
            <a:off x="838843" y="3959781"/>
            <a:ext cx="1303941" cy="276999"/>
          </a:xfrm>
          <a:prstGeom prst="rect">
            <a:avLst/>
          </a:prstGeom>
          <a:noFill/>
        </p:spPr>
        <p:txBody>
          <a:bodyPr wrap="square" rtlCol="0">
            <a:noAutofit/>
          </a:bodyPr>
          <a:lstStyle/>
          <a:p>
            <a:pPr fontAlgn="ctr"/>
            <a:r>
              <a:rPr lang="en-US" sz="1200" dirty="0">
                <a:latin typeface="Huawei Sans" panose="020C0503030203020204" pitchFamily="34" charset="0"/>
              </a:rPr>
              <a:t>Report message</a:t>
            </a:r>
          </a:p>
        </p:txBody>
      </p:sp>
      <p:cxnSp>
        <p:nvCxnSpPr>
          <p:cNvPr id="84" name="Straight Arrow Connector 83">
            <a:extLst>
              <a:ext uri="{FF2B5EF4-FFF2-40B4-BE49-F238E27FC236}">
                <a16:creationId xmlns:a16="http://schemas.microsoft.com/office/drawing/2014/main" id="{FE6FF16B-4EED-4131-8E86-0B5A91EEC19B}"/>
              </a:ext>
            </a:extLst>
          </p:cNvPr>
          <p:cNvCxnSpPr>
            <a:cxnSpLocks/>
          </p:cNvCxnSpPr>
          <p:nvPr/>
        </p:nvCxnSpPr>
        <p:spPr bwMode="gray">
          <a:xfrm>
            <a:off x="10092210" y="4443238"/>
            <a:ext cx="326831" cy="0"/>
          </a:xfrm>
          <a:prstGeom prst="straightConnector1">
            <a:avLst/>
          </a:prstGeom>
          <a:ln w="19050">
            <a:solidFill>
              <a:srgbClr val="8BC9A0"/>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85" name="TextBox 84">
            <a:extLst>
              <a:ext uri="{FF2B5EF4-FFF2-40B4-BE49-F238E27FC236}">
                <a16:creationId xmlns:a16="http://schemas.microsoft.com/office/drawing/2014/main" id="{63357411-8BF1-4F83-8A95-6C2429BDBD2B}"/>
              </a:ext>
            </a:extLst>
          </p:cNvPr>
          <p:cNvSpPr txBox="1"/>
          <p:nvPr/>
        </p:nvSpPr>
        <p:spPr bwMode="gray">
          <a:xfrm>
            <a:off x="10371666" y="4311586"/>
            <a:ext cx="1240896" cy="276999"/>
          </a:xfrm>
          <a:prstGeom prst="rect">
            <a:avLst/>
          </a:prstGeom>
          <a:noFill/>
        </p:spPr>
        <p:txBody>
          <a:bodyPr wrap="square" rtlCol="0">
            <a:noAutofit/>
          </a:bodyPr>
          <a:lstStyle/>
          <a:p>
            <a:pPr fontAlgn="ctr"/>
            <a:r>
              <a:rPr lang="en-US" sz="1200" dirty="0">
                <a:latin typeface="Huawei Sans" panose="020C0503030203020204" pitchFamily="34" charset="0"/>
              </a:rPr>
              <a:t>Leave message</a:t>
            </a:r>
          </a:p>
        </p:txBody>
      </p:sp>
      <p:cxnSp>
        <p:nvCxnSpPr>
          <p:cNvPr id="86" name="Straight Arrow Connector 85">
            <a:extLst>
              <a:ext uri="{FF2B5EF4-FFF2-40B4-BE49-F238E27FC236}">
                <a16:creationId xmlns:a16="http://schemas.microsoft.com/office/drawing/2014/main" id="{3403C6FA-3045-4446-8CE8-C0827DC79981}"/>
              </a:ext>
            </a:extLst>
          </p:cNvPr>
          <p:cNvCxnSpPr>
            <a:cxnSpLocks/>
          </p:cNvCxnSpPr>
          <p:nvPr/>
        </p:nvCxnSpPr>
        <p:spPr bwMode="gray">
          <a:xfrm>
            <a:off x="10092210" y="4108261"/>
            <a:ext cx="326831" cy="0"/>
          </a:xfrm>
          <a:prstGeom prst="straightConnector1">
            <a:avLst/>
          </a:prstGeom>
          <a:ln w="19050">
            <a:solidFill>
              <a:srgbClr val="00B0F0"/>
            </a:solidFill>
            <a:prstDash val="solid"/>
            <a:tailEnd type="triangle"/>
          </a:ln>
        </p:spPr>
        <p:style>
          <a:lnRef idx="1">
            <a:schemeClr val="accent1"/>
          </a:lnRef>
          <a:fillRef idx="0">
            <a:schemeClr val="accent1"/>
          </a:fillRef>
          <a:effectRef idx="0">
            <a:schemeClr val="accent1"/>
          </a:effectRef>
          <a:fontRef idx="minor">
            <a:schemeClr val="tx1"/>
          </a:fontRef>
        </p:style>
      </p:cxnSp>
      <p:sp>
        <p:nvSpPr>
          <p:cNvPr id="87" name="TextBox 86">
            <a:extLst>
              <a:ext uri="{FF2B5EF4-FFF2-40B4-BE49-F238E27FC236}">
                <a16:creationId xmlns:a16="http://schemas.microsoft.com/office/drawing/2014/main" id="{1A78C414-B3D7-4EF4-A432-D471DCA83976}"/>
              </a:ext>
            </a:extLst>
          </p:cNvPr>
          <p:cNvSpPr txBox="1"/>
          <p:nvPr/>
        </p:nvSpPr>
        <p:spPr bwMode="gray">
          <a:xfrm>
            <a:off x="10371666" y="3976609"/>
            <a:ext cx="1349697" cy="276999"/>
          </a:xfrm>
          <a:prstGeom prst="rect">
            <a:avLst/>
          </a:prstGeom>
          <a:noFill/>
        </p:spPr>
        <p:txBody>
          <a:bodyPr wrap="square" rtlCol="0">
            <a:noAutofit/>
          </a:bodyPr>
          <a:lstStyle/>
          <a:p>
            <a:pPr fontAlgn="ctr"/>
            <a:r>
              <a:rPr lang="en-US" sz="1200" dirty="0">
                <a:latin typeface="Huawei Sans" panose="020C0503030203020204" pitchFamily="34" charset="0"/>
              </a:rPr>
              <a:t>Report message</a:t>
            </a:r>
          </a:p>
        </p:txBody>
      </p:sp>
      <p:sp>
        <p:nvSpPr>
          <p:cNvPr id="2" name="矩形 1"/>
          <p:cNvSpPr/>
          <p:nvPr/>
        </p:nvSpPr>
        <p:spPr bwMode="gray">
          <a:xfrm>
            <a:off x="5345651" y="4457636"/>
            <a:ext cx="1766829" cy="276999"/>
          </a:xfrm>
          <a:prstGeom prst="rect">
            <a:avLst/>
          </a:prstGeom>
        </p:spPr>
        <p:txBody>
          <a:bodyPr wrap="none">
            <a:spAutoFit/>
          </a:bodyPr>
          <a:lstStyle/>
          <a:p>
            <a:pPr algn="ctr" fontAlgn="ctr"/>
            <a:r>
              <a:rPr lang="en-US" altLang="zh-CN" sz="1200" dirty="0">
                <a:latin typeface="Huawei Sans" panose="020C0503030203020204" pitchFamily="34" charset="0"/>
              </a:rPr>
              <a:t>Configure IGMP proxy.</a:t>
            </a:r>
          </a:p>
        </p:txBody>
      </p:sp>
    </p:spTree>
    <p:extLst>
      <p:ext uri="{BB962C8B-B14F-4D97-AF65-F5344CB8AC3E}">
        <p14:creationId xmlns:p14="http://schemas.microsoft.com/office/powerpoint/2010/main" val="32281574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sz="quarter" idx="11"/>
          </p:nvPr>
        </p:nvSpPr>
        <p:spPr bwMode="gray"/>
        <p:txBody>
          <a:bodyPr wrap="square">
            <a:noAutofit/>
          </a:bodyPr>
          <a:lstStyle/>
          <a:p>
            <a:pPr fontAlgn="ctr"/>
            <a:r>
              <a:rPr lang="en-US" dirty="0">
                <a:latin typeface="Huawei Sans" panose="020C0503030203020204" pitchFamily="34" charset="0"/>
              </a:rPr>
              <a:t>Upon completion of this course, you will be able to:</a:t>
            </a:r>
          </a:p>
          <a:p>
            <a:pPr lvl="1" fontAlgn="ctr"/>
            <a:r>
              <a:rPr lang="en-US" dirty="0">
                <a:latin typeface="Huawei Sans" panose="020C0503030203020204" pitchFamily="34" charset="0"/>
              </a:rPr>
              <a:t>Understand </a:t>
            </a:r>
            <a:r>
              <a:rPr lang="en-US">
                <a:latin typeface="Huawei Sans" panose="020C0503030203020204" pitchFamily="34" charset="0"/>
              </a:rPr>
              <a:t>IGMP implementation </a:t>
            </a:r>
            <a:r>
              <a:rPr lang="en-US" dirty="0">
                <a:latin typeface="Huawei Sans" panose="020C0503030203020204" pitchFamily="34" charset="0"/>
              </a:rPr>
              <a:t>and configurations.</a:t>
            </a:r>
          </a:p>
          <a:p>
            <a:pPr lvl="1" fontAlgn="ctr"/>
            <a:r>
              <a:rPr lang="en-US" dirty="0">
                <a:latin typeface="Huawei Sans" panose="020C0503030203020204" pitchFamily="34" charset="0"/>
              </a:rPr>
              <a:t>Understand the differences between different IGMP versions.</a:t>
            </a:r>
          </a:p>
          <a:p>
            <a:pPr lvl="1" fontAlgn="ctr"/>
            <a:r>
              <a:rPr lang="en-US" dirty="0">
                <a:latin typeface="Huawei Sans" panose="020C0503030203020204" pitchFamily="34" charset="0"/>
              </a:rPr>
              <a:t>Understand </a:t>
            </a:r>
            <a:r>
              <a:rPr lang="en-US">
                <a:latin typeface="Huawei Sans" panose="020C0503030203020204" pitchFamily="34" charset="0"/>
              </a:rPr>
              <a:t>the implementation </a:t>
            </a:r>
            <a:r>
              <a:rPr lang="en-US" dirty="0">
                <a:latin typeface="Huawei Sans" panose="020C0503030203020204" pitchFamily="34" charset="0"/>
              </a:rPr>
              <a:t>of IGMP snooping.</a:t>
            </a:r>
          </a:p>
          <a:p>
            <a:pPr lvl="1" fontAlgn="ctr"/>
            <a:r>
              <a:rPr lang="en-US" dirty="0">
                <a:latin typeface="Huawei Sans" panose="020C0503030203020204" pitchFamily="34" charset="0"/>
              </a:rPr>
              <a:t>Understand </a:t>
            </a:r>
            <a:r>
              <a:rPr lang="en-US">
                <a:latin typeface="Huawei Sans" panose="020C0503030203020204" pitchFamily="34" charset="0"/>
              </a:rPr>
              <a:t>the implementation </a:t>
            </a:r>
            <a:r>
              <a:rPr lang="en-US" dirty="0">
                <a:latin typeface="Huawei Sans" panose="020C0503030203020204" pitchFamily="34" charset="0"/>
              </a:rPr>
              <a:t>of IGMP SSM mapping.</a:t>
            </a:r>
          </a:p>
          <a:p>
            <a:pPr lvl="1" fontAlgn="ctr"/>
            <a:r>
              <a:rPr lang="en-US" dirty="0">
                <a:latin typeface="Huawei Sans" panose="020C0503030203020204" pitchFamily="34" charset="0"/>
              </a:rPr>
              <a:t>Understand </a:t>
            </a:r>
            <a:r>
              <a:rPr lang="en-US">
                <a:latin typeface="Huawei Sans" panose="020C0503030203020204" pitchFamily="34" charset="0"/>
              </a:rPr>
              <a:t>the implementation </a:t>
            </a:r>
            <a:r>
              <a:rPr lang="en-US" dirty="0">
                <a:latin typeface="Huawei Sans" panose="020C0503030203020204" pitchFamily="34" charset="0"/>
              </a:rPr>
              <a:t>of IGMP proxy.</a:t>
            </a:r>
          </a:p>
        </p:txBody>
      </p:sp>
    </p:spTree>
    <p:extLst>
      <p:ext uri="{BB962C8B-B14F-4D97-AF65-F5344CB8AC3E}">
        <p14:creationId xmlns:p14="http://schemas.microsoft.com/office/powerpoint/2010/main" val="110286536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C765B140-FD43-427B-9C05-446649895E7F}"/>
              </a:ext>
            </a:extLst>
          </p:cNvPr>
          <p:cNvSpPr>
            <a:spLocks noGrp="1"/>
          </p:cNvSpPr>
          <p:nvPr>
            <p:ph type="body" sz="quarter" idx="10"/>
          </p:nvPr>
        </p:nvSpPr>
        <p:spPr bwMode="gray"/>
        <p:txBody>
          <a:bodyPr wrap="square">
            <a:noAutofit/>
          </a:bodyPr>
          <a:lstStyle/>
          <a:p>
            <a:pPr fontAlgn="ctr"/>
            <a:r>
              <a:rPr lang="en-US" sz="1600" dirty="0">
                <a:latin typeface="Huawei Sans" panose="020C0503030203020204" pitchFamily="34" charset="0"/>
              </a:rPr>
              <a:t>To relieve the burden on the IGMP </a:t>
            </a:r>
            <a:r>
              <a:rPr lang="en-US" sz="1600" dirty="0" err="1">
                <a:latin typeface="Huawei Sans" panose="020C0503030203020204" pitchFamily="34" charset="0"/>
              </a:rPr>
              <a:t>querier</a:t>
            </a:r>
            <a:r>
              <a:rPr lang="en-US" sz="1600" dirty="0">
                <a:latin typeface="Huawei Sans" panose="020C0503030203020204" pitchFamily="34" charset="0"/>
              </a:rPr>
              <a:t>, the IGMP proxy-capable device aggregates Report/Leave messages before sending them to the IGMP </a:t>
            </a:r>
            <a:r>
              <a:rPr lang="en-US" sz="1600" dirty="0" err="1">
                <a:latin typeface="Huawei Sans" panose="020C0503030203020204" pitchFamily="34" charset="0"/>
              </a:rPr>
              <a:t>querier</a:t>
            </a:r>
            <a:r>
              <a:rPr lang="en-US" sz="1600" dirty="0">
                <a:latin typeface="Huawei Sans" panose="020C0503030203020204" pitchFamily="34" charset="0"/>
              </a:rPr>
              <a:t>.</a:t>
            </a:r>
          </a:p>
          <a:p>
            <a:pPr fontAlgn="ctr"/>
            <a:r>
              <a:rPr lang="en-US" sz="1600" dirty="0">
                <a:latin typeface="Huawei Sans" panose="020C0503030203020204" pitchFamily="34" charset="0"/>
              </a:rPr>
              <a:t>An IGMP proxy-capable device can also act as an IGMP </a:t>
            </a:r>
            <a:r>
              <a:rPr lang="en-US" sz="1600" dirty="0" err="1">
                <a:latin typeface="Huawei Sans" panose="020C0503030203020204" pitchFamily="34" charset="0"/>
              </a:rPr>
              <a:t>querier</a:t>
            </a:r>
            <a:r>
              <a:rPr lang="en-US" sz="1600" dirty="0">
                <a:latin typeface="Huawei Sans" panose="020C0503030203020204" pitchFamily="34" charset="0"/>
              </a:rPr>
              <a:t> to send Query messages to receiver hosts, maintain group memberships, and forward multicast data based on group memberships.</a:t>
            </a:r>
          </a:p>
          <a:p>
            <a:pPr fontAlgn="ctr"/>
            <a:r>
              <a:rPr lang="en-US" sz="1600" dirty="0">
                <a:latin typeface="Huawei Sans" panose="020C0503030203020204" pitchFamily="34" charset="0"/>
              </a:rPr>
              <a:t>To implement the preceding functions, IGMP proxy defines two types of interfaces:</a:t>
            </a:r>
          </a:p>
          <a:p>
            <a:pPr lvl="1" fontAlgn="ctr"/>
            <a:r>
              <a:rPr lang="en-US" sz="1400" b="1" dirty="0">
                <a:solidFill>
                  <a:srgbClr val="EC7061"/>
                </a:solidFill>
                <a:latin typeface="Huawei Sans" panose="020C0503030203020204" pitchFamily="34" charset="0"/>
              </a:rPr>
              <a:t>Host interface</a:t>
            </a:r>
            <a:r>
              <a:rPr lang="en-US" sz="1400" dirty="0">
                <a:latin typeface="Huawei Sans" panose="020C0503030203020204" pitchFamily="34" charset="0"/>
              </a:rPr>
              <a:t>: IGMP proxy-enabled interface on an IGMP proxy-capable device. This interface generally </a:t>
            </a:r>
            <a:r>
              <a:rPr lang="en-US" sz="1400" b="1" dirty="0">
                <a:solidFill>
                  <a:srgbClr val="EC7061"/>
                </a:solidFill>
                <a:latin typeface="Huawei Sans" panose="020C0503030203020204" pitchFamily="34" charset="0"/>
              </a:rPr>
              <a:t>points to an IGMP </a:t>
            </a:r>
            <a:r>
              <a:rPr lang="en-US" sz="1400" b="1" dirty="0" err="1">
                <a:solidFill>
                  <a:srgbClr val="EC7061"/>
                </a:solidFill>
                <a:latin typeface="Huawei Sans" panose="020C0503030203020204" pitchFamily="34" charset="0"/>
              </a:rPr>
              <a:t>querier</a:t>
            </a:r>
            <a:r>
              <a:rPr lang="en-US" sz="1400" dirty="0">
                <a:latin typeface="Huawei Sans" panose="020C0503030203020204" pitchFamily="34" charset="0"/>
              </a:rPr>
              <a:t>.</a:t>
            </a:r>
          </a:p>
          <a:p>
            <a:pPr lvl="1" fontAlgn="ctr"/>
            <a:r>
              <a:rPr lang="en-US" sz="1400" b="1" dirty="0">
                <a:solidFill>
                  <a:srgbClr val="EC7061"/>
                </a:solidFill>
                <a:latin typeface="Huawei Sans" panose="020C0503030203020204" pitchFamily="34" charset="0"/>
              </a:rPr>
              <a:t>Router interface</a:t>
            </a:r>
            <a:r>
              <a:rPr lang="en-US" sz="1400" dirty="0">
                <a:latin typeface="Huawei Sans" panose="020C0503030203020204" pitchFamily="34" charset="0"/>
              </a:rPr>
              <a:t>: an interface configured with IGMP on an IGMP proxy-capable device. This interface generally </a:t>
            </a:r>
            <a:r>
              <a:rPr lang="en-US" sz="1400" b="1" dirty="0">
                <a:solidFill>
                  <a:srgbClr val="EC7061"/>
                </a:solidFill>
                <a:latin typeface="Huawei Sans" panose="020C0503030203020204" pitchFamily="34" charset="0"/>
              </a:rPr>
              <a:t>points to group members</a:t>
            </a:r>
            <a:r>
              <a:rPr lang="en-US" sz="1400" dirty="0">
                <a:latin typeface="Huawei Sans" panose="020C0503030203020204" pitchFamily="34" charset="0"/>
              </a:rPr>
              <a:t>.</a:t>
            </a:r>
          </a:p>
        </p:txBody>
      </p:sp>
      <p:sp>
        <p:nvSpPr>
          <p:cNvPr id="2" name="Title 1">
            <a:extLst>
              <a:ext uri="{FF2B5EF4-FFF2-40B4-BE49-F238E27FC236}">
                <a16:creationId xmlns:a16="http://schemas.microsoft.com/office/drawing/2014/main" id="{BAB26AA6-4C78-439C-956F-6E2D2C380C76}"/>
              </a:ext>
            </a:extLst>
          </p:cNvPr>
          <p:cNvSpPr>
            <a:spLocks noGrp="1"/>
          </p:cNvSpPr>
          <p:nvPr>
            <p:ph type="title"/>
          </p:nvPr>
        </p:nvSpPr>
        <p:spPr bwMode="gray"/>
        <p:txBody>
          <a:bodyPr wrap="square">
            <a:noAutofit/>
          </a:bodyPr>
          <a:lstStyle/>
          <a:p>
            <a:pPr fontAlgn="ctr"/>
            <a:r>
              <a:rPr lang="en-US">
                <a:latin typeface="Huawei Sans" panose="020C0503030203020204" pitchFamily="34" charset="0"/>
              </a:rPr>
              <a:t>Basic Concepts of IGMP Proxy</a:t>
            </a:r>
          </a:p>
        </p:txBody>
      </p:sp>
      <p:sp>
        <p:nvSpPr>
          <p:cNvPr id="4" name="Freeform 159">
            <a:extLst>
              <a:ext uri="{FF2B5EF4-FFF2-40B4-BE49-F238E27FC236}">
                <a16:creationId xmlns:a16="http://schemas.microsoft.com/office/drawing/2014/main" id="{C9F1B62C-417D-4C1D-8A5A-386685EFEC7B}"/>
              </a:ext>
            </a:extLst>
          </p:cNvPr>
          <p:cNvSpPr/>
          <p:nvPr/>
        </p:nvSpPr>
        <p:spPr bwMode="gray">
          <a:xfrm flipH="1">
            <a:off x="2011436" y="4933054"/>
            <a:ext cx="1392088" cy="727684"/>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a:solidFill>
                  <a:schemeClr val="tx1"/>
                </a:solidFill>
                <a:latin typeface="Huawei Sans" panose="020C0503030203020204" pitchFamily="34" charset="0"/>
              </a:rPr>
              <a:t>Multicast network</a:t>
            </a:r>
          </a:p>
        </p:txBody>
      </p:sp>
      <p:pic>
        <p:nvPicPr>
          <p:cNvPr id="5" name="图片 20" descr="接入交换机.png">
            <a:extLst>
              <a:ext uri="{FF2B5EF4-FFF2-40B4-BE49-F238E27FC236}">
                <a16:creationId xmlns:a16="http://schemas.microsoft.com/office/drawing/2014/main" id="{289CA10E-6FCF-4C33-9900-F0FD96BDB2F8}"/>
              </a:ext>
            </a:extLst>
          </p:cNvPr>
          <p:cNvPicPr>
            <a:picLocks noChangeAspect="1"/>
          </p:cNvPicPr>
          <p:nvPr/>
        </p:nvPicPr>
        <p:blipFill>
          <a:blip r:embed="rId3" cstate="print"/>
          <a:stretch>
            <a:fillRect/>
          </a:stretch>
        </p:blipFill>
        <p:spPr bwMode="gray">
          <a:xfrm>
            <a:off x="5278954" y="5195008"/>
            <a:ext cx="540000" cy="441818"/>
          </a:xfrm>
          <a:prstGeom prst="rect">
            <a:avLst/>
          </a:prstGeom>
        </p:spPr>
      </p:pic>
      <p:pic>
        <p:nvPicPr>
          <p:cNvPr id="6" name="Picture 2" descr="G:\做的项目\公共\扁平图标切换\更新2015_01_21\oss扁平图标库2015_01_21更新-04.png">
            <a:extLst>
              <a:ext uri="{FF2B5EF4-FFF2-40B4-BE49-F238E27FC236}">
                <a16:creationId xmlns:a16="http://schemas.microsoft.com/office/drawing/2014/main" id="{282A6936-830D-4EFF-B08D-DD59293CD297}"/>
              </a:ext>
            </a:extLst>
          </p:cNvPr>
          <p:cNvPicPr>
            <a:picLocks noChangeArrowheads="1"/>
          </p:cNvPicPr>
          <p:nvPr/>
        </p:nvPicPr>
        <p:blipFill>
          <a:blip r:embed="rId4" cstate="print"/>
          <a:stretch>
            <a:fillRect/>
          </a:stretch>
        </p:blipFill>
        <p:spPr bwMode="gray">
          <a:xfrm>
            <a:off x="3188088" y="5216288"/>
            <a:ext cx="528117" cy="399259"/>
          </a:xfrm>
          <a:prstGeom prst="rect">
            <a:avLst/>
          </a:prstGeom>
          <a:noFill/>
        </p:spPr>
      </p:pic>
      <p:pic>
        <p:nvPicPr>
          <p:cNvPr id="7" name="图片 38" descr="PC.png">
            <a:extLst>
              <a:ext uri="{FF2B5EF4-FFF2-40B4-BE49-F238E27FC236}">
                <a16:creationId xmlns:a16="http://schemas.microsoft.com/office/drawing/2014/main" id="{3F0B6B6F-C5AB-4CD1-821E-92815749265D}"/>
              </a:ext>
            </a:extLst>
          </p:cNvPr>
          <p:cNvPicPr>
            <a:picLocks noChangeAspect="1"/>
          </p:cNvPicPr>
          <p:nvPr/>
        </p:nvPicPr>
        <p:blipFill>
          <a:blip r:embed="rId5" cstate="print"/>
          <a:stretch>
            <a:fillRect/>
          </a:stretch>
        </p:blipFill>
        <p:spPr bwMode="gray">
          <a:xfrm>
            <a:off x="7337661" y="5958302"/>
            <a:ext cx="540000" cy="382353"/>
          </a:xfrm>
          <a:prstGeom prst="rect">
            <a:avLst/>
          </a:prstGeom>
        </p:spPr>
      </p:pic>
      <p:sp>
        <p:nvSpPr>
          <p:cNvPr id="8" name="TextBox 7">
            <a:extLst>
              <a:ext uri="{FF2B5EF4-FFF2-40B4-BE49-F238E27FC236}">
                <a16:creationId xmlns:a16="http://schemas.microsoft.com/office/drawing/2014/main" id="{3DC42E6E-3E46-4200-9667-D2262D658281}"/>
              </a:ext>
            </a:extLst>
          </p:cNvPr>
          <p:cNvSpPr txBox="1"/>
          <p:nvPr/>
        </p:nvSpPr>
        <p:spPr bwMode="gray">
          <a:xfrm>
            <a:off x="7824531" y="4497900"/>
            <a:ext cx="1375455" cy="276999"/>
          </a:xfrm>
          <a:prstGeom prst="rect">
            <a:avLst/>
          </a:prstGeom>
          <a:noFill/>
        </p:spPr>
        <p:txBody>
          <a:bodyPr wrap="square" rtlCol="0">
            <a:noAutofit/>
          </a:bodyPr>
          <a:lstStyle/>
          <a:p>
            <a:pPr algn="ctr" fontAlgn="ctr"/>
            <a:r>
              <a:rPr lang="en-US" sz="1200" dirty="0">
                <a:latin typeface="Huawei Sans" panose="020C0503030203020204" pitchFamily="34" charset="0"/>
              </a:rPr>
              <a:t>Multicast group member 1</a:t>
            </a:r>
          </a:p>
        </p:txBody>
      </p:sp>
      <p:cxnSp>
        <p:nvCxnSpPr>
          <p:cNvPr id="9" name="Connector: Elbow 8">
            <a:extLst>
              <a:ext uri="{FF2B5EF4-FFF2-40B4-BE49-F238E27FC236}">
                <a16:creationId xmlns:a16="http://schemas.microsoft.com/office/drawing/2014/main" id="{71578736-6855-49CA-974B-61A3149F4A66}"/>
              </a:ext>
            </a:extLst>
          </p:cNvPr>
          <p:cNvCxnSpPr>
            <a:cxnSpLocks/>
            <a:stCxn id="7" idx="1"/>
            <a:endCxn id="5" idx="3"/>
          </p:cNvCxnSpPr>
          <p:nvPr/>
        </p:nvCxnSpPr>
        <p:spPr bwMode="gray">
          <a:xfrm rot="10800000">
            <a:off x="5818955" y="5415917"/>
            <a:ext cx="1518707" cy="733562"/>
          </a:xfrm>
          <a:prstGeom prst="bentConnector3">
            <a:avLst>
              <a:gd name="adj1" fmla="val 50000"/>
            </a:avLst>
          </a:prstGeom>
          <a:ln w="19050"/>
        </p:spPr>
        <p:style>
          <a:lnRef idx="1">
            <a:schemeClr val="dk1"/>
          </a:lnRef>
          <a:fillRef idx="0">
            <a:schemeClr val="dk1"/>
          </a:fillRef>
          <a:effectRef idx="0">
            <a:schemeClr val="dk1"/>
          </a:effectRef>
          <a:fontRef idx="minor">
            <a:schemeClr val="tx1"/>
          </a:fontRef>
        </p:style>
      </p:cxnSp>
      <p:cxnSp>
        <p:nvCxnSpPr>
          <p:cNvPr id="10" name="直接连接符 12">
            <a:extLst>
              <a:ext uri="{FF2B5EF4-FFF2-40B4-BE49-F238E27FC236}">
                <a16:creationId xmlns:a16="http://schemas.microsoft.com/office/drawing/2014/main" id="{43D8643C-28BD-4151-B181-A84A5F63A26B}"/>
              </a:ext>
            </a:extLst>
          </p:cNvPr>
          <p:cNvCxnSpPr>
            <a:cxnSpLocks/>
            <a:stCxn id="5" idx="1"/>
            <a:endCxn id="6" idx="3"/>
          </p:cNvCxnSpPr>
          <p:nvPr/>
        </p:nvCxnSpPr>
        <p:spPr bwMode="gray">
          <a:xfrm flipH="1">
            <a:off x="3716205" y="5415917"/>
            <a:ext cx="1562749" cy="1"/>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11" name="TextBox 10">
            <a:extLst>
              <a:ext uri="{FF2B5EF4-FFF2-40B4-BE49-F238E27FC236}">
                <a16:creationId xmlns:a16="http://schemas.microsoft.com/office/drawing/2014/main" id="{93C5A4EC-CC64-4540-A1A2-9D87B4F725AE}"/>
              </a:ext>
            </a:extLst>
          </p:cNvPr>
          <p:cNvSpPr txBox="1"/>
          <p:nvPr/>
        </p:nvSpPr>
        <p:spPr bwMode="gray">
          <a:xfrm>
            <a:off x="2931082" y="5639031"/>
            <a:ext cx="1037303" cy="276999"/>
          </a:xfrm>
          <a:prstGeom prst="rect">
            <a:avLst/>
          </a:prstGeom>
          <a:noFill/>
        </p:spPr>
        <p:txBody>
          <a:bodyPr wrap="square" rtlCol="0">
            <a:noAutofit/>
          </a:bodyPr>
          <a:lstStyle/>
          <a:p>
            <a:pPr algn="ctr" fontAlgn="ctr"/>
            <a:r>
              <a:rPr lang="en-US" sz="1200" dirty="0">
                <a:latin typeface="Huawei Sans" panose="020C0503030203020204" pitchFamily="34" charset="0"/>
              </a:rPr>
              <a:t>IGMP </a:t>
            </a:r>
            <a:r>
              <a:rPr lang="en-US" sz="1200" dirty="0" err="1">
                <a:latin typeface="Huawei Sans" panose="020C0503030203020204" pitchFamily="34" charset="0"/>
              </a:rPr>
              <a:t>querier</a:t>
            </a:r>
            <a:endParaRPr lang="en-US" sz="1200" dirty="0">
              <a:latin typeface="Huawei Sans" panose="020C0503030203020204" pitchFamily="34" charset="0"/>
            </a:endParaRPr>
          </a:p>
        </p:txBody>
      </p:sp>
      <p:pic>
        <p:nvPicPr>
          <p:cNvPr id="12" name="图片 38" descr="PC.png">
            <a:extLst>
              <a:ext uri="{FF2B5EF4-FFF2-40B4-BE49-F238E27FC236}">
                <a16:creationId xmlns:a16="http://schemas.microsoft.com/office/drawing/2014/main" id="{6D6B12A8-7246-449D-AD94-D722EA06F76F}"/>
              </a:ext>
            </a:extLst>
          </p:cNvPr>
          <p:cNvPicPr>
            <a:picLocks noChangeAspect="1"/>
          </p:cNvPicPr>
          <p:nvPr/>
        </p:nvPicPr>
        <p:blipFill>
          <a:blip r:embed="rId5" cstate="print"/>
          <a:stretch>
            <a:fillRect/>
          </a:stretch>
        </p:blipFill>
        <p:spPr bwMode="gray">
          <a:xfrm>
            <a:off x="7337661" y="4518360"/>
            <a:ext cx="540000" cy="382353"/>
          </a:xfrm>
          <a:prstGeom prst="rect">
            <a:avLst/>
          </a:prstGeom>
        </p:spPr>
      </p:pic>
      <p:sp>
        <p:nvSpPr>
          <p:cNvPr id="13" name="TextBox 12">
            <a:extLst>
              <a:ext uri="{FF2B5EF4-FFF2-40B4-BE49-F238E27FC236}">
                <a16:creationId xmlns:a16="http://schemas.microsoft.com/office/drawing/2014/main" id="{1BAE9B53-9986-4AE5-8CAF-1EBA1914AF25}"/>
              </a:ext>
            </a:extLst>
          </p:cNvPr>
          <p:cNvSpPr txBox="1"/>
          <p:nvPr/>
        </p:nvSpPr>
        <p:spPr bwMode="gray">
          <a:xfrm>
            <a:off x="7776808" y="5946872"/>
            <a:ext cx="1476306" cy="276999"/>
          </a:xfrm>
          <a:prstGeom prst="rect">
            <a:avLst/>
          </a:prstGeom>
          <a:noFill/>
        </p:spPr>
        <p:txBody>
          <a:bodyPr wrap="square" rtlCol="0">
            <a:noAutofit/>
          </a:bodyPr>
          <a:lstStyle/>
          <a:p>
            <a:pPr algn="ctr" fontAlgn="ctr"/>
            <a:r>
              <a:rPr lang="en-US" sz="1200" dirty="0">
                <a:latin typeface="Huawei Sans" panose="020C0503030203020204" pitchFamily="34" charset="0"/>
              </a:rPr>
              <a:t>Multicast group member 2</a:t>
            </a:r>
          </a:p>
        </p:txBody>
      </p:sp>
      <p:cxnSp>
        <p:nvCxnSpPr>
          <p:cNvPr id="14" name="Connector: Elbow 13">
            <a:extLst>
              <a:ext uri="{FF2B5EF4-FFF2-40B4-BE49-F238E27FC236}">
                <a16:creationId xmlns:a16="http://schemas.microsoft.com/office/drawing/2014/main" id="{28489144-42D1-44F1-AEA6-02ECC5D52738}"/>
              </a:ext>
            </a:extLst>
          </p:cNvPr>
          <p:cNvCxnSpPr>
            <a:cxnSpLocks/>
            <a:stCxn id="12" idx="1"/>
            <a:endCxn id="5" idx="3"/>
          </p:cNvCxnSpPr>
          <p:nvPr/>
        </p:nvCxnSpPr>
        <p:spPr bwMode="gray">
          <a:xfrm rot="10800000" flipV="1">
            <a:off x="5818955" y="4709537"/>
            <a:ext cx="1518707" cy="706380"/>
          </a:xfrm>
          <a:prstGeom prst="bentConnector3">
            <a:avLst>
              <a:gd name="adj1" fmla="val 50000"/>
            </a:avLst>
          </a:prstGeom>
          <a:ln w="19050"/>
        </p:spPr>
        <p:style>
          <a:lnRef idx="1">
            <a:schemeClr val="dk1"/>
          </a:lnRef>
          <a:fillRef idx="0">
            <a:schemeClr val="dk1"/>
          </a:fillRef>
          <a:effectRef idx="0">
            <a:schemeClr val="dk1"/>
          </a:effectRef>
          <a:fontRef idx="minor">
            <a:schemeClr val="tx1"/>
          </a:fontRef>
        </p:style>
      </p:cxnSp>
      <p:sp>
        <p:nvSpPr>
          <p:cNvPr id="16" name="TextBox 15">
            <a:extLst>
              <a:ext uri="{FF2B5EF4-FFF2-40B4-BE49-F238E27FC236}">
                <a16:creationId xmlns:a16="http://schemas.microsoft.com/office/drawing/2014/main" id="{7C7C08A9-6A1E-4EA4-BFA8-EFF9C5C82351}"/>
              </a:ext>
            </a:extLst>
          </p:cNvPr>
          <p:cNvSpPr txBox="1"/>
          <p:nvPr/>
        </p:nvSpPr>
        <p:spPr bwMode="gray">
          <a:xfrm>
            <a:off x="5030302" y="5662193"/>
            <a:ext cx="1037303" cy="276999"/>
          </a:xfrm>
          <a:prstGeom prst="rect">
            <a:avLst/>
          </a:prstGeom>
          <a:noFill/>
        </p:spPr>
        <p:txBody>
          <a:bodyPr wrap="square" rtlCol="0">
            <a:noAutofit/>
          </a:bodyPr>
          <a:lstStyle/>
          <a:p>
            <a:pPr algn="ctr" fontAlgn="ctr"/>
            <a:r>
              <a:rPr lang="en-US" sz="1200">
                <a:latin typeface="Huawei Sans" panose="020C0503030203020204" pitchFamily="34" charset="0"/>
              </a:rPr>
              <a:t>Layer 3 switch</a:t>
            </a:r>
          </a:p>
        </p:txBody>
      </p:sp>
      <p:sp>
        <p:nvSpPr>
          <p:cNvPr id="41" name="Oval 40">
            <a:extLst>
              <a:ext uri="{FF2B5EF4-FFF2-40B4-BE49-F238E27FC236}">
                <a16:creationId xmlns:a16="http://schemas.microsoft.com/office/drawing/2014/main" id="{2DA2442A-23E8-458E-ACEB-E19142FB2FB5}"/>
              </a:ext>
            </a:extLst>
          </p:cNvPr>
          <p:cNvSpPr>
            <a:spLocks noChangeAspect="1"/>
          </p:cNvSpPr>
          <p:nvPr/>
        </p:nvSpPr>
        <p:spPr bwMode="gray">
          <a:xfrm>
            <a:off x="5199323" y="5341849"/>
            <a:ext cx="159261" cy="159261"/>
          </a:xfrm>
          <a:prstGeom prst="ellipse">
            <a:avLst/>
          </a:prstGeom>
          <a:pattFill prst="dkUpDiag">
            <a:fgClr>
              <a:srgbClr val="8BC9A0"/>
            </a:fgClr>
            <a:bgClr>
              <a:schemeClr val="bg1"/>
            </a:bgClr>
          </a:patt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ndParaRPr>
          </a:p>
        </p:txBody>
      </p:sp>
      <p:sp>
        <p:nvSpPr>
          <p:cNvPr id="42" name="Oval 41">
            <a:extLst>
              <a:ext uri="{FF2B5EF4-FFF2-40B4-BE49-F238E27FC236}">
                <a16:creationId xmlns:a16="http://schemas.microsoft.com/office/drawing/2014/main" id="{4AD03231-3F4D-44A6-BD8E-17FD156E785E}"/>
              </a:ext>
            </a:extLst>
          </p:cNvPr>
          <p:cNvSpPr>
            <a:spLocks noChangeAspect="1"/>
          </p:cNvSpPr>
          <p:nvPr/>
        </p:nvSpPr>
        <p:spPr bwMode="gray">
          <a:xfrm>
            <a:off x="5739323" y="5336287"/>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ndParaRPr>
          </a:p>
        </p:txBody>
      </p:sp>
      <p:sp>
        <p:nvSpPr>
          <p:cNvPr id="43" name="TextBox 42">
            <a:extLst>
              <a:ext uri="{FF2B5EF4-FFF2-40B4-BE49-F238E27FC236}">
                <a16:creationId xmlns:a16="http://schemas.microsoft.com/office/drawing/2014/main" id="{450A03B7-9BF5-4D23-8638-E2270E452E7B}"/>
              </a:ext>
            </a:extLst>
          </p:cNvPr>
          <p:cNvSpPr txBox="1"/>
          <p:nvPr/>
        </p:nvSpPr>
        <p:spPr bwMode="gray">
          <a:xfrm>
            <a:off x="5722119" y="5442246"/>
            <a:ext cx="1037303" cy="276999"/>
          </a:xfrm>
          <a:prstGeom prst="rect">
            <a:avLst/>
          </a:prstGeom>
          <a:noFill/>
        </p:spPr>
        <p:txBody>
          <a:bodyPr wrap="square" rtlCol="0">
            <a:noAutofit/>
          </a:bodyPr>
          <a:lstStyle/>
          <a:p>
            <a:pPr algn="ctr" fontAlgn="ctr"/>
            <a:r>
              <a:rPr lang="en-US" sz="1200" b="1">
                <a:solidFill>
                  <a:srgbClr val="EC7061"/>
                </a:solidFill>
                <a:latin typeface="Huawei Sans" panose="020C0503030203020204" pitchFamily="34" charset="0"/>
              </a:rPr>
              <a:t>Router interface</a:t>
            </a:r>
          </a:p>
        </p:txBody>
      </p:sp>
      <p:sp>
        <p:nvSpPr>
          <p:cNvPr id="44" name="TextBox 43">
            <a:extLst>
              <a:ext uri="{FF2B5EF4-FFF2-40B4-BE49-F238E27FC236}">
                <a16:creationId xmlns:a16="http://schemas.microsoft.com/office/drawing/2014/main" id="{23294495-22F3-4C96-9D28-E47D34CFAE11}"/>
              </a:ext>
            </a:extLst>
          </p:cNvPr>
          <p:cNvSpPr txBox="1"/>
          <p:nvPr/>
        </p:nvSpPr>
        <p:spPr bwMode="gray">
          <a:xfrm>
            <a:off x="4431903" y="5453331"/>
            <a:ext cx="909477" cy="276999"/>
          </a:xfrm>
          <a:prstGeom prst="rect">
            <a:avLst/>
          </a:prstGeom>
          <a:noFill/>
        </p:spPr>
        <p:txBody>
          <a:bodyPr wrap="square" rtlCol="0">
            <a:noAutofit/>
          </a:bodyPr>
          <a:lstStyle/>
          <a:p>
            <a:pPr algn="ctr" fontAlgn="ctr"/>
            <a:r>
              <a:rPr lang="en-US" sz="1200" b="1" dirty="0">
                <a:solidFill>
                  <a:srgbClr val="EC7061"/>
                </a:solidFill>
                <a:latin typeface="Huawei Sans" panose="020C0503030203020204" pitchFamily="34" charset="0"/>
              </a:rPr>
              <a:t>Host interface</a:t>
            </a:r>
          </a:p>
        </p:txBody>
      </p:sp>
      <p:sp>
        <p:nvSpPr>
          <p:cNvPr id="15" name="Rectangular Callout 75">
            <a:extLst>
              <a:ext uri="{FF2B5EF4-FFF2-40B4-BE49-F238E27FC236}">
                <a16:creationId xmlns:a16="http://schemas.microsoft.com/office/drawing/2014/main" id="{4D066AED-D284-4A38-AD50-3402D55FB527}"/>
              </a:ext>
            </a:extLst>
          </p:cNvPr>
          <p:cNvSpPr/>
          <p:nvPr/>
        </p:nvSpPr>
        <p:spPr bwMode="gray">
          <a:xfrm>
            <a:off x="4162439" y="4637114"/>
            <a:ext cx="1144661" cy="560064"/>
          </a:xfrm>
          <a:prstGeom prst="wedgeRectCallout">
            <a:avLst>
              <a:gd name="adj1" fmla="val 46411"/>
              <a:gd name="adj2" fmla="val 81732"/>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19050" tIns="19050" rIns="19050" bIns="19050" rtlCol="0" anchor="ctr">
            <a:noAutofit/>
          </a:bodyPr>
          <a:lstStyle/>
          <a:p>
            <a:pPr algn="ctr" fontAlgn="ctr"/>
            <a:r>
              <a:rPr lang="en-US" sz="1200" b="1" dirty="0">
                <a:solidFill>
                  <a:srgbClr val="EC7061"/>
                </a:solidFill>
                <a:latin typeface="Huawei Sans" panose="020C0503030203020204" pitchFamily="34" charset="0"/>
                <a:ea typeface="方正兰亭黑简体" panose="02000000000000000000" pitchFamily="2" charset="-122"/>
              </a:rPr>
              <a:t>IGMP proxy</a:t>
            </a:r>
            <a:r>
              <a:rPr lang="en-US" sz="1200" dirty="0">
                <a:solidFill>
                  <a:srgbClr val="EC7061"/>
                </a:solidFill>
                <a:latin typeface="Huawei Sans" panose="020C0503030203020204" pitchFamily="34" charset="0"/>
                <a:ea typeface="方正兰亭黑简体" panose="02000000000000000000" pitchFamily="2" charset="-122"/>
              </a:rPr>
              <a:t> </a:t>
            </a:r>
            <a:r>
              <a:rPr lang="en-US" sz="1200" dirty="0">
                <a:solidFill>
                  <a:schemeClr val="tx1"/>
                </a:solidFill>
                <a:latin typeface="Huawei Sans" panose="020C0503030203020204" pitchFamily="34" charset="0"/>
                <a:ea typeface="方正兰亭黑简体" panose="02000000000000000000" pitchFamily="2" charset="-122"/>
              </a:rPr>
              <a:t>is enabled on the host interface.</a:t>
            </a:r>
          </a:p>
        </p:txBody>
      </p:sp>
      <p:sp>
        <p:nvSpPr>
          <p:cNvPr id="21" name="Rectangular Callout 75">
            <a:extLst>
              <a:ext uri="{FF2B5EF4-FFF2-40B4-BE49-F238E27FC236}">
                <a16:creationId xmlns:a16="http://schemas.microsoft.com/office/drawing/2014/main" id="{1A61CCE8-BFFA-4EFC-A263-5044DF049F2A}"/>
              </a:ext>
            </a:extLst>
          </p:cNvPr>
          <p:cNvSpPr/>
          <p:nvPr/>
        </p:nvSpPr>
        <p:spPr bwMode="gray">
          <a:xfrm>
            <a:off x="5410101" y="4557484"/>
            <a:ext cx="1210469" cy="566722"/>
          </a:xfrm>
          <a:prstGeom prst="wedgeRectCallout">
            <a:avLst>
              <a:gd name="adj1" fmla="val -17381"/>
              <a:gd name="adj2" fmla="val 94576"/>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19050" tIns="19050" rIns="19050" bIns="19050" rtlCol="0" anchor="ctr">
            <a:noAutofit/>
          </a:bodyPr>
          <a:lstStyle/>
          <a:p>
            <a:pPr algn="ctr" fontAlgn="ctr"/>
            <a:r>
              <a:rPr lang="en-US" sz="1200" b="1" dirty="0">
                <a:solidFill>
                  <a:srgbClr val="EC7061"/>
                </a:solidFill>
                <a:latin typeface="Huawei Sans" panose="020C0503030203020204" pitchFamily="34" charset="0"/>
                <a:ea typeface="方正兰亭黑简体" panose="02000000000000000000" pitchFamily="2" charset="-122"/>
              </a:rPr>
              <a:t>IGMP</a:t>
            </a:r>
            <a:r>
              <a:rPr lang="en-US" sz="1200" dirty="0">
                <a:solidFill>
                  <a:schemeClr val="tx1"/>
                </a:solidFill>
                <a:latin typeface="Huawei Sans" panose="020C0503030203020204" pitchFamily="34" charset="0"/>
                <a:ea typeface="方正兰亭黑简体" panose="02000000000000000000" pitchFamily="2" charset="-122"/>
              </a:rPr>
              <a:t> is enabled on the router interface.</a:t>
            </a:r>
          </a:p>
        </p:txBody>
      </p:sp>
      <p:sp>
        <p:nvSpPr>
          <p:cNvPr id="22" name="Oval 21">
            <a:extLst>
              <a:ext uri="{FF2B5EF4-FFF2-40B4-BE49-F238E27FC236}">
                <a16:creationId xmlns:a16="http://schemas.microsoft.com/office/drawing/2014/main" id="{9FF338C1-AD09-4E6C-8A84-ADFC443A521D}"/>
              </a:ext>
            </a:extLst>
          </p:cNvPr>
          <p:cNvSpPr>
            <a:spLocks noChangeAspect="1"/>
          </p:cNvSpPr>
          <p:nvPr/>
        </p:nvSpPr>
        <p:spPr bwMode="gray">
          <a:xfrm>
            <a:off x="9673598" y="5525736"/>
            <a:ext cx="159261" cy="159261"/>
          </a:xfrm>
          <a:prstGeom prst="ellipse">
            <a:avLst/>
          </a:prstGeom>
          <a:pattFill prst="dkUpDiag">
            <a:fgClr>
              <a:srgbClr val="8BC9A0"/>
            </a:fgClr>
            <a:bgClr>
              <a:schemeClr val="bg1"/>
            </a:bgClr>
          </a:patt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ndParaRPr>
          </a:p>
        </p:txBody>
      </p:sp>
      <p:sp>
        <p:nvSpPr>
          <p:cNvPr id="23" name="Oval 22">
            <a:extLst>
              <a:ext uri="{FF2B5EF4-FFF2-40B4-BE49-F238E27FC236}">
                <a16:creationId xmlns:a16="http://schemas.microsoft.com/office/drawing/2014/main" id="{C878EAEF-1E63-4960-81B9-8ED2D2E579DA}"/>
              </a:ext>
            </a:extLst>
          </p:cNvPr>
          <p:cNvSpPr>
            <a:spLocks noChangeAspect="1"/>
          </p:cNvSpPr>
          <p:nvPr/>
        </p:nvSpPr>
        <p:spPr bwMode="gray">
          <a:xfrm>
            <a:off x="9673597" y="5923728"/>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ndParaRPr>
          </a:p>
        </p:txBody>
      </p:sp>
      <p:sp>
        <p:nvSpPr>
          <p:cNvPr id="24" name="TextBox 23">
            <a:extLst>
              <a:ext uri="{FF2B5EF4-FFF2-40B4-BE49-F238E27FC236}">
                <a16:creationId xmlns:a16="http://schemas.microsoft.com/office/drawing/2014/main" id="{5B2F369E-4E40-45FE-9FC6-DC99C828BB1A}"/>
              </a:ext>
            </a:extLst>
          </p:cNvPr>
          <p:cNvSpPr txBox="1"/>
          <p:nvPr/>
        </p:nvSpPr>
        <p:spPr bwMode="gray">
          <a:xfrm>
            <a:off x="9813753" y="5461305"/>
            <a:ext cx="1202042" cy="276999"/>
          </a:xfrm>
          <a:prstGeom prst="rect">
            <a:avLst/>
          </a:prstGeom>
          <a:noFill/>
        </p:spPr>
        <p:txBody>
          <a:bodyPr wrap="square" rtlCol="0">
            <a:noAutofit/>
          </a:bodyPr>
          <a:lstStyle/>
          <a:p>
            <a:pPr algn="ctr" fontAlgn="ctr"/>
            <a:r>
              <a:rPr lang="en-US" sz="1200" dirty="0">
                <a:latin typeface="Huawei Sans" panose="020C0503030203020204" pitchFamily="34" charset="0"/>
              </a:rPr>
              <a:t>Host interface</a:t>
            </a:r>
          </a:p>
        </p:txBody>
      </p:sp>
      <p:sp>
        <p:nvSpPr>
          <p:cNvPr id="25" name="TextBox 24">
            <a:extLst>
              <a:ext uri="{FF2B5EF4-FFF2-40B4-BE49-F238E27FC236}">
                <a16:creationId xmlns:a16="http://schemas.microsoft.com/office/drawing/2014/main" id="{145524A0-0753-446C-8521-4EEA17C05FC9}"/>
              </a:ext>
            </a:extLst>
          </p:cNvPr>
          <p:cNvSpPr txBox="1"/>
          <p:nvPr/>
        </p:nvSpPr>
        <p:spPr bwMode="gray">
          <a:xfrm>
            <a:off x="9825620" y="5890704"/>
            <a:ext cx="1389775" cy="276999"/>
          </a:xfrm>
          <a:prstGeom prst="rect">
            <a:avLst/>
          </a:prstGeom>
          <a:noFill/>
        </p:spPr>
        <p:txBody>
          <a:bodyPr wrap="square" rtlCol="0">
            <a:noAutofit/>
          </a:bodyPr>
          <a:lstStyle/>
          <a:p>
            <a:pPr algn="ctr" fontAlgn="ctr"/>
            <a:r>
              <a:rPr lang="en-US" sz="1200">
                <a:latin typeface="Huawei Sans" panose="020C0503030203020204" pitchFamily="34" charset="0"/>
              </a:rPr>
              <a:t>Router interface</a:t>
            </a:r>
          </a:p>
        </p:txBody>
      </p:sp>
    </p:spTree>
    <p:extLst>
      <p:ext uri="{BB962C8B-B14F-4D97-AF65-F5344CB8AC3E}">
        <p14:creationId xmlns:p14="http://schemas.microsoft.com/office/powerpoint/2010/main" val="121492581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674B3C45-0C09-4DDB-928B-C7390F8001B2}"/>
              </a:ext>
            </a:extLst>
          </p:cNvPr>
          <p:cNvSpPr>
            <a:spLocks noGrp="1"/>
          </p:cNvSpPr>
          <p:nvPr>
            <p:ph type="body" sz="quarter" idx="10"/>
          </p:nvPr>
        </p:nvSpPr>
        <p:spPr bwMode="gray"/>
        <p:txBody>
          <a:bodyPr wrap="square">
            <a:noAutofit/>
          </a:bodyPr>
          <a:lstStyle/>
          <a:p>
            <a:pPr fontAlgn="ctr">
              <a:lnSpc>
                <a:spcPct val="100000"/>
              </a:lnSpc>
            </a:pPr>
            <a:r>
              <a:rPr lang="en-US" sz="1600" dirty="0">
                <a:latin typeface="Huawei Sans" panose="020C0503030203020204" pitchFamily="34" charset="0"/>
              </a:rPr>
              <a:t>IGMP proxy reduces the number of Report messages as follows:</a:t>
            </a:r>
          </a:p>
          <a:p>
            <a:pPr lvl="1" fontAlgn="ctr">
              <a:lnSpc>
                <a:spcPct val="100000"/>
              </a:lnSpc>
            </a:pPr>
            <a:r>
              <a:rPr lang="en-US" sz="1400" dirty="0">
                <a:latin typeface="Huawei Sans" panose="020C0503030203020204" pitchFamily="34" charset="0"/>
              </a:rPr>
              <a:t>A router interface functions as an IGMP interface and is presented as an IGMP </a:t>
            </a:r>
            <a:r>
              <a:rPr lang="en-US" sz="1400" dirty="0" err="1">
                <a:latin typeface="Huawei Sans" panose="020C0503030203020204" pitchFamily="34" charset="0"/>
              </a:rPr>
              <a:t>querier</a:t>
            </a:r>
            <a:r>
              <a:rPr lang="en-US" sz="1400" dirty="0">
                <a:latin typeface="Huawei Sans" panose="020C0503030203020204" pitchFamily="34" charset="0"/>
              </a:rPr>
              <a:t>. The router interface sends Query messages, processes Report messages, generates IGMP entries, and </a:t>
            </a:r>
            <a:r>
              <a:rPr lang="en-US" sz="1400" b="1" dirty="0">
                <a:solidFill>
                  <a:srgbClr val="EC7061"/>
                </a:solidFill>
                <a:latin typeface="Huawei Sans" panose="020C0503030203020204" pitchFamily="34" charset="0"/>
              </a:rPr>
              <a:t>sends Report messages to the upstream IGMP </a:t>
            </a:r>
            <a:r>
              <a:rPr lang="en-US" sz="1400" b="1" dirty="0" err="1">
                <a:solidFill>
                  <a:srgbClr val="EC7061"/>
                </a:solidFill>
                <a:latin typeface="Huawei Sans" panose="020C0503030203020204" pitchFamily="34" charset="0"/>
              </a:rPr>
              <a:t>querier</a:t>
            </a:r>
            <a:r>
              <a:rPr lang="en-US" sz="1400" b="1" dirty="0">
                <a:solidFill>
                  <a:srgbClr val="EC7061"/>
                </a:solidFill>
                <a:latin typeface="Huawei Sans" panose="020C0503030203020204" pitchFamily="34" charset="0"/>
              </a:rPr>
              <a:t> through a host interface</a:t>
            </a:r>
            <a:r>
              <a:rPr lang="en-US" sz="1400" dirty="0">
                <a:latin typeface="Huawei Sans" panose="020C0503030203020204" pitchFamily="34" charset="0"/>
              </a:rPr>
              <a:t>.</a:t>
            </a:r>
          </a:p>
          <a:p>
            <a:pPr lvl="1" fontAlgn="ctr">
              <a:lnSpc>
                <a:spcPct val="100000"/>
              </a:lnSpc>
            </a:pPr>
            <a:r>
              <a:rPr lang="en-US" sz="1400" dirty="0">
                <a:latin typeface="Huawei Sans" panose="020C0503030203020204" pitchFamily="34" charset="0"/>
              </a:rPr>
              <a:t>When new hosts join the same multicast group, the IGMP proxy-capable device </a:t>
            </a:r>
            <a:r>
              <a:rPr lang="en-US" sz="1400" b="1" dirty="0">
                <a:solidFill>
                  <a:srgbClr val="EC7061"/>
                </a:solidFill>
                <a:latin typeface="Huawei Sans" panose="020C0503030203020204" pitchFamily="34" charset="0"/>
              </a:rPr>
              <a:t>does not send Report messages to the IGMP </a:t>
            </a:r>
            <a:r>
              <a:rPr lang="en-US" sz="1400" b="1" dirty="0" err="1">
                <a:solidFill>
                  <a:srgbClr val="EC7061"/>
                </a:solidFill>
                <a:latin typeface="Huawei Sans" panose="020C0503030203020204" pitchFamily="34" charset="0"/>
              </a:rPr>
              <a:t>querier</a:t>
            </a:r>
            <a:r>
              <a:rPr lang="en-US" sz="1400" dirty="0">
                <a:latin typeface="Huawei Sans" panose="020C0503030203020204" pitchFamily="34" charset="0"/>
              </a:rPr>
              <a:t>. This reduces the number of Report messages sent to the IGMP </a:t>
            </a:r>
            <a:r>
              <a:rPr lang="en-US" sz="1400" dirty="0" err="1">
                <a:latin typeface="Huawei Sans" panose="020C0503030203020204" pitchFamily="34" charset="0"/>
              </a:rPr>
              <a:t>querier</a:t>
            </a:r>
            <a:r>
              <a:rPr lang="en-US" sz="1400" dirty="0">
                <a:latin typeface="Huawei Sans" panose="020C0503030203020204" pitchFamily="34" charset="0"/>
              </a:rPr>
              <a:t>.</a:t>
            </a:r>
          </a:p>
        </p:txBody>
      </p:sp>
      <p:sp>
        <p:nvSpPr>
          <p:cNvPr id="2" name="Title 1">
            <a:extLst>
              <a:ext uri="{FF2B5EF4-FFF2-40B4-BE49-F238E27FC236}">
                <a16:creationId xmlns:a16="http://schemas.microsoft.com/office/drawing/2014/main" id="{D370E4E0-D557-4C5B-9849-DAA64FE4323D}"/>
              </a:ext>
            </a:extLst>
          </p:cNvPr>
          <p:cNvSpPr>
            <a:spLocks noGrp="1"/>
          </p:cNvSpPr>
          <p:nvPr>
            <p:ph type="title"/>
          </p:nvPr>
        </p:nvSpPr>
        <p:spPr bwMode="gray"/>
        <p:txBody>
          <a:bodyPr wrap="square">
            <a:noAutofit/>
          </a:bodyPr>
          <a:lstStyle/>
          <a:p>
            <a:pPr fontAlgn="ctr"/>
            <a:r>
              <a:rPr lang="en-US">
                <a:latin typeface="Huawei Sans" panose="020C0503030203020204" pitchFamily="34" charset="0"/>
              </a:rPr>
              <a:t>Implementation </a:t>
            </a:r>
            <a:r>
              <a:rPr lang="en-US" dirty="0">
                <a:latin typeface="Huawei Sans" panose="020C0503030203020204" pitchFamily="34" charset="0"/>
              </a:rPr>
              <a:t>of IGMP Proxy – Group Joining</a:t>
            </a:r>
          </a:p>
        </p:txBody>
      </p:sp>
      <p:sp>
        <p:nvSpPr>
          <p:cNvPr id="4" name="Freeform 159">
            <a:extLst>
              <a:ext uri="{FF2B5EF4-FFF2-40B4-BE49-F238E27FC236}">
                <a16:creationId xmlns:a16="http://schemas.microsoft.com/office/drawing/2014/main" id="{3CA966DA-FAAB-4354-B6C1-6378556ABFB6}"/>
              </a:ext>
            </a:extLst>
          </p:cNvPr>
          <p:cNvSpPr/>
          <p:nvPr/>
        </p:nvSpPr>
        <p:spPr bwMode="gray">
          <a:xfrm flipH="1">
            <a:off x="2649364" y="2851915"/>
            <a:ext cx="1392088" cy="727684"/>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72000" rtlCol="0" anchor="t">
            <a:noAutofit/>
          </a:bodyPr>
          <a:lstStyle/>
          <a:p>
            <a:pPr algn="ctr" fontAlgn="ctr"/>
            <a:r>
              <a:rPr lang="en-US" sz="1200" dirty="0">
                <a:solidFill>
                  <a:schemeClr val="tx1"/>
                </a:solidFill>
                <a:latin typeface="Huawei Sans" panose="020C0503030203020204" pitchFamily="34" charset="0"/>
              </a:rPr>
              <a:t>Multicast network</a:t>
            </a:r>
          </a:p>
        </p:txBody>
      </p:sp>
      <p:pic>
        <p:nvPicPr>
          <p:cNvPr id="5" name="图片 20" descr="接入交换机.png">
            <a:extLst>
              <a:ext uri="{FF2B5EF4-FFF2-40B4-BE49-F238E27FC236}">
                <a16:creationId xmlns:a16="http://schemas.microsoft.com/office/drawing/2014/main" id="{26FC7C69-0C85-410E-9FF1-341C3F83542A}"/>
              </a:ext>
            </a:extLst>
          </p:cNvPr>
          <p:cNvPicPr>
            <a:picLocks noChangeAspect="1"/>
          </p:cNvPicPr>
          <p:nvPr/>
        </p:nvPicPr>
        <p:blipFill>
          <a:blip r:embed="rId3" cstate="print"/>
          <a:stretch>
            <a:fillRect/>
          </a:stretch>
        </p:blipFill>
        <p:spPr bwMode="gray">
          <a:xfrm>
            <a:off x="3077817" y="4273790"/>
            <a:ext cx="540000" cy="441818"/>
          </a:xfrm>
          <a:prstGeom prst="rect">
            <a:avLst/>
          </a:prstGeom>
        </p:spPr>
      </p:pic>
      <p:pic>
        <p:nvPicPr>
          <p:cNvPr id="6" name="Picture 2" descr="G:\做的项目\公共\扁平图标切换\更新2015_01_21\oss扁平图标库2015_01_21更新-04.png">
            <a:extLst>
              <a:ext uri="{FF2B5EF4-FFF2-40B4-BE49-F238E27FC236}">
                <a16:creationId xmlns:a16="http://schemas.microsoft.com/office/drawing/2014/main" id="{720241DB-5AB3-41E4-B2C7-7595ED8251CC}"/>
              </a:ext>
            </a:extLst>
          </p:cNvPr>
          <p:cNvPicPr>
            <a:picLocks noChangeArrowheads="1"/>
          </p:cNvPicPr>
          <p:nvPr/>
        </p:nvPicPr>
        <p:blipFill>
          <a:blip r:embed="rId4" cstate="print"/>
          <a:stretch>
            <a:fillRect/>
          </a:stretch>
        </p:blipFill>
        <p:spPr bwMode="gray">
          <a:xfrm>
            <a:off x="3083762" y="3308219"/>
            <a:ext cx="528117" cy="399259"/>
          </a:xfrm>
          <a:prstGeom prst="rect">
            <a:avLst/>
          </a:prstGeom>
          <a:noFill/>
        </p:spPr>
      </p:pic>
      <p:pic>
        <p:nvPicPr>
          <p:cNvPr id="7" name="图片 38" descr="PC.png">
            <a:extLst>
              <a:ext uri="{FF2B5EF4-FFF2-40B4-BE49-F238E27FC236}">
                <a16:creationId xmlns:a16="http://schemas.microsoft.com/office/drawing/2014/main" id="{FE8A161C-1CF3-4BA2-BF1A-95483A329D6A}"/>
              </a:ext>
            </a:extLst>
          </p:cNvPr>
          <p:cNvPicPr>
            <a:picLocks noChangeAspect="1"/>
          </p:cNvPicPr>
          <p:nvPr/>
        </p:nvPicPr>
        <p:blipFill>
          <a:blip r:embed="rId5" cstate="print"/>
          <a:stretch>
            <a:fillRect/>
          </a:stretch>
        </p:blipFill>
        <p:spPr bwMode="gray">
          <a:xfrm>
            <a:off x="2046107" y="5612896"/>
            <a:ext cx="540000" cy="382353"/>
          </a:xfrm>
          <a:prstGeom prst="rect">
            <a:avLst/>
          </a:prstGeom>
        </p:spPr>
      </p:pic>
      <p:sp>
        <p:nvSpPr>
          <p:cNvPr id="8" name="TextBox 7">
            <a:extLst>
              <a:ext uri="{FF2B5EF4-FFF2-40B4-BE49-F238E27FC236}">
                <a16:creationId xmlns:a16="http://schemas.microsoft.com/office/drawing/2014/main" id="{185EEEAC-375A-4298-83E1-AC351E50E2A0}"/>
              </a:ext>
            </a:extLst>
          </p:cNvPr>
          <p:cNvSpPr txBox="1"/>
          <p:nvPr/>
        </p:nvSpPr>
        <p:spPr bwMode="gray">
          <a:xfrm>
            <a:off x="1392718" y="5982977"/>
            <a:ext cx="1690531" cy="381541"/>
          </a:xfrm>
          <a:prstGeom prst="rect">
            <a:avLst/>
          </a:prstGeom>
          <a:noFill/>
        </p:spPr>
        <p:txBody>
          <a:bodyPr wrap="square" rtlCol="0">
            <a:noAutofit/>
          </a:bodyPr>
          <a:lstStyle/>
          <a:p>
            <a:pPr algn="ctr" fontAlgn="ctr"/>
            <a:r>
              <a:rPr lang="en-US" sz="1050" dirty="0">
                <a:latin typeface="Huawei Sans" panose="020C0503030203020204" pitchFamily="34" charset="0"/>
              </a:rPr>
              <a:t>Multicast group member 1 joins group G1.</a:t>
            </a:r>
          </a:p>
          <a:p>
            <a:pPr algn="ctr" fontAlgn="ctr"/>
            <a:endParaRPr lang="en-US" sz="1050" dirty="0">
              <a:latin typeface="Huawei Sans" panose="020C0503030203020204" pitchFamily="34" charset="0"/>
            </a:endParaRPr>
          </a:p>
        </p:txBody>
      </p:sp>
      <p:cxnSp>
        <p:nvCxnSpPr>
          <p:cNvPr id="9" name="Connector: Elbow 8">
            <a:extLst>
              <a:ext uri="{FF2B5EF4-FFF2-40B4-BE49-F238E27FC236}">
                <a16:creationId xmlns:a16="http://schemas.microsoft.com/office/drawing/2014/main" id="{BC52338C-F509-461A-BD17-5D9BD725FD80}"/>
              </a:ext>
            </a:extLst>
          </p:cNvPr>
          <p:cNvCxnSpPr>
            <a:cxnSpLocks/>
            <a:stCxn id="7" idx="0"/>
            <a:endCxn id="5" idx="2"/>
          </p:cNvCxnSpPr>
          <p:nvPr/>
        </p:nvCxnSpPr>
        <p:spPr bwMode="gray">
          <a:xfrm rot="5400000" flipH="1" flipV="1">
            <a:off x="2383318" y="4648397"/>
            <a:ext cx="897288" cy="1031710"/>
          </a:xfrm>
          <a:prstGeom prst="bentConnector3">
            <a:avLst>
              <a:gd name="adj1" fmla="val 36908"/>
            </a:avLst>
          </a:prstGeom>
          <a:ln w="19050"/>
        </p:spPr>
        <p:style>
          <a:lnRef idx="1">
            <a:schemeClr val="dk1"/>
          </a:lnRef>
          <a:fillRef idx="0">
            <a:schemeClr val="dk1"/>
          </a:fillRef>
          <a:effectRef idx="0">
            <a:schemeClr val="dk1"/>
          </a:effectRef>
          <a:fontRef idx="minor">
            <a:schemeClr val="tx1"/>
          </a:fontRef>
        </p:style>
      </p:cxnSp>
      <p:cxnSp>
        <p:nvCxnSpPr>
          <p:cNvPr id="10" name="直接连接符 12">
            <a:extLst>
              <a:ext uri="{FF2B5EF4-FFF2-40B4-BE49-F238E27FC236}">
                <a16:creationId xmlns:a16="http://schemas.microsoft.com/office/drawing/2014/main" id="{B061300C-F452-4957-9A4E-5B08863A83FA}"/>
              </a:ext>
            </a:extLst>
          </p:cNvPr>
          <p:cNvCxnSpPr>
            <a:cxnSpLocks/>
            <a:stCxn id="5" idx="0"/>
            <a:endCxn id="6" idx="2"/>
          </p:cNvCxnSpPr>
          <p:nvPr/>
        </p:nvCxnSpPr>
        <p:spPr bwMode="gray">
          <a:xfrm flipV="1">
            <a:off x="3347817" y="3707478"/>
            <a:ext cx="4" cy="566312"/>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11" name="TextBox 10">
            <a:extLst>
              <a:ext uri="{FF2B5EF4-FFF2-40B4-BE49-F238E27FC236}">
                <a16:creationId xmlns:a16="http://schemas.microsoft.com/office/drawing/2014/main" id="{5A9C2083-DB16-41A7-8127-F1B687C908B8}"/>
              </a:ext>
            </a:extLst>
          </p:cNvPr>
          <p:cNvSpPr txBox="1"/>
          <p:nvPr/>
        </p:nvSpPr>
        <p:spPr bwMode="gray">
          <a:xfrm>
            <a:off x="2021852" y="3386356"/>
            <a:ext cx="1037303" cy="228925"/>
          </a:xfrm>
          <a:prstGeom prst="rect">
            <a:avLst/>
          </a:prstGeom>
          <a:solidFill>
            <a:schemeClr val="bg1"/>
          </a:solidFill>
        </p:spPr>
        <p:txBody>
          <a:bodyPr wrap="square" rtlCol="0">
            <a:noAutofit/>
          </a:bodyPr>
          <a:lstStyle/>
          <a:p>
            <a:pPr algn="ctr" fontAlgn="ctr"/>
            <a:r>
              <a:rPr lang="en-US" sz="1100" dirty="0">
                <a:latin typeface="Huawei Sans" panose="020C0503030203020204" pitchFamily="34" charset="0"/>
              </a:rPr>
              <a:t>IGMP </a:t>
            </a:r>
            <a:r>
              <a:rPr lang="en-US" sz="1100" dirty="0" err="1">
                <a:latin typeface="Huawei Sans" panose="020C0503030203020204" pitchFamily="34" charset="0"/>
              </a:rPr>
              <a:t>querier</a:t>
            </a:r>
            <a:endParaRPr lang="en-US" sz="1100" dirty="0">
              <a:latin typeface="Huawei Sans" panose="020C0503030203020204" pitchFamily="34" charset="0"/>
            </a:endParaRPr>
          </a:p>
        </p:txBody>
      </p:sp>
      <p:pic>
        <p:nvPicPr>
          <p:cNvPr id="12" name="图片 38" descr="PC.png">
            <a:extLst>
              <a:ext uri="{FF2B5EF4-FFF2-40B4-BE49-F238E27FC236}">
                <a16:creationId xmlns:a16="http://schemas.microsoft.com/office/drawing/2014/main" id="{804B8EE5-7A3A-419D-8A8D-500CC3F986B8}"/>
              </a:ext>
            </a:extLst>
          </p:cNvPr>
          <p:cNvPicPr>
            <a:picLocks noChangeAspect="1"/>
          </p:cNvPicPr>
          <p:nvPr/>
        </p:nvPicPr>
        <p:blipFill>
          <a:blip r:embed="rId5" cstate="print"/>
          <a:stretch>
            <a:fillRect/>
          </a:stretch>
        </p:blipFill>
        <p:spPr bwMode="gray">
          <a:xfrm>
            <a:off x="4139707" y="5611354"/>
            <a:ext cx="540000" cy="382353"/>
          </a:xfrm>
          <a:prstGeom prst="rect">
            <a:avLst/>
          </a:prstGeom>
        </p:spPr>
      </p:pic>
      <p:sp>
        <p:nvSpPr>
          <p:cNvPr id="13" name="TextBox 12">
            <a:extLst>
              <a:ext uri="{FF2B5EF4-FFF2-40B4-BE49-F238E27FC236}">
                <a16:creationId xmlns:a16="http://schemas.microsoft.com/office/drawing/2014/main" id="{AFF72304-D417-4EC0-B801-4D1EBF8CDC6A}"/>
              </a:ext>
            </a:extLst>
          </p:cNvPr>
          <p:cNvSpPr txBox="1"/>
          <p:nvPr/>
        </p:nvSpPr>
        <p:spPr bwMode="gray">
          <a:xfrm>
            <a:off x="3556238" y="5982977"/>
            <a:ext cx="1786331" cy="381541"/>
          </a:xfrm>
          <a:prstGeom prst="rect">
            <a:avLst/>
          </a:prstGeom>
          <a:noFill/>
        </p:spPr>
        <p:txBody>
          <a:bodyPr wrap="square" rtlCol="0">
            <a:noAutofit/>
          </a:bodyPr>
          <a:lstStyle/>
          <a:p>
            <a:pPr algn="ctr" fontAlgn="ctr"/>
            <a:r>
              <a:rPr lang="en-US" sz="1050" dirty="0">
                <a:latin typeface="Huawei Sans" panose="020C0503030203020204" pitchFamily="34" charset="0"/>
              </a:rPr>
              <a:t>Multicast group member 2 joins group G1.</a:t>
            </a:r>
          </a:p>
          <a:p>
            <a:pPr algn="ctr" fontAlgn="ctr"/>
            <a:endParaRPr lang="en-US" sz="1050" dirty="0">
              <a:latin typeface="Huawei Sans" panose="020C0503030203020204" pitchFamily="34" charset="0"/>
            </a:endParaRPr>
          </a:p>
        </p:txBody>
      </p:sp>
      <p:cxnSp>
        <p:nvCxnSpPr>
          <p:cNvPr id="14" name="Connector: Elbow 13">
            <a:extLst>
              <a:ext uri="{FF2B5EF4-FFF2-40B4-BE49-F238E27FC236}">
                <a16:creationId xmlns:a16="http://schemas.microsoft.com/office/drawing/2014/main" id="{EAEF19D3-68A7-454D-A045-91F12EAC4F1E}"/>
              </a:ext>
            </a:extLst>
          </p:cNvPr>
          <p:cNvCxnSpPr>
            <a:cxnSpLocks/>
            <a:stCxn id="12" idx="0"/>
            <a:endCxn id="5" idx="2"/>
          </p:cNvCxnSpPr>
          <p:nvPr/>
        </p:nvCxnSpPr>
        <p:spPr bwMode="gray">
          <a:xfrm rot="16200000" flipV="1">
            <a:off x="3430889" y="4632536"/>
            <a:ext cx="895746" cy="1061890"/>
          </a:xfrm>
          <a:prstGeom prst="bentConnector3">
            <a:avLst>
              <a:gd name="adj1" fmla="val 36885"/>
            </a:avLst>
          </a:prstGeom>
          <a:ln w="19050"/>
        </p:spPr>
        <p:style>
          <a:lnRef idx="1">
            <a:schemeClr val="dk1"/>
          </a:lnRef>
          <a:fillRef idx="0">
            <a:schemeClr val="dk1"/>
          </a:fillRef>
          <a:effectRef idx="0">
            <a:schemeClr val="dk1"/>
          </a:effectRef>
          <a:fontRef idx="minor">
            <a:schemeClr val="tx1"/>
          </a:fontRef>
        </p:style>
      </p:cxnSp>
      <p:sp>
        <p:nvSpPr>
          <p:cNvPr id="16" name="TextBox 15">
            <a:extLst>
              <a:ext uri="{FF2B5EF4-FFF2-40B4-BE49-F238E27FC236}">
                <a16:creationId xmlns:a16="http://schemas.microsoft.com/office/drawing/2014/main" id="{90136E9F-1010-4EF4-8673-D6FFA57ED6B1}"/>
              </a:ext>
            </a:extLst>
          </p:cNvPr>
          <p:cNvSpPr txBox="1"/>
          <p:nvPr/>
        </p:nvSpPr>
        <p:spPr bwMode="gray">
          <a:xfrm>
            <a:off x="1834627" y="4153918"/>
            <a:ext cx="1318606" cy="276999"/>
          </a:xfrm>
          <a:prstGeom prst="rect">
            <a:avLst/>
          </a:prstGeom>
          <a:noFill/>
        </p:spPr>
        <p:txBody>
          <a:bodyPr wrap="square" rtlCol="0">
            <a:noAutofit/>
          </a:bodyPr>
          <a:lstStyle/>
          <a:p>
            <a:pPr algn="ctr" fontAlgn="ctr"/>
            <a:r>
              <a:rPr lang="en-US" sz="1200" dirty="0">
                <a:latin typeface="Huawei Sans" panose="020C0503030203020204" pitchFamily="34" charset="0"/>
              </a:rPr>
              <a:t>IGMP proxy-capable device</a:t>
            </a:r>
          </a:p>
        </p:txBody>
      </p:sp>
      <p:sp>
        <p:nvSpPr>
          <p:cNvPr id="19" name="Oval 18">
            <a:extLst>
              <a:ext uri="{FF2B5EF4-FFF2-40B4-BE49-F238E27FC236}">
                <a16:creationId xmlns:a16="http://schemas.microsoft.com/office/drawing/2014/main" id="{93E69105-DC63-4881-9DAD-77F4F6AF0B3A}"/>
              </a:ext>
            </a:extLst>
          </p:cNvPr>
          <p:cNvSpPr>
            <a:spLocks noChangeAspect="1"/>
          </p:cNvSpPr>
          <p:nvPr/>
        </p:nvSpPr>
        <p:spPr bwMode="gray">
          <a:xfrm>
            <a:off x="3265777" y="4636749"/>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ndParaRPr>
          </a:p>
        </p:txBody>
      </p:sp>
      <p:sp>
        <p:nvSpPr>
          <p:cNvPr id="20" name="TextBox 19">
            <a:extLst>
              <a:ext uri="{FF2B5EF4-FFF2-40B4-BE49-F238E27FC236}">
                <a16:creationId xmlns:a16="http://schemas.microsoft.com/office/drawing/2014/main" id="{E0FC7A9D-4283-459F-96A4-D4589EA35EAE}"/>
              </a:ext>
            </a:extLst>
          </p:cNvPr>
          <p:cNvSpPr txBox="1"/>
          <p:nvPr/>
        </p:nvSpPr>
        <p:spPr bwMode="gray">
          <a:xfrm>
            <a:off x="4894274" y="3308219"/>
            <a:ext cx="1518715" cy="276999"/>
          </a:xfrm>
          <a:prstGeom prst="rect">
            <a:avLst/>
          </a:prstGeom>
          <a:noFill/>
        </p:spPr>
        <p:txBody>
          <a:bodyPr wrap="square" rtlCol="0">
            <a:noAutofit/>
          </a:bodyPr>
          <a:lstStyle/>
          <a:p>
            <a:pPr fontAlgn="ctr"/>
            <a:r>
              <a:rPr lang="en-US" sz="1100" dirty="0">
                <a:latin typeface="Huawei Sans" panose="020C0503030203020204" pitchFamily="34" charset="0"/>
              </a:rPr>
              <a:t>Router interface</a:t>
            </a:r>
          </a:p>
        </p:txBody>
      </p:sp>
      <p:sp>
        <p:nvSpPr>
          <p:cNvPr id="21" name="Oval 20">
            <a:extLst>
              <a:ext uri="{FF2B5EF4-FFF2-40B4-BE49-F238E27FC236}">
                <a16:creationId xmlns:a16="http://schemas.microsoft.com/office/drawing/2014/main" id="{18669335-E980-4795-915D-B945741D9AAF}"/>
              </a:ext>
            </a:extLst>
          </p:cNvPr>
          <p:cNvSpPr>
            <a:spLocks noChangeAspect="1"/>
          </p:cNvSpPr>
          <p:nvPr/>
        </p:nvSpPr>
        <p:spPr bwMode="gray">
          <a:xfrm>
            <a:off x="4781971" y="3367087"/>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ndParaRPr>
          </a:p>
        </p:txBody>
      </p:sp>
      <p:cxnSp>
        <p:nvCxnSpPr>
          <p:cNvPr id="22" name="Straight Arrow Connector 21">
            <a:extLst>
              <a:ext uri="{FF2B5EF4-FFF2-40B4-BE49-F238E27FC236}">
                <a16:creationId xmlns:a16="http://schemas.microsoft.com/office/drawing/2014/main" id="{55827774-8F27-4C0D-BF11-7A8F70B4A23A}"/>
              </a:ext>
            </a:extLst>
          </p:cNvPr>
          <p:cNvCxnSpPr>
            <a:cxnSpLocks/>
          </p:cNvCxnSpPr>
          <p:nvPr/>
        </p:nvCxnSpPr>
        <p:spPr bwMode="gray">
          <a:xfrm>
            <a:off x="3265777" y="4848232"/>
            <a:ext cx="0" cy="389596"/>
          </a:xfrm>
          <a:prstGeom prst="straightConnector1">
            <a:avLst/>
          </a:prstGeom>
          <a:ln w="19050">
            <a:solidFill>
              <a:srgbClr val="EC7061"/>
            </a:solidFill>
            <a:tailEnd type="triangle"/>
          </a:ln>
        </p:spPr>
        <p:style>
          <a:lnRef idx="1">
            <a:schemeClr val="accent1"/>
          </a:lnRef>
          <a:fillRef idx="0">
            <a:schemeClr val="accent1"/>
          </a:fillRef>
          <a:effectRef idx="0">
            <a:schemeClr val="accent1"/>
          </a:effectRef>
          <a:fontRef idx="minor">
            <a:schemeClr val="tx1"/>
          </a:fontRef>
        </p:style>
      </p:cxnSp>
      <p:sp>
        <p:nvSpPr>
          <p:cNvPr id="23" name="TextBox 120">
            <a:extLst>
              <a:ext uri="{FF2B5EF4-FFF2-40B4-BE49-F238E27FC236}">
                <a16:creationId xmlns:a16="http://schemas.microsoft.com/office/drawing/2014/main" id="{390CC621-D3AB-45D5-888D-20392BD6A8BC}"/>
              </a:ext>
            </a:extLst>
          </p:cNvPr>
          <p:cNvSpPr txBox="1"/>
          <p:nvPr/>
        </p:nvSpPr>
        <p:spPr bwMode="gray">
          <a:xfrm flipH="1">
            <a:off x="1895143" y="4843376"/>
            <a:ext cx="1318607" cy="287715"/>
          </a:xfrm>
          <a:prstGeom prst="roundRect">
            <a:avLst>
              <a:gd name="adj" fmla="val 6721"/>
            </a:avLst>
          </a:prstGeom>
          <a:solidFill>
            <a:srgbClr val="EC7061"/>
          </a:solidFill>
          <a:ln w="12700">
            <a:solidFill>
              <a:srgbClr val="EC7061"/>
            </a:solidFill>
          </a:ln>
        </p:spPr>
        <p:txBody>
          <a:bodyPr wrap="square" rtlCol="0" anchor="ctr">
            <a:noAutofit/>
          </a:bodyPr>
          <a:lstStyle/>
          <a:p>
            <a:pPr algn="ctr" fontAlgn="ctr"/>
            <a:r>
              <a:rPr 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General Query</a:t>
            </a:r>
          </a:p>
        </p:txBody>
      </p:sp>
      <p:cxnSp>
        <p:nvCxnSpPr>
          <p:cNvPr id="27" name="Straight Arrow Connector 26">
            <a:extLst>
              <a:ext uri="{FF2B5EF4-FFF2-40B4-BE49-F238E27FC236}">
                <a16:creationId xmlns:a16="http://schemas.microsoft.com/office/drawing/2014/main" id="{6105E009-9AEC-45EC-9CA4-6575366FFA9B}"/>
              </a:ext>
            </a:extLst>
          </p:cNvPr>
          <p:cNvCxnSpPr>
            <a:cxnSpLocks/>
          </p:cNvCxnSpPr>
          <p:nvPr/>
        </p:nvCxnSpPr>
        <p:spPr bwMode="gray">
          <a:xfrm>
            <a:off x="2243568" y="5227364"/>
            <a:ext cx="0" cy="329367"/>
          </a:xfrm>
          <a:prstGeom prst="straightConnector1">
            <a:avLst/>
          </a:prstGeom>
          <a:ln w="19050">
            <a:solidFill>
              <a:schemeClr val="accent1"/>
            </a:solidFill>
            <a:prstDash val="dash"/>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9" name="Straight Arrow Connector 28">
            <a:extLst>
              <a:ext uri="{FF2B5EF4-FFF2-40B4-BE49-F238E27FC236}">
                <a16:creationId xmlns:a16="http://schemas.microsoft.com/office/drawing/2014/main" id="{7FF2B4F2-4A6D-4AE6-B028-5026111F9595}"/>
              </a:ext>
            </a:extLst>
          </p:cNvPr>
          <p:cNvCxnSpPr>
            <a:cxnSpLocks/>
          </p:cNvCxnSpPr>
          <p:nvPr/>
        </p:nvCxnSpPr>
        <p:spPr bwMode="gray">
          <a:xfrm>
            <a:off x="4491468" y="5216062"/>
            <a:ext cx="0" cy="329367"/>
          </a:xfrm>
          <a:prstGeom prst="straightConnector1">
            <a:avLst/>
          </a:prstGeom>
          <a:ln w="19050">
            <a:solidFill>
              <a:srgbClr val="00B0F0"/>
            </a:solidFill>
            <a:prstDash val="dash"/>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0" name="Straight Arrow Connector 29">
            <a:extLst>
              <a:ext uri="{FF2B5EF4-FFF2-40B4-BE49-F238E27FC236}">
                <a16:creationId xmlns:a16="http://schemas.microsoft.com/office/drawing/2014/main" id="{14A68A2B-B268-41E4-BF4B-9696858177E5}"/>
              </a:ext>
            </a:extLst>
          </p:cNvPr>
          <p:cNvCxnSpPr>
            <a:cxnSpLocks/>
          </p:cNvCxnSpPr>
          <p:nvPr/>
        </p:nvCxnSpPr>
        <p:spPr bwMode="gray">
          <a:xfrm>
            <a:off x="3430154" y="5214019"/>
            <a:ext cx="956562" cy="0"/>
          </a:xfrm>
          <a:prstGeom prst="straightConnector1">
            <a:avLst/>
          </a:prstGeom>
          <a:ln w="19050">
            <a:solidFill>
              <a:srgbClr val="00B0F0"/>
            </a:solidFill>
            <a:prstDash val="dash"/>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31" name="TextBox 120">
            <a:extLst>
              <a:ext uri="{FF2B5EF4-FFF2-40B4-BE49-F238E27FC236}">
                <a16:creationId xmlns:a16="http://schemas.microsoft.com/office/drawing/2014/main" id="{F390C66E-D319-4C29-9E5C-4087D9902B42}"/>
              </a:ext>
            </a:extLst>
          </p:cNvPr>
          <p:cNvSpPr txBox="1"/>
          <p:nvPr/>
        </p:nvSpPr>
        <p:spPr bwMode="gray">
          <a:xfrm>
            <a:off x="4567645" y="5248189"/>
            <a:ext cx="783061" cy="287715"/>
          </a:xfrm>
          <a:prstGeom prst="roundRect">
            <a:avLst>
              <a:gd name="adj" fmla="val 6721"/>
            </a:avLst>
          </a:prstGeom>
          <a:solidFill>
            <a:srgbClr val="00B0F0"/>
          </a:solidFill>
          <a:ln w="12700">
            <a:solidFill>
              <a:srgbClr val="00B0F0"/>
            </a:solidFill>
          </a:ln>
        </p:spPr>
        <p:txBody>
          <a:bodyPr wrap="square" rtlCol="0" anchor="ctr">
            <a:noAutofit/>
          </a:bodyPr>
          <a:lstStyle/>
          <a:p>
            <a:pPr algn="ctr" fontAlgn="ctr"/>
            <a:r>
              <a:rPr lang="en-US" sz="1200" b="1">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Report</a:t>
            </a:r>
          </a:p>
        </p:txBody>
      </p:sp>
      <p:grpSp>
        <p:nvGrpSpPr>
          <p:cNvPr id="33" name="组合 7">
            <a:extLst>
              <a:ext uri="{FF2B5EF4-FFF2-40B4-BE49-F238E27FC236}">
                <a16:creationId xmlns:a16="http://schemas.microsoft.com/office/drawing/2014/main" id="{D03A5A82-56BE-4E69-9B9F-CFAF37C7AF92}"/>
              </a:ext>
            </a:extLst>
          </p:cNvPr>
          <p:cNvGrpSpPr/>
          <p:nvPr/>
        </p:nvGrpSpPr>
        <p:grpSpPr bwMode="gray">
          <a:xfrm>
            <a:off x="2096574" y="5490813"/>
            <a:ext cx="275544" cy="275544"/>
            <a:chOff x="856677" y="2615810"/>
            <a:chExt cx="288000" cy="288000"/>
          </a:xfrm>
        </p:grpSpPr>
        <p:sp>
          <p:nvSpPr>
            <p:cNvPr id="34" name="椭圆 84">
              <a:extLst>
                <a:ext uri="{FF2B5EF4-FFF2-40B4-BE49-F238E27FC236}">
                  <a16:creationId xmlns:a16="http://schemas.microsoft.com/office/drawing/2014/main" id="{859077BD-F38D-4F4F-AA05-50F955CF7C24}"/>
                </a:ext>
              </a:extLst>
            </p:cNvPr>
            <p:cNvSpPr/>
            <p:nvPr/>
          </p:nvSpPr>
          <p:spPr bwMode="gray">
            <a:xfrm>
              <a:off x="856677" y="2615810"/>
              <a:ext cx="288000" cy="288000"/>
            </a:xfrm>
            <a:prstGeom prst="ellipse">
              <a:avLst/>
            </a:prstGeom>
            <a:solidFill>
              <a:srgbClr val="EC7061"/>
            </a:soli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35" name="组合 5">
              <a:extLst>
                <a:ext uri="{FF2B5EF4-FFF2-40B4-BE49-F238E27FC236}">
                  <a16:creationId xmlns:a16="http://schemas.microsoft.com/office/drawing/2014/main" id="{BADE9D80-B4D8-4000-AC8A-E3CF65B4B98B}"/>
                </a:ext>
              </a:extLst>
            </p:cNvPr>
            <p:cNvGrpSpPr/>
            <p:nvPr/>
          </p:nvGrpSpPr>
          <p:grpSpPr bwMode="gray">
            <a:xfrm>
              <a:off x="923444" y="2692169"/>
              <a:ext cx="144001" cy="144002"/>
              <a:chOff x="898853" y="2657982"/>
              <a:chExt cx="203649" cy="203652"/>
            </a:xfrm>
          </p:grpSpPr>
          <p:cxnSp>
            <p:nvCxnSpPr>
              <p:cNvPr id="36" name="直接连接符 85">
                <a:extLst>
                  <a:ext uri="{FF2B5EF4-FFF2-40B4-BE49-F238E27FC236}">
                    <a16:creationId xmlns:a16="http://schemas.microsoft.com/office/drawing/2014/main" id="{DDAF07E0-BD05-4367-907D-0E45D8FC6186}"/>
                  </a:ext>
                </a:extLst>
              </p:cNvPr>
              <p:cNvCxnSpPr>
                <a:stCxn id="34" idx="3"/>
                <a:endCxn id="34" idx="7"/>
              </p:cNvCxnSpPr>
              <p:nvPr/>
            </p:nvCxnSpPr>
            <p:spPr bwMode="gray">
              <a:xfrm flipV="1">
                <a:off x="898853" y="2657986"/>
                <a:ext cx="203648" cy="203648"/>
              </a:xfrm>
              <a:prstGeom prst="line">
                <a:avLst/>
              </a:prstGeom>
              <a:solidFill>
                <a:srgbClr val="EC7061"/>
              </a:solidFill>
              <a:ln w="38100" cap="rnd">
                <a:solidFill>
                  <a:schemeClr val="bg1"/>
                </a:solidFill>
                <a:round/>
              </a:ln>
              <a:effectLst/>
            </p:spPr>
            <p:style>
              <a:lnRef idx="2">
                <a:schemeClr val="accent1"/>
              </a:lnRef>
              <a:fillRef idx="0">
                <a:schemeClr val="accent1"/>
              </a:fillRef>
              <a:effectRef idx="1">
                <a:schemeClr val="accent1"/>
              </a:effectRef>
              <a:fontRef idx="minor">
                <a:schemeClr val="tx1"/>
              </a:fontRef>
            </p:style>
          </p:cxnSp>
          <p:cxnSp>
            <p:nvCxnSpPr>
              <p:cNvPr id="37" name="直接连接符 86">
                <a:extLst>
                  <a:ext uri="{FF2B5EF4-FFF2-40B4-BE49-F238E27FC236}">
                    <a16:creationId xmlns:a16="http://schemas.microsoft.com/office/drawing/2014/main" id="{25F4D5AA-9F55-41E0-A54C-A3F4639DEAB8}"/>
                  </a:ext>
                </a:extLst>
              </p:cNvPr>
              <p:cNvCxnSpPr>
                <a:stCxn id="34" idx="1"/>
                <a:endCxn id="34" idx="5"/>
              </p:cNvCxnSpPr>
              <p:nvPr/>
            </p:nvCxnSpPr>
            <p:spPr bwMode="gray">
              <a:xfrm>
                <a:off x="898853" y="2657986"/>
                <a:ext cx="203648" cy="203648"/>
              </a:xfrm>
              <a:prstGeom prst="line">
                <a:avLst/>
              </a:prstGeom>
              <a:solidFill>
                <a:srgbClr val="EC7061"/>
              </a:solidFill>
              <a:ln w="38100" cap="rnd">
                <a:solidFill>
                  <a:schemeClr val="bg1"/>
                </a:solidFill>
                <a:round/>
              </a:ln>
              <a:effectLst/>
            </p:spPr>
            <p:style>
              <a:lnRef idx="2">
                <a:schemeClr val="accent1"/>
              </a:lnRef>
              <a:fillRef idx="0">
                <a:schemeClr val="accent1"/>
              </a:fillRef>
              <a:effectRef idx="1">
                <a:schemeClr val="accent1"/>
              </a:effectRef>
              <a:fontRef idx="minor">
                <a:schemeClr val="tx1"/>
              </a:fontRef>
            </p:style>
          </p:cxnSp>
        </p:grpSp>
      </p:grpSp>
      <p:cxnSp>
        <p:nvCxnSpPr>
          <p:cNvPr id="38" name="Straight Arrow Connector 37">
            <a:extLst>
              <a:ext uri="{FF2B5EF4-FFF2-40B4-BE49-F238E27FC236}">
                <a16:creationId xmlns:a16="http://schemas.microsoft.com/office/drawing/2014/main" id="{FCBAD2A4-D844-476C-A34B-C00FE27EF9AD}"/>
              </a:ext>
            </a:extLst>
          </p:cNvPr>
          <p:cNvCxnSpPr>
            <a:cxnSpLocks/>
          </p:cNvCxnSpPr>
          <p:nvPr/>
        </p:nvCxnSpPr>
        <p:spPr bwMode="gray">
          <a:xfrm>
            <a:off x="2415510" y="5362460"/>
            <a:ext cx="894733" cy="0"/>
          </a:xfrm>
          <a:prstGeom prst="straightConnector1">
            <a:avLst/>
          </a:prstGeom>
          <a:ln w="19050">
            <a:solidFill>
              <a:srgbClr val="EC706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9" name="Straight Arrow Connector 38">
            <a:extLst>
              <a:ext uri="{FF2B5EF4-FFF2-40B4-BE49-F238E27FC236}">
                <a16:creationId xmlns:a16="http://schemas.microsoft.com/office/drawing/2014/main" id="{C56D78D1-3FF6-478F-B8A5-CFB2A46C25DC}"/>
              </a:ext>
            </a:extLst>
          </p:cNvPr>
          <p:cNvCxnSpPr>
            <a:cxnSpLocks/>
          </p:cNvCxnSpPr>
          <p:nvPr/>
        </p:nvCxnSpPr>
        <p:spPr bwMode="gray">
          <a:xfrm>
            <a:off x="3388086" y="5369646"/>
            <a:ext cx="969156" cy="0"/>
          </a:xfrm>
          <a:prstGeom prst="straightConnector1">
            <a:avLst/>
          </a:prstGeom>
          <a:ln w="19050">
            <a:solidFill>
              <a:srgbClr val="EC706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40" name="Straight Arrow Connector 39">
            <a:extLst>
              <a:ext uri="{FF2B5EF4-FFF2-40B4-BE49-F238E27FC236}">
                <a16:creationId xmlns:a16="http://schemas.microsoft.com/office/drawing/2014/main" id="{A8DD19F3-392F-415B-9AA4-254B936CC13A}"/>
              </a:ext>
            </a:extLst>
          </p:cNvPr>
          <p:cNvCxnSpPr>
            <a:cxnSpLocks/>
          </p:cNvCxnSpPr>
          <p:nvPr/>
        </p:nvCxnSpPr>
        <p:spPr bwMode="gray">
          <a:xfrm>
            <a:off x="2372118" y="5377622"/>
            <a:ext cx="0" cy="179109"/>
          </a:xfrm>
          <a:prstGeom prst="straightConnector1">
            <a:avLst/>
          </a:prstGeom>
          <a:ln w="19050">
            <a:solidFill>
              <a:srgbClr val="EC7061"/>
            </a:solidFill>
            <a:tailEnd type="triangle"/>
          </a:ln>
        </p:spPr>
        <p:style>
          <a:lnRef idx="1">
            <a:schemeClr val="accent1"/>
          </a:lnRef>
          <a:fillRef idx="0">
            <a:schemeClr val="accent1"/>
          </a:fillRef>
          <a:effectRef idx="0">
            <a:schemeClr val="accent1"/>
          </a:effectRef>
          <a:fontRef idx="minor">
            <a:schemeClr val="tx1"/>
          </a:fontRef>
        </p:style>
      </p:cxnSp>
      <p:cxnSp>
        <p:nvCxnSpPr>
          <p:cNvPr id="44" name="Straight Arrow Connector 43">
            <a:extLst>
              <a:ext uri="{FF2B5EF4-FFF2-40B4-BE49-F238E27FC236}">
                <a16:creationId xmlns:a16="http://schemas.microsoft.com/office/drawing/2014/main" id="{42AFD171-7F11-4CA2-8E13-4A62BAB6BFBD}"/>
              </a:ext>
            </a:extLst>
          </p:cNvPr>
          <p:cNvCxnSpPr>
            <a:cxnSpLocks/>
          </p:cNvCxnSpPr>
          <p:nvPr/>
        </p:nvCxnSpPr>
        <p:spPr bwMode="gray">
          <a:xfrm>
            <a:off x="4357242" y="5401258"/>
            <a:ext cx="0" cy="179109"/>
          </a:xfrm>
          <a:prstGeom prst="straightConnector1">
            <a:avLst/>
          </a:prstGeom>
          <a:ln w="19050">
            <a:solidFill>
              <a:srgbClr val="EC7061"/>
            </a:solidFill>
            <a:tailEnd type="triangle"/>
          </a:ln>
        </p:spPr>
        <p:style>
          <a:lnRef idx="1">
            <a:schemeClr val="accent1"/>
          </a:lnRef>
          <a:fillRef idx="0">
            <a:schemeClr val="accent1"/>
          </a:fillRef>
          <a:effectRef idx="0">
            <a:schemeClr val="accent1"/>
          </a:effectRef>
          <a:fontRef idx="minor">
            <a:schemeClr val="tx1"/>
          </a:fontRef>
        </p:style>
      </p:cxnSp>
      <p:sp>
        <p:nvSpPr>
          <p:cNvPr id="49" name="Oval 48">
            <a:extLst>
              <a:ext uri="{FF2B5EF4-FFF2-40B4-BE49-F238E27FC236}">
                <a16:creationId xmlns:a16="http://schemas.microsoft.com/office/drawing/2014/main" id="{E9173213-6ACD-40F2-895D-D94F77CA8B89}"/>
              </a:ext>
            </a:extLst>
          </p:cNvPr>
          <p:cNvSpPr>
            <a:spLocks noChangeAspect="1"/>
          </p:cNvSpPr>
          <p:nvPr/>
        </p:nvSpPr>
        <p:spPr bwMode="gray">
          <a:xfrm>
            <a:off x="3265776" y="4196028"/>
            <a:ext cx="159261" cy="159261"/>
          </a:xfrm>
          <a:prstGeom prst="ellipse">
            <a:avLst/>
          </a:prstGeom>
          <a:pattFill prst="dkUpDiag">
            <a:fgClr>
              <a:srgbClr val="8BC9A0"/>
            </a:fgClr>
            <a:bgClr>
              <a:schemeClr val="bg1"/>
            </a:bgClr>
          </a:patt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ndParaRPr>
          </a:p>
        </p:txBody>
      </p:sp>
      <p:sp>
        <p:nvSpPr>
          <p:cNvPr id="50" name="Oval 49">
            <a:extLst>
              <a:ext uri="{FF2B5EF4-FFF2-40B4-BE49-F238E27FC236}">
                <a16:creationId xmlns:a16="http://schemas.microsoft.com/office/drawing/2014/main" id="{D94ADEBA-E12C-4C87-9FEE-91096A5AC9F7}"/>
              </a:ext>
            </a:extLst>
          </p:cNvPr>
          <p:cNvSpPr>
            <a:spLocks noChangeAspect="1"/>
          </p:cNvSpPr>
          <p:nvPr/>
        </p:nvSpPr>
        <p:spPr bwMode="gray">
          <a:xfrm>
            <a:off x="4781971" y="3063868"/>
            <a:ext cx="159261" cy="159261"/>
          </a:xfrm>
          <a:prstGeom prst="ellipse">
            <a:avLst/>
          </a:prstGeom>
          <a:pattFill prst="dkUpDiag">
            <a:fgClr>
              <a:srgbClr val="8BC9A0"/>
            </a:fgClr>
            <a:bgClr>
              <a:schemeClr val="bg1"/>
            </a:bgClr>
          </a:patt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ndParaRPr>
          </a:p>
        </p:txBody>
      </p:sp>
      <p:sp>
        <p:nvSpPr>
          <p:cNvPr id="51" name="TextBox 50">
            <a:extLst>
              <a:ext uri="{FF2B5EF4-FFF2-40B4-BE49-F238E27FC236}">
                <a16:creationId xmlns:a16="http://schemas.microsoft.com/office/drawing/2014/main" id="{0E189276-2377-4779-A5A6-82B618A6E28B}"/>
              </a:ext>
            </a:extLst>
          </p:cNvPr>
          <p:cNvSpPr txBox="1"/>
          <p:nvPr/>
        </p:nvSpPr>
        <p:spPr bwMode="gray">
          <a:xfrm>
            <a:off x="4903701" y="3001202"/>
            <a:ext cx="1301331" cy="276999"/>
          </a:xfrm>
          <a:prstGeom prst="rect">
            <a:avLst/>
          </a:prstGeom>
          <a:noFill/>
        </p:spPr>
        <p:txBody>
          <a:bodyPr wrap="square" rtlCol="0">
            <a:noAutofit/>
          </a:bodyPr>
          <a:lstStyle/>
          <a:p>
            <a:pPr fontAlgn="ctr"/>
            <a:r>
              <a:rPr lang="en-US" sz="1100" dirty="0">
                <a:latin typeface="Huawei Sans" panose="020C0503030203020204" pitchFamily="34" charset="0"/>
              </a:rPr>
              <a:t>Host interface</a:t>
            </a:r>
          </a:p>
        </p:txBody>
      </p:sp>
      <p:sp>
        <p:nvSpPr>
          <p:cNvPr id="52" name="Rectangular Callout 75">
            <a:extLst>
              <a:ext uri="{FF2B5EF4-FFF2-40B4-BE49-F238E27FC236}">
                <a16:creationId xmlns:a16="http://schemas.microsoft.com/office/drawing/2014/main" id="{8145C07F-13B4-4475-8DE4-641ADAF1DE77}"/>
              </a:ext>
            </a:extLst>
          </p:cNvPr>
          <p:cNvSpPr/>
          <p:nvPr/>
        </p:nvSpPr>
        <p:spPr bwMode="gray">
          <a:xfrm>
            <a:off x="722458" y="5191615"/>
            <a:ext cx="1208792" cy="530441"/>
          </a:xfrm>
          <a:prstGeom prst="wedgeRectCallout">
            <a:avLst>
              <a:gd name="adj1" fmla="val 61935"/>
              <a:gd name="adj2" fmla="val 22535"/>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19050" tIns="19050" rIns="19050" bIns="19050" rtlCol="0" anchor="ctr">
            <a:noAutofit/>
          </a:bodyPr>
          <a:lstStyle/>
          <a:p>
            <a:pPr algn="ctr" fontAlgn="ctr"/>
            <a:r>
              <a:rPr lang="en-US" sz="1200" dirty="0">
                <a:solidFill>
                  <a:schemeClr val="tx1"/>
                </a:solidFill>
                <a:latin typeface="Huawei Sans" panose="020C0503030203020204" pitchFamily="34" charset="0"/>
                <a:ea typeface="方正兰亭黑简体" panose="02000000000000000000" pitchFamily="2" charset="-122"/>
              </a:rPr>
              <a:t>Report message suppression mechanism</a:t>
            </a:r>
          </a:p>
        </p:txBody>
      </p:sp>
      <p:cxnSp>
        <p:nvCxnSpPr>
          <p:cNvPr id="53" name="Straight Arrow Connector 52">
            <a:extLst>
              <a:ext uri="{FF2B5EF4-FFF2-40B4-BE49-F238E27FC236}">
                <a16:creationId xmlns:a16="http://schemas.microsoft.com/office/drawing/2014/main" id="{9FA1FD62-DB5B-47D3-BF2D-C43E89825E2B}"/>
              </a:ext>
            </a:extLst>
          </p:cNvPr>
          <p:cNvCxnSpPr>
            <a:cxnSpLocks/>
          </p:cNvCxnSpPr>
          <p:nvPr/>
        </p:nvCxnSpPr>
        <p:spPr bwMode="gray">
          <a:xfrm>
            <a:off x="3430154" y="4822548"/>
            <a:ext cx="0" cy="329367"/>
          </a:xfrm>
          <a:prstGeom prst="straightConnector1">
            <a:avLst/>
          </a:prstGeom>
          <a:ln w="19050">
            <a:solidFill>
              <a:srgbClr val="00B0F0"/>
            </a:solidFill>
            <a:prstDash val="dash"/>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4" name="Straight Arrow Connector 53">
            <a:extLst>
              <a:ext uri="{FF2B5EF4-FFF2-40B4-BE49-F238E27FC236}">
                <a16:creationId xmlns:a16="http://schemas.microsoft.com/office/drawing/2014/main" id="{5BF2CAA4-04F5-4F12-8384-38A8A50E49D8}"/>
              </a:ext>
            </a:extLst>
          </p:cNvPr>
          <p:cNvCxnSpPr>
            <a:cxnSpLocks/>
          </p:cNvCxnSpPr>
          <p:nvPr/>
        </p:nvCxnSpPr>
        <p:spPr bwMode="gray">
          <a:xfrm>
            <a:off x="3424887" y="3754020"/>
            <a:ext cx="0" cy="431619"/>
          </a:xfrm>
          <a:prstGeom prst="straightConnector1">
            <a:avLst/>
          </a:prstGeom>
          <a:ln w="19050">
            <a:solidFill>
              <a:srgbClr val="00B0F0"/>
            </a:solidFill>
            <a:prstDash val="dash"/>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56" name="Rectangular Callout 75">
            <a:extLst>
              <a:ext uri="{FF2B5EF4-FFF2-40B4-BE49-F238E27FC236}">
                <a16:creationId xmlns:a16="http://schemas.microsoft.com/office/drawing/2014/main" id="{AB88F2F6-36EA-4E0F-AC9C-BF93410E8BFB}"/>
              </a:ext>
            </a:extLst>
          </p:cNvPr>
          <p:cNvSpPr/>
          <p:nvPr/>
        </p:nvSpPr>
        <p:spPr bwMode="gray">
          <a:xfrm>
            <a:off x="3640779" y="3686099"/>
            <a:ext cx="1691377" cy="583211"/>
          </a:xfrm>
          <a:prstGeom prst="wedgeRectCallout">
            <a:avLst>
              <a:gd name="adj1" fmla="val -58209"/>
              <a:gd name="adj2" fmla="val 21079"/>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19050" tIns="19050" rIns="19050" bIns="19050" rtlCol="0" anchor="ctr">
            <a:noAutofit/>
          </a:bodyPr>
          <a:lstStyle/>
          <a:p>
            <a:pPr algn="ctr" fontAlgn="ctr"/>
            <a:r>
              <a:rPr lang="en-US" sz="1200" dirty="0">
                <a:solidFill>
                  <a:schemeClr val="tx1"/>
                </a:solidFill>
                <a:latin typeface="Huawei Sans" panose="020C0503030203020204" pitchFamily="34" charset="0"/>
                <a:ea typeface="方正兰亭黑简体" panose="02000000000000000000" pitchFamily="2" charset="-122"/>
              </a:rPr>
              <a:t>Sends Report messages to the upstream IGMP </a:t>
            </a:r>
            <a:r>
              <a:rPr lang="en-US" sz="1200" dirty="0" err="1">
                <a:solidFill>
                  <a:schemeClr val="tx1"/>
                </a:solidFill>
                <a:latin typeface="Huawei Sans" panose="020C0503030203020204" pitchFamily="34" charset="0"/>
                <a:ea typeface="方正兰亭黑简体" panose="02000000000000000000" pitchFamily="2" charset="-122"/>
              </a:rPr>
              <a:t>querier</a:t>
            </a:r>
            <a:r>
              <a:rPr lang="en-US" sz="1200" dirty="0">
                <a:solidFill>
                  <a:schemeClr val="tx1"/>
                </a:solidFill>
                <a:latin typeface="Huawei Sans" panose="020C0503030203020204" pitchFamily="34" charset="0"/>
                <a:ea typeface="方正兰亭黑简体" panose="02000000000000000000" pitchFamily="2" charset="-122"/>
              </a:rPr>
              <a:t>.</a:t>
            </a:r>
          </a:p>
        </p:txBody>
      </p:sp>
      <p:sp>
        <p:nvSpPr>
          <p:cNvPr id="60" name="Arrow: Right 59">
            <a:extLst>
              <a:ext uri="{FF2B5EF4-FFF2-40B4-BE49-F238E27FC236}">
                <a16:creationId xmlns:a16="http://schemas.microsoft.com/office/drawing/2014/main" id="{1CC5E789-6258-47A1-8F07-164F52515077}"/>
              </a:ext>
            </a:extLst>
          </p:cNvPr>
          <p:cNvSpPr/>
          <p:nvPr/>
        </p:nvSpPr>
        <p:spPr bwMode="gray">
          <a:xfrm>
            <a:off x="5361056" y="3841788"/>
            <a:ext cx="1879396" cy="632370"/>
          </a:xfrm>
          <a:prstGeom prst="rightArrow">
            <a:avLst>
              <a:gd name="adj1" fmla="val 73280"/>
              <a:gd name="adj2" fmla="val 50000"/>
            </a:avLst>
          </a:prstGeom>
          <a:solidFill>
            <a:srgbClr val="F4FBFE"/>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tx1"/>
                </a:solidFill>
                <a:latin typeface="Huawei Sans" panose="020C0503030203020204" pitchFamily="34" charset="0"/>
              </a:rPr>
              <a:t>A new member joins the same group.</a:t>
            </a:r>
          </a:p>
        </p:txBody>
      </p:sp>
      <p:sp>
        <p:nvSpPr>
          <p:cNvPr id="61" name="Freeform 159">
            <a:extLst>
              <a:ext uri="{FF2B5EF4-FFF2-40B4-BE49-F238E27FC236}">
                <a16:creationId xmlns:a16="http://schemas.microsoft.com/office/drawing/2014/main" id="{9AA84DA2-6B5F-4D4B-89EF-B16E4C0C431A}"/>
              </a:ext>
            </a:extLst>
          </p:cNvPr>
          <p:cNvSpPr/>
          <p:nvPr/>
        </p:nvSpPr>
        <p:spPr bwMode="gray">
          <a:xfrm flipH="1">
            <a:off x="7973379" y="2876889"/>
            <a:ext cx="1392088" cy="727684"/>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72000" rtlCol="0" anchor="t">
            <a:noAutofit/>
          </a:bodyPr>
          <a:lstStyle/>
          <a:p>
            <a:pPr algn="ctr" fontAlgn="ctr"/>
            <a:r>
              <a:rPr lang="en-US" sz="1200" dirty="0">
                <a:solidFill>
                  <a:schemeClr val="tx1"/>
                </a:solidFill>
                <a:latin typeface="Huawei Sans" panose="020C0503030203020204" pitchFamily="34" charset="0"/>
              </a:rPr>
              <a:t>Multicast network</a:t>
            </a:r>
          </a:p>
        </p:txBody>
      </p:sp>
      <p:pic>
        <p:nvPicPr>
          <p:cNvPr id="62" name="图片 20" descr="接入交换机.png">
            <a:extLst>
              <a:ext uri="{FF2B5EF4-FFF2-40B4-BE49-F238E27FC236}">
                <a16:creationId xmlns:a16="http://schemas.microsoft.com/office/drawing/2014/main" id="{FC98A891-3D40-4E22-BA82-45CFD1941477}"/>
              </a:ext>
            </a:extLst>
          </p:cNvPr>
          <p:cNvPicPr>
            <a:picLocks noChangeAspect="1"/>
          </p:cNvPicPr>
          <p:nvPr/>
        </p:nvPicPr>
        <p:blipFill>
          <a:blip r:embed="rId3" cstate="print"/>
          <a:stretch>
            <a:fillRect/>
          </a:stretch>
        </p:blipFill>
        <p:spPr bwMode="gray">
          <a:xfrm>
            <a:off x="8401832" y="4238999"/>
            <a:ext cx="540000" cy="441818"/>
          </a:xfrm>
          <a:prstGeom prst="rect">
            <a:avLst/>
          </a:prstGeom>
        </p:spPr>
      </p:pic>
      <p:pic>
        <p:nvPicPr>
          <p:cNvPr id="63" name="Picture 2" descr="G:\做的项目\公共\扁平图标切换\更新2015_01_21\oss扁平图标库2015_01_21更新-04.png">
            <a:extLst>
              <a:ext uri="{FF2B5EF4-FFF2-40B4-BE49-F238E27FC236}">
                <a16:creationId xmlns:a16="http://schemas.microsoft.com/office/drawing/2014/main" id="{2AE257A8-CC6C-44D4-9C93-55706D049910}"/>
              </a:ext>
            </a:extLst>
          </p:cNvPr>
          <p:cNvPicPr>
            <a:picLocks noChangeArrowheads="1"/>
          </p:cNvPicPr>
          <p:nvPr/>
        </p:nvPicPr>
        <p:blipFill>
          <a:blip r:embed="rId4" cstate="print"/>
          <a:stretch>
            <a:fillRect/>
          </a:stretch>
        </p:blipFill>
        <p:spPr bwMode="gray">
          <a:xfrm>
            <a:off x="8407777" y="3323668"/>
            <a:ext cx="528117" cy="399259"/>
          </a:xfrm>
          <a:prstGeom prst="rect">
            <a:avLst/>
          </a:prstGeom>
          <a:noFill/>
        </p:spPr>
      </p:pic>
      <p:pic>
        <p:nvPicPr>
          <p:cNvPr id="64" name="图片 38" descr="PC.png">
            <a:extLst>
              <a:ext uri="{FF2B5EF4-FFF2-40B4-BE49-F238E27FC236}">
                <a16:creationId xmlns:a16="http://schemas.microsoft.com/office/drawing/2014/main" id="{A3B86B53-5AD9-4D86-9790-69C38FABC3B9}"/>
              </a:ext>
            </a:extLst>
          </p:cNvPr>
          <p:cNvPicPr>
            <a:picLocks noChangeAspect="1"/>
          </p:cNvPicPr>
          <p:nvPr/>
        </p:nvPicPr>
        <p:blipFill>
          <a:blip r:embed="rId5" cstate="print"/>
          <a:stretch>
            <a:fillRect/>
          </a:stretch>
        </p:blipFill>
        <p:spPr bwMode="gray">
          <a:xfrm>
            <a:off x="7294706" y="5483835"/>
            <a:ext cx="540000" cy="382353"/>
          </a:xfrm>
          <a:prstGeom prst="rect">
            <a:avLst/>
          </a:prstGeom>
        </p:spPr>
      </p:pic>
      <p:sp>
        <p:nvSpPr>
          <p:cNvPr id="65" name="TextBox 64">
            <a:extLst>
              <a:ext uri="{FF2B5EF4-FFF2-40B4-BE49-F238E27FC236}">
                <a16:creationId xmlns:a16="http://schemas.microsoft.com/office/drawing/2014/main" id="{69FBB822-4CCB-4925-A8D6-37634342B004}"/>
              </a:ext>
            </a:extLst>
          </p:cNvPr>
          <p:cNvSpPr txBox="1"/>
          <p:nvPr/>
        </p:nvSpPr>
        <p:spPr bwMode="gray">
          <a:xfrm>
            <a:off x="6909255" y="5848645"/>
            <a:ext cx="1154655" cy="461665"/>
          </a:xfrm>
          <a:prstGeom prst="rect">
            <a:avLst/>
          </a:prstGeom>
          <a:noFill/>
        </p:spPr>
        <p:txBody>
          <a:bodyPr wrap="square" rtlCol="0">
            <a:noAutofit/>
          </a:bodyPr>
          <a:lstStyle/>
          <a:p>
            <a:pPr algn="ctr" fontAlgn="ctr"/>
            <a:r>
              <a:rPr lang="en-US" sz="1000">
                <a:latin typeface="Huawei Sans" panose="020C0503030203020204" pitchFamily="34" charset="0"/>
              </a:rPr>
              <a:t>Multicast group member 1 joins group G1.</a:t>
            </a:r>
          </a:p>
          <a:p>
            <a:pPr algn="ctr" fontAlgn="ctr"/>
            <a:endParaRPr lang="en-US" sz="1000">
              <a:latin typeface="Huawei Sans" panose="020C0503030203020204" pitchFamily="34" charset="0"/>
            </a:endParaRPr>
          </a:p>
        </p:txBody>
      </p:sp>
      <p:cxnSp>
        <p:nvCxnSpPr>
          <p:cNvPr id="66" name="Connector: Elbow 65">
            <a:extLst>
              <a:ext uri="{FF2B5EF4-FFF2-40B4-BE49-F238E27FC236}">
                <a16:creationId xmlns:a16="http://schemas.microsoft.com/office/drawing/2014/main" id="{F2BD2B54-69EA-4BD8-8FB4-0F7C3EAD2AE9}"/>
              </a:ext>
            </a:extLst>
          </p:cNvPr>
          <p:cNvCxnSpPr>
            <a:cxnSpLocks/>
            <a:stCxn id="64" idx="0"/>
            <a:endCxn id="62" idx="2"/>
          </p:cNvCxnSpPr>
          <p:nvPr/>
        </p:nvCxnSpPr>
        <p:spPr bwMode="gray">
          <a:xfrm rot="5400000" flipH="1" flipV="1">
            <a:off x="7716760" y="4528763"/>
            <a:ext cx="803018" cy="1107126"/>
          </a:xfrm>
          <a:prstGeom prst="bentConnector3">
            <a:avLst>
              <a:gd name="adj1" fmla="val 28869"/>
            </a:avLst>
          </a:prstGeom>
          <a:ln w="19050"/>
        </p:spPr>
        <p:style>
          <a:lnRef idx="1">
            <a:schemeClr val="dk1"/>
          </a:lnRef>
          <a:fillRef idx="0">
            <a:schemeClr val="dk1"/>
          </a:fillRef>
          <a:effectRef idx="0">
            <a:schemeClr val="dk1"/>
          </a:effectRef>
          <a:fontRef idx="minor">
            <a:schemeClr val="tx1"/>
          </a:fontRef>
        </p:style>
      </p:cxnSp>
      <p:cxnSp>
        <p:nvCxnSpPr>
          <p:cNvPr id="67" name="直接连接符 12">
            <a:extLst>
              <a:ext uri="{FF2B5EF4-FFF2-40B4-BE49-F238E27FC236}">
                <a16:creationId xmlns:a16="http://schemas.microsoft.com/office/drawing/2014/main" id="{204079E8-955D-4BAA-A211-77BB98810E87}"/>
              </a:ext>
            </a:extLst>
          </p:cNvPr>
          <p:cNvCxnSpPr>
            <a:cxnSpLocks/>
            <a:stCxn id="62" idx="0"/>
            <a:endCxn id="63" idx="2"/>
          </p:cNvCxnSpPr>
          <p:nvPr/>
        </p:nvCxnSpPr>
        <p:spPr bwMode="gray">
          <a:xfrm flipV="1">
            <a:off x="8671832" y="3722927"/>
            <a:ext cx="4" cy="516072"/>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68" name="TextBox 67">
            <a:extLst>
              <a:ext uri="{FF2B5EF4-FFF2-40B4-BE49-F238E27FC236}">
                <a16:creationId xmlns:a16="http://schemas.microsoft.com/office/drawing/2014/main" id="{C2DE10B4-CDC1-477B-9C64-7C42570E7CD3}"/>
              </a:ext>
            </a:extLst>
          </p:cNvPr>
          <p:cNvSpPr txBox="1"/>
          <p:nvPr/>
        </p:nvSpPr>
        <p:spPr bwMode="gray">
          <a:xfrm>
            <a:off x="7345867" y="3401805"/>
            <a:ext cx="1037303" cy="228925"/>
          </a:xfrm>
          <a:prstGeom prst="rect">
            <a:avLst/>
          </a:prstGeom>
          <a:solidFill>
            <a:schemeClr val="bg1"/>
          </a:solidFill>
        </p:spPr>
        <p:txBody>
          <a:bodyPr wrap="square" rtlCol="0">
            <a:noAutofit/>
          </a:bodyPr>
          <a:lstStyle/>
          <a:p>
            <a:pPr algn="ctr" fontAlgn="ctr"/>
            <a:r>
              <a:rPr lang="en-US" sz="1100">
                <a:latin typeface="Huawei Sans" panose="020C0503030203020204" pitchFamily="34" charset="0"/>
              </a:rPr>
              <a:t>IGMP querier</a:t>
            </a:r>
          </a:p>
        </p:txBody>
      </p:sp>
      <p:pic>
        <p:nvPicPr>
          <p:cNvPr id="69" name="图片 38" descr="PC.png">
            <a:extLst>
              <a:ext uri="{FF2B5EF4-FFF2-40B4-BE49-F238E27FC236}">
                <a16:creationId xmlns:a16="http://schemas.microsoft.com/office/drawing/2014/main" id="{68F075E3-B62B-423A-96F3-4A0D234E4C87}"/>
              </a:ext>
            </a:extLst>
          </p:cNvPr>
          <p:cNvPicPr>
            <a:picLocks noChangeAspect="1"/>
          </p:cNvPicPr>
          <p:nvPr/>
        </p:nvPicPr>
        <p:blipFill>
          <a:blip r:embed="rId5" cstate="print"/>
          <a:stretch>
            <a:fillRect/>
          </a:stretch>
        </p:blipFill>
        <p:spPr bwMode="gray">
          <a:xfrm>
            <a:off x="9661689" y="5482293"/>
            <a:ext cx="540000" cy="382353"/>
          </a:xfrm>
          <a:prstGeom prst="rect">
            <a:avLst/>
          </a:prstGeom>
        </p:spPr>
      </p:pic>
      <p:sp>
        <p:nvSpPr>
          <p:cNvPr id="70" name="TextBox 69">
            <a:extLst>
              <a:ext uri="{FF2B5EF4-FFF2-40B4-BE49-F238E27FC236}">
                <a16:creationId xmlns:a16="http://schemas.microsoft.com/office/drawing/2014/main" id="{927CA800-D565-4D92-B26A-D4932B233FCA}"/>
              </a:ext>
            </a:extLst>
          </p:cNvPr>
          <p:cNvSpPr txBox="1"/>
          <p:nvPr/>
        </p:nvSpPr>
        <p:spPr bwMode="gray">
          <a:xfrm>
            <a:off x="9338045" y="5848645"/>
            <a:ext cx="1342096" cy="461665"/>
          </a:xfrm>
          <a:prstGeom prst="rect">
            <a:avLst/>
          </a:prstGeom>
          <a:noFill/>
        </p:spPr>
        <p:txBody>
          <a:bodyPr wrap="square" rtlCol="0">
            <a:noAutofit/>
          </a:bodyPr>
          <a:lstStyle/>
          <a:p>
            <a:pPr algn="ctr" fontAlgn="ctr"/>
            <a:r>
              <a:rPr lang="en-US" sz="1000" dirty="0">
                <a:latin typeface="Huawei Sans" panose="020C0503030203020204" pitchFamily="34" charset="0"/>
              </a:rPr>
              <a:t>Multicast group member 2 joins group G1.</a:t>
            </a:r>
          </a:p>
          <a:p>
            <a:pPr algn="ctr" fontAlgn="ctr"/>
            <a:endParaRPr lang="en-US" sz="1000" dirty="0">
              <a:latin typeface="Huawei Sans" panose="020C0503030203020204" pitchFamily="34" charset="0"/>
            </a:endParaRPr>
          </a:p>
        </p:txBody>
      </p:sp>
      <p:cxnSp>
        <p:nvCxnSpPr>
          <p:cNvPr id="71" name="Connector: Elbow 70">
            <a:extLst>
              <a:ext uri="{FF2B5EF4-FFF2-40B4-BE49-F238E27FC236}">
                <a16:creationId xmlns:a16="http://schemas.microsoft.com/office/drawing/2014/main" id="{E96040FE-E97C-44F8-9B0B-98E4754D10AF}"/>
              </a:ext>
            </a:extLst>
          </p:cNvPr>
          <p:cNvCxnSpPr>
            <a:cxnSpLocks/>
            <a:stCxn id="69" idx="0"/>
            <a:endCxn id="62" idx="2"/>
          </p:cNvCxnSpPr>
          <p:nvPr/>
        </p:nvCxnSpPr>
        <p:spPr bwMode="gray">
          <a:xfrm rot="16200000" flipV="1">
            <a:off x="8901023" y="4451626"/>
            <a:ext cx="801476" cy="1259857"/>
          </a:xfrm>
          <a:prstGeom prst="bentConnector3">
            <a:avLst>
              <a:gd name="adj1" fmla="val 28828"/>
            </a:avLst>
          </a:prstGeom>
          <a:ln w="19050"/>
        </p:spPr>
        <p:style>
          <a:lnRef idx="1">
            <a:schemeClr val="dk1"/>
          </a:lnRef>
          <a:fillRef idx="0">
            <a:schemeClr val="dk1"/>
          </a:fillRef>
          <a:effectRef idx="0">
            <a:schemeClr val="dk1"/>
          </a:effectRef>
          <a:fontRef idx="minor">
            <a:schemeClr val="tx1"/>
          </a:fontRef>
        </p:style>
      </p:cxnSp>
      <p:sp>
        <p:nvSpPr>
          <p:cNvPr id="72" name="TextBox 71">
            <a:extLst>
              <a:ext uri="{FF2B5EF4-FFF2-40B4-BE49-F238E27FC236}">
                <a16:creationId xmlns:a16="http://schemas.microsoft.com/office/drawing/2014/main" id="{058DB205-A746-4517-8AB9-3A722707B2AF}"/>
              </a:ext>
            </a:extLst>
          </p:cNvPr>
          <p:cNvSpPr txBox="1"/>
          <p:nvPr/>
        </p:nvSpPr>
        <p:spPr bwMode="gray">
          <a:xfrm>
            <a:off x="7174549" y="4175689"/>
            <a:ext cx="1330979" cy="276999"/>
          </a:xfrm>
          <a:prstGeom prst="rect">
            <a:avLst/>
          </a:prstGeom>
          <a:noFill/>
        </p:spPr>
        <p:txBody>
          <a:bodyPr wrap="square" rtlCol="0">
            <a:noAutofit/>
          </a:bodyPr>
          <a:lstStyle/>
          <a:p>
            <a:pPr algn="ctr" fontAlgn="ctr"/>
            <a:r>
              <a:rPr lang="en-US" sz="1200">
                <a:latin typeface="Huawei Sans" panose="020C0503030203020204" pitchFamily="34" charset="0"/>
              </a:rPr>
              <a:t>IGMP proxy-capable device</a:t>
            </a:r>
          </a:p>
        </p:txBody>
      </p:sp>
      <p:sp>
        <p:nvSpPr>
          <p:cNvPr id="74" name="TextBox 73">
            <a:extLst>
              <a:ext uri="{FF2B5EF4-FFF2-40B4-BE49-F238E27FC236}">
                <a16:creationId xmlns:a16="http://schemas.microsoft.com/office/drawing/2014/main" id="{19A8B148-C236-404C-84FA-D54B7DBDA81A}"/>
              </a:ext>
            </a:extLst>
          </p:cNvPr>
          <p:cNvSpPr txBox="1"/>
          <p:nvPr/>
        </p:nvSpPr>
        <p:spPr bwMode="gray">
          <a:xfrm>
            <a:off x="10208757" y="3247856"/>
            <a:ext cx="1380650" cy="276999"/>
          </a:xfrm>
          <a:prstGeom prst="rect">
            <a:avLst/>
          </a:prstGeom>
          <a:noFill/>
        </p:spPr>
        <p:txBody>
          <a:bodyPr wrap="square" rtlCol="0">
            <a:noAutofit/>
          </a:bodyPr>
          <a:lstStyle/>
          <a:p>
            <a:pPr fontAlgn="ctr"/>
            <a:r>
              <a:rPr lang="en-US" sz="1100" dirty="0">
                <a:latin typeface="Huawei Sans" panose="020C0503030203020204" pitchFamily="34" charset="0"/>
              </a:rPr>
              <a:t>Router interface</a:t>
            </a:r>
          </a:p>
        </p:txBody>
      </p:sp>
      <p:sp>
        <p:nvSpPr>
          <p:cNvPr id="75" name="Oval 74">
            <a:extLst>
              <a:ext uri="{FF2B5EF4-FFF2-40B4-BE49-F238E27FC236}">
                <a16:creationId xmlns:a16="http://schemas.microsoft.com/office/drawing/2014/main" id="{753CD126-669D-4F8A-86B4-9905E0F6579F}"/>
              </a:ext>
            </a:extLst>
          </p:cNvPr>
          <p:cNvSpPr>
            <a:spLocks noChangeAspect="1"/>
          </p:cNvSpPr>
          <p:nvPr/>
        </p:nvSpPr>
        <p:spPr bwMode="gray">
          <a:xfrm>
            <a:off x="10074555" y="3306724"/>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ndParaRPr>
          </a:p>
        </p:txBody>
      </p:sp>
      <p:sp>
        <p:nvSpPr>
          <p:cNvPr id="81" name="TextBox 120">
            <a:extLst>
              <a:ext uri="{FF2B5EF4-FFF2-40B4-BE49-F238E27FC236}">
                <a16:creationId xmlns:a16="http://schemas.microsoft.com/office/drawing/2014/main" id="{536BBEC2-0647-4C5B-A0E2-8EA7A296579F}"/>
              </a:ext>
            </a:extLst>
          </p:cNvPr>
          <p:cNvSpPr txBox="1"/>
          <p:nvPr/>
        </p:nvSpPr>
        <p:spPr bwMode="gray">
          <a:xfrm>
            <a:off x="8808229" y="4881781"/>
            <a:ext cx="783061" cy="287715"/>
          </a:xfrm>
          <a:prstGeom prst="roundRect">
            <a:avLst>
              <a:gd name="adj" fmla="val 6721"/>
            </a:avLst>
          </a:prstGeom>
          <a:solidFill>
            <a:srgbClr val="00B0F0"/>
          </a:solidFill>
          <a:ln w="12700">
            <a:solidFill>
              <a:srgbClr val="00B0F0"/>
            </a:solidFill>
          </a:ln>
        </p:spPr>
        <p:txBody>
          <a:bodyPr wrap="square" rtlCol="0" anchor="ctr">
            <a:noAutofit/>
          </a:bodyPr>
          <a:lstStyle/>
          <a:p>
            <a:pPr algn="ctr" fontAlgn="ctr"/>
            <a:r>
              <a:rPr lang="en-US" sz="1200" b="1">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Report</a:t>
            </a:r>
          </a:p>
        </p:txBody>
      </p:sp>
      <p:sp>
        <p:nvSpPr>
          <p:cNvPr id="94" name="Oval 93">
            <a:extLst>
              <a:ext uri="{FF2B5EF4-FFF2-40B4-BE49-F238E27FC236}">
                <a16:creationId xmlns:a16="http://schemas.microsoft.com/office/drawing/2014/main" id="{9CCF2BCC-5594-4726-8459-D7E62DA7866C}"/>
              </a:ext>
            </a:extLst>
          </p:cNvPr>
          <p:cNvSpPr>
            <a:spLocks noChangeAspect="1"/>
          </p:cNvSpPr>
          <p:nvPr/>
        </p:nvSpPr>
        <p:spPr bwMode="gray">
          <a:xfrm>
            <a:off x="8589791" y="4161237"/>
            <a:ext cx="159261" cy="159261"/>
          </a:xfrm>
          <a:prstGeom prst="ellipse">
            <a:avLst/>
          </a:prstGeom>
          <a:pattFill prst="dkUpDiag">
            <a:fgClr>
              <a:srgbClr val="8BC9A0"/>
            </a:fgClr>
            <a:bgClr>
              <a:schemeClr val="bg1"/>
            </a:bgClr>
          </a:patt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ndParaRPr>
          </a:p>
        </p:txBody>
      </p:sp>
      <p:sp>
        <p:nvSpPr>
          <p:cNvPr id="95" name="Oval 94">
            <a:extLst>
              <a:ext uri="{FF2B5EF4-FFF2-40B4-BE49-F238E27FC236}">
                <a16:creationId xmlns:a16="http://schemas.microsoft.com/office/drawing/2014/main" id="{AA7C29D7-C94B-4FEE-8B08-ED4FBEA0BB4E}"/>
              </a:ext>
            </a:extLst>
          </p:cNvPr>
          <p:cNvSpPr>
            <a:spLocks noChangeAspect="1"/>
          </p:cNvSpPr>
          <p:nvPr/>
        </p:nvSpPr>
        <p:spPr bwMode="gray">
          <a:xfrm>
            <a:off x="10074555" y="3003505"/>
            <a:ext cx="159261" cy="159261"/>
          </a:xfrm>
          <a:prstGeom prst="ellipse">
            <a:avLst/>
          </a:prstGeom>
          <a:pattFill prst="dkUpDiag">
            <a:fgClr>
              <a:srgbClr val="8BC9A0"/>
            </a:fgClr>
            <a:bgClr>
              <a:schemeClr val="bg1"/>
            </a:bgClr>
          </a:patt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ndParaRPr>
          </a:p>
        </p:txBody>
      </p:sp>
      <p:sp>
        <p:nvSpPr>
          <p:cNvPr id="96" name="TextBox 95">
            <a:extLst>
              <a:ext uri="{FF2B5EF4-FFF2-40B4-BE49-F238E27FC236}">
                <a16:creationId xmlns:a16="http://schemas.microsoft.com/office/drawing/2014/main" id="{5A1581AB-C66F-4407-A4BA-3B17A429A2B3}"/>
              </a:ext>
            </a:extLst>
          </p:cNvPr>
          <p:cNvSpPr txBox="1"/>
          <p:nvPr/>
        </p:nvSpPr>
        <p:spPr bwMode="gray">
          <a:xfrm>
            <a:off x="10205050" y="2940839"/>
            <a:ext cx="1183028" cy="276999"/>
          </a:xfrm>
          <a:prstGeom prst="rect">
            <a:avLst/>
          </a:prstGeom>
          <a:noFill/>
        </p:spPr>
        <p:txBody>
          <a:bodyPr wrap="square" rtlCol="0">
            <a:noAutofit/>
          </a:bodyPr>
          <a:lstStyle/>
          <a:p>
            <a:pPr fontAlgn="ctr"/>
            <a:r>
              <a:rPr lang="en-US" sz="1100" dirty="0">
                <a:latin typeface="Huawei Sans" panose="020C0503030203020204" pitchFamily="34" charset="0"/>
              </a:rPr>
              <a:t>Host interface</a:t>
            </a:r>
          </a:p>
        </p:txBody>
      </p:sp>
      <p:cxnSp>
        <p:nvCxnSpPr>
          <p:cNvPr id="98" name="Straight Arrow Connector 97">
            <a:extLst>
              <a:ext uri="{FF2B5EF4-FFF2-40B4-BE49-F238E27FC236}">
                <a16:creationId xmlns:a16="http://schemas.microsoft.com/office/drawing/2014/main" id="{3726A81B-AFB2-4B10-B564-C6B43B992A21}"/>
              </a:ext>
            </a:extLst>
          </p:cNvPr>
          <p:cNvCxnSpPr>
            <a:cxnSpLocks/>
          </p:cNvCxnSpPr>
          <p:nvPr/>
        </p:nvCxnSpPr>
        <p:spPr bwMode="gray">
          <a:xfrm>
            <a:off x="8754169" y="4787757"/>
            <a:ext cx="0" cy="675590"/>
          </a:xfrm>
          <a:prstGeom prst="straightConnector1">
            <a:avLst/>
          </a:prstGeom>
          <a:ln w="19050">
            <a:solidFill>
              <a:srgbClr val="00B0F0"/>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pic>
        <p:nvPicPr>
          <p:cNvPr id="104" name="图片 38" descr="PC.png">
            <a:extLst>
              <a:ext uri="{FF2B5EF4-FFF2-40B4-BE49-F238E27FC236}">
                <a16:creationId xmlns:a16="http://schemas.microsoft.com/office/drawing/2014/main" id="{1CCA9317-C140-4A62-9182-43168DC80D18}"/>
              </a:ext>
            </a:extLst>
          </p:cNvPr>
          <p:cNvPicPr>
            <a:picLocks noChangeAspect="1"/>
          </p:cNvPicPr>
          <p:nvPr/>
        </p:nvPicPr>
        <p:blipFill>
          <a:blip r:embed="rId5" cstate="print"/>
          <a:stretch>
            <a:fillRect/>
          </a:stretch>
        </p:blipFill>
        <p:spPr bwMode="gray">
          <a:xfrm>
            <a:off x="8407867" y="5464755"/>
            <a:ext cx="540000" cy="382353"/>
          </a:xfrm>
          <a:prstGeom prst="rect">
            <a:avLst/>
          </a:prstGeom>
        </p:spPr>
      </p:pic>
      <p:cxnSp>
        <p:nvCxnSpPr>
          <p:cNvPr id="105" name="直接连接符 12">
            <a:extLst>
              <a:ext uri="{FF2B5EF4-FFF2-40B4-BE49-F238E27FC236}">
                <a16:creationId xmlns:a16="http://schemas.microsoft.com/office/drawing/2014/main" id="{32A9BE7E-6AC3-4630-90BC-82EC5E8096D6}"/>
              </a:ext>
            </a:extLst>
          </p:cNvPr>
          <p:cNvCxnSpPr>
            <a:cxnSpLocks/>
            <a:stCxn id="104" idx="0"/>
            <a:endCxn id="62" idx="2"/>
          </p:cNvCxnSpPr>
          <p:nvPr/>
        </p:nvCxnSpPr>
        <p:spPr bwMode="gray">
          <a:xfrm flipH="1" flipV="1">
            <a:off x="8671832" y="4680817"/>
            <a:ext cx="6035" cy="783938"/>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73" name="Oval 72">
            <a:extLst>
              <a:ext uri="{FF2B5EF4-FFF2-40B4-BE49-F238E27FC236}">
                <a16:creationId xmlns:a16="http://schemas.microsoft.com/office/drawing/2014/main" id="{B0C37C1D-8482-48D9-9390-861CBBF03A66}"/>
              </a:ext>
            </a:extLst>
          </p:cNvPr>
          <p:cNvSpPr>
            <a:spLocks noChangeAspect="1"/>
          </p:cNvSpPr>
          <p:nvPr/>
        </p:nvSpPr>
        <p:spPr bwMode="gray">
          <a:xfrm>
            <a:off x="8588836" y="4596527"/>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ndParaRPr>
          </a:p>
        </p:txBody>
      </p:sp>
      <p:sp>
        <p:nvSpPr>
          <p:cNvPr id="109" name="TextBox 108">
            <a:extLst>
              <a:ext uri="{FF2B5EF4-FFF2-40B4-BE49-F238E27FC236}">
                <a16:creationId xmlns:a16="http://schemas.microsoft.com/office/drawing/2014/main" id="{D49A33E1-78B9-4B53-A419-E0E321D72783}"/>
              </a:ext>
            </a:extLst>
          </p:cNvPr>
          <p:cNvSpPr txBox="1"/>
          <p:nvPr/>
        </p:nvSpPr>
        <p:spPr bwMode="gray">
          <a:xfrm>
            <a:off x="7929372" y="5848645"/>
            <a:ext cx="1661918" cy="461665"/>
          </a:xfrm>
          <a:prstGeom prst="rect">
            <a:avLst/>
          </a:prstGeom>
          <a:noFill/>
        </p:spPr>
        <p:txBody>
          <a:bodyPr wrap="square" rtlCol="0">
            <a:noAutofit/>
          </a:bodyPr>
          <a:lstStyle/>
          <a:p>
            <a:pPr algn="ctr" fontAlgn="ctr"/>
            <a:r>
              <a:rPr lang="en-US" sz="1000" dirty="0">
                <a:latin typeface="Huawei Sans" panose="020C0503030203020204" pitchFamily="34" charset="0"/>
              </a:rPr>
              <a:t>Multicast group member 3 (</a:t>
            </a:r>
            <a:r>
              <a:rPr lang="en-US" sz="1000" dirty="0">
                <a:solidFill>
                  <a:srgbClr val="EC7061"/>
                </a:solidFill>
                <a:latin typeface="Huawei Sans" panose="020C0503030203020204" pitchFamily="34" charset="0"/>
              </a:rPr>
              <a:t>new member</a:t>
            </a:r>
            <a:r>
              <a:rPr lang="en-US" sz="1000" dirty="0">
                <a:latin typeface="Huawei Sans" panose="020C0503030203020204" pitchFamily="34" charset="0"/>
              </a:rPr>
              <a:t>) joins group G1.</a:t>
            </a:r>
          </a:p>
          <a:p>
            <a:pPr algn="ctr" fontAlgn="ctr"/>
            <a:endParaRPr lang="en-US" sz="1000" dirty="0">
              <a:latin typeface="Huawei Sans" panose="020C0503030203020204" pitchFamily="34" charset="0"/>
            </a:endParaRPr>
          </a:p>
        </p:txBody>
      </p:sp>
      <p:cxnSp>
        <p:nvCxnSpPr>
          <p:cNvPr id="124" name="Straight Arrow Connector 123">
            <a:extLst>
              <a:ext uri="{FF2B5EF4-FFF2-40B4-BE49-F238E27FC236}">
                <a16:creationId xmlns:a16="http://schemas.microsoft.com/office/drawing/2014/main" id="{D96E3D8A-3BEC-455C-9433-C6A38DC0F991}"/>
              </a:ext>
            </a:extLst>
          </p:cNvPr>
          <p:cNvCxnSpPr>
            <a:cxnSpLocks/>
          </p:cNvCxnSpPr>
          <p:nvPr/>
        </p:nvCxnSpPr>
        <p:spPr bwMode="gray">
          <a:xfrm>
            <a:off x="8824861" y="3798638"/>
            <a:ext cx="0" cy="329367"/>
          </a:xfrm>
          <a:prstGeom prst="straightConnector1">
            <a:avLst/>
          </a:prstGeom>
          <a:ln w="19050">
            <a:solidFill>
              <a:schemeClr val="accent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125" name="组合 7">
            <a:extLst>
              <a:ext uri="{FF2B5EF4-FFF2-40B4-BE49-F238E27FC236}">
                <a16:creationId xmlns:a16="http://schemas.microsoft.com/office/drawing/2014/main" id="{9D7006C6-C23C-46DF-A737-F7473382BFB5}"/>
              </a:ext>
            </a:extLst>
          </p:cNvPr>
          <p:cNvGrpSpPr/>
          <p:nvPr/>
        </p:nvGrpSpPr>
        <p:grpSpPr bwMode="gray">
          <a:xfrm>
            <a:off x="8677867" y="4062087"/>
            <a:ext cx="275544" cy="275544"/>
            <a:chOff x="856677" y="2615810"/>
            <a:chExt cx="288000" cy="288000"/>
          </a:xfrm>
        </p:grpSpPr>
        <p:sp>
          <p:nvSpPr>
            <p:cNvPr id="126" name="椭圆 84">
              <a:extLst>
                <a:ext uri="{FF2B5EF4-FFF2-40B4-BE49-F238E27FC236}">
                  <a16:creationId xmlns:a16="http://schemas.microsoft.com/office/drawing/2014/main" id="{01907D54-C080-4DD3-8CCB-851E46D3F961}"/>
                </a:ext>
              </a:extLst>
            </p:cNvPr>
            <p:cNvSpPr/>
            <p:nvPr/>
          </p:nvSpPr>
          <p:spPr bwMode="gray">
            <a:xfrm>
              <a:off x="856677" y="2615810"/>
              <a:ext cx="288000" cy="288000"/>
            </a:xfrm>
            <a:prstGeom prst="ellipse">
              <a:avLst/>
            </a:prstGeom>
            <a:solidFill>
              <a:srgbClr val="EC7061"/>
            </a:soli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27" name="组合 5">
              <a:extLst>
                <a:ext uri="{FF2B5EF4-FFF2-40B4-BE49-F238E27FC236}">
                  <a16:creationId xmlns:a16="http://schemas.microsoft.com/office/drawing/2014/main" id="{267108CE-C89E-4512-8A74-861B99FCB35F}"/>
                </a:ext>
              </a:extLst>
            </p:cNvPr>
            <p:cNvGrpSpPr/>
            <p:nvPr/>
          </p:nvGrpSpPr>
          <p:grpSpPr bwMode="gray">
            <a:xfrm>
              <a:off x="923444" y="2692169"/>
              <a:ext cx="144001" cy="144002"/>
              <a:chOff x="898853" y="2657982"/>
              <a:chExt cx="203649" cy="203652"/>
            </a:xfrm>
          </p:grpSpPr>
          <p:cxnSp>
            <p:nvCxnSpPr>
              <p:cNvPr id="128" name="直接连接符 85">
                <a:extLst>
                  <a:ext uri="{FF2B5EF4-FFF2-40B4-BE49-F238E27FC236}">
                    <a16:creationId xmlns:a16="http://schemas.microsoft.com/office/drawing/2014/main" id="{9E3158C0-090E-4A68-9D64-00CDE4B548A4}"/>
                  </a:ext>
                </a:extLst>
              </p:cNvPr>
              <p:cNvCxnSpPr>
                <a:stCxn id="126" idx="3"/>
                <a:endCxn id="126" idx="7"/>
              </p:cNvCxnSpPr>
              <p:nvPr/>
            </p:nvCxnSpPr>
            <p:spPr bwMode="gray">
              <a:xfrm flipV="1">
                <a:off x="898853" y="2657986"/>
                <a:ext cx="203648" cy="203648"/>
              </a:xfrm>
              <a:prstGeom prst="line">
                <a:avLst/>
              </a:prstGeom>
              <a:solidFill>
                <a:srgbClr val="EC7061"/>
              </a:solidFill>
              <a:ln w="38100" cap="rnd">
                <a:solidFill>
                  <a:schemeClr val="bg1"/>
                </a:solidFill>
                <a:round/>
              </a:ln>
              <a:effectLst/>
            </p:spPr>
            <p:style>
              <a:lnRef idx="2">
                <a:schemeClr val="accent1"/>
              </a:lnRef>
              <a:fillRef idx="0">
                <a:schemeClr val="accent1"/>
              </a:fillRef>
              <a:effectRef idx="1">
                <a:schemeClr val="accent1"/>
              </a:effectRef>
              <a:fontRef idx="minor">
                <a:schemeClr val="tx1"/>
              </a:fontRef>
            </p:style>
          </p:cxnSp>
          <p:cxnSp>
            <p:nvCxnSpPr>
              <p:cNvPr id="129" name="直接连接符 86">
                <a:extLst>
                  <a:ext uri="{FF2B5EF4-FFF2-40B4-BE49-F238E27FC236}">
                    <a16:creationId xmlns:a16="http://schemas.microsoft.com/office/drawing/2014/main" id="{EB562733-EC0D-40AA-8909-D39A98D252EA}"/>
                  </a:ext>
                </a:extLst>
              </p:cNvPr>
              <p:cNvCxnSpPr>
                <a:stCxn id="126" idx="1"/>
                <a:endCxn id="126" idx="5"/>
              </p:cNvCxnSpPr>
              <p:nvPr/>
            </p:nvCxnSpPr>
            <p:spPr bwMode="gray">
              <a:xfrm>
                <a:off x="898853" y="2657986"/>
                <a:ext cx="203648" cy="203648"/>
              </a:xfrm>
              <a:prstGeom prst="line">
                <a:avLst/>
              </a:prstGeom>
              <a:solidFill>
                <a:srgbClr val="EC7061"/>
              </a:solidFill>
              <a:ln w="38100" cap="rnd">
                <a:solidFill>
                  <a:schemeClr val="bg1"/>
                </a:solidFill>
                <a:round/>
              </a:ln>
              <a:effectLst/>
            </p:spPr>
            <p:style>
              <a:lnRef idx="2">
                <a:schemeClr val="accent1"/>
              </a:lnRef>
              <a:fillRef idx="0">
                <a:schemeClr val="accent1"/>
              </a:fillRef>
              <a:effectRef idx="1">
                <a:schemeClr val="accent1"/>
              </a:effectRef>
              <a:fontRef idx="minor">
                <a:schemeClr val="tx1"/>
              </a:fontRef>
            </p:style>
          </p:cxnSp>
        </p:grpSp>
      </p:grpSp>
      <p:sp>
        <p:nvSpPr>
          <p:cNvPr id="130" name="Rectangle 129">
            <a:extLst>
              <a:ext uri="{FF2B5EF4-FFF2-40B4-BE49-F238E27FC236}">
                <a16:creationId xmlns:a16="http://schemas.microsoft.com/office/drawing/2014/main" id="{9753E114-7122-485D-875A-AE1DC323029E}"/>
              </a:ext>
            </a:extLst>
          </p:cNvPr>
          <p:cNvSpPr/>
          <p:nvPr/>
        </p:nvSpPr>
        <p:spPr bwMode="gray">
          <a:xfrm>
            <a:off x="817123" y="4584664"/>
            <a:ext cx="4666026" cy="1811236"/>
          </a:xfrm>
          <a:prstGeom prst="rect">
            <a:avLst/>
          </a:prstGeom>
          <a:noFill/>
          <a:ln>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fontAlgn="ctr"/>
            <a:r>
              <a:rPr lang="en-US" sz="1200" dirty="0">
                <a:solidFill>
                  <a:schemeClr val="tx1"/>
                </a:solidFill>
                <a:latin typeface="Huawei Sans" panose="020C0503030203020204" pitchFamily="34" charset="0"/>
              </a:rPr>
              <a:t>Group joining mechanism</a:t>
            </a:r>
          </a:p>
        </p:txBody>
      </p:sp>
      <p:sp>
        <p:nvSpPr>
          <p:cNvPr id="131" name="Rectangle 130">
            <a:extLst>
              <a:ext uri="{FF2B5EF4-FFF2-40B4-BE49-F238E27FC236}">
                <a16:creationId xmlns:a16="http://schemas.microsoft.com/office/drawing/2014/main" id="{2D76BEDD-2674-4299-8C75-CDDBE8E499DC}"/>
              </a:ext>
            </a:extLst>
          </p:cNvPr>
          <p:cNvSpPr/>
          <p:nvPr/>
        </p:nvSpPr>
        <p:spPr bwMode="gray">
          <a:xfrm>
            <a:off x="6982133" y="4596526"/>
            <a:ext cx="3512466" cy="1785897"/>
          </a:xfrm>
          <a:prstGeom prst="rect">
            <a:avLst/>
          </a:prstGeom>
          <a:noFill/>
          <a:ln>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fontAlgn="ctr"/>
            <a:r>
              <a:rPr lang="en-US" sz="1200" dirty="0">
                <a:solidFill>
                  <a:schemeClr val="tx1"/>
                </a:solidFill>
                <a:latin typeface="Huawei Sans" panose="020C0503030203020204" pitchFamily="34" charset="0"/>
              </a:rPr>
              <a:t>Group joining </a:t>
            </a:r>
          </a:p>
          <a:p>
            <a:pPr fontAlgn="ctr"/>
            <a:r>
              <a:rPr lang="en-US" sz="1200" dirty="0">
                <a:solidFill>
                  <a:schemeClr val="tx1"/>
                </a:solidFill>
                <a:latin typeface="Huawei Sans" panose="020C0503030203020204" pitchFamily="34" charset="0"/>
              </a:rPr>
              <a:t>mechanism</a:t>
            </a:r>
          </a:p>
        </p:txBody>
      </p:sp>
      <p:sp>
        <p:nvSpPr>
          <p:cNvPr id="132" name="Rectangular Callout 75">
            <a:extLst>
              <a:ext uri="{FF2B5EF4-FFF2-40B4-BE49-F238E27FC236}">
                <a16:creationId xmlns:a16="http://schemas.microsoft.com/office/drawing/2014/main" id="{BD76716C-8FD3-4685-B28B-D9E16A32A503}"/>
              </a:ext>
            </a:extLst>
          </p:cNvPr>
          <p:cNvSpPr/>
          <p:nvPr/>
        </p:nvSpPr>
        <p:spPr bwMode="gray">
          <a:xfrm>
            <a:off x="3623727" y="4390520"/>
            <a:ext cx="1623106" cy="578547"/>
          </a:xfrm>
          <a:prstGeom prst="wedgeRectCallout">
            <a:avLst>
              <a:gd name="adj1" fmla="val -58826"/>
              <a:gd name="adj2" fmla="val -19970"/>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19050" tIns="19050" rIns="19050" bIns="19050" rtlCol="0" anchor="ctr">
            <a:noAutofit/>
          </a:bodyPr>
          <a:lstStyle/>
          <a:p>
            <a:pPr algn="ctr" fontAlgn="ctr"/>
            <a:r>
              <a:rPr lang="en-US" sz="1200" dirty="0">
                <a:solidFill>
                  <a:schemeClr val="tx1"/>
                </a:solidFill>
                <a:latin typeface="Huawei Sans" panose="020C0503030203020204" pitchFamily="34" charset="0"/>
                <a:ea typeface="方正兰亭黑简体" panose="02000000000000000000" pitchFamily="2" charset="-122"/>
              </a:rPr>
              <a:t>Generates the IGMP group entry and IGMP proxy routing entry.</a:t>
            </a:r>
          </a:p>
        </p:txBody>
      </p:sp>
      <p:sp>
        <p:nvSpPr>
          <p:cNvPr id="133" name="椭圆 50">
            <a:extLst>
              <a:ext uri="{FF2B5EF4-FFF2-40B4-BE49-F238E27FC236}">
                <a16:creationId xmlns:a16="http://schemas.microsoft.com/office/drawing/2014/main" id="{6154D575-E1B5-41E1-8771-DA6678D8598A}"/>
              </a:ext>
            </a:extLst>
          </p:cNvPr>
          <p:cNvSpPr/>
          <p:nvPr/>
        </p:nvSpPr>
        <p:spPr bwMode="gray">
          <a:xfrm>
            <a:off x="727122" y="4500817"/>
            <a:ext cx="180000" cy="180000"/>
          </a:xfrm>
          <a:prstGeom prst="ellipse">
            <a:avLst/>
          </a:prstGeom>
          <a:solidFill>
            <a:srgbClr val="FFC00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algn="ctr" fontAlgn="ctr"/>
            <a:r>
              <a:rPr lang="en-US" sz="110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1</a:t>
            </a:r>
          </a:p>
        </p:txBody>
      </p:sp>
      <p:sp>
        <p:nvSpPr>
          <p:cNvPr id="134" name="椭圆 50">
            <a:extLst>
              <a:ext uri="{FF2B5EF4-FFF2-40B4-BE49-F238E27FC236}">
                <a16:creationId xmlns:a16="http://schemas.microsoft.com/office/drawing/2014/main" id="{0143159E-BBEB-4BDF-B22C-F2594100DAEC}"/>
              </a:ext>
            </a:extLst>
          </p:cNvPr>
          <p:cNvSpPr/>
          <p:nvPr/>
        </p:nvSpPr>
        <p:spPr bwMode="gray">
          <a:xfrm>
            <a:off x="3542349" y="4292299"/>
            <a:ext cx="180000" cy="180000"/>
          </a:xfrm>
          <a:prstGeom prst="ellipse">
            <a:avLst/>
          </a:prstGeom>
          <a:solidFill>
            <a:srgbClr val="FFC00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algn="ctr" fontAlgn="ctr"/>
            <a:r>
              <a:rPr lang="en-US" sz="110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135" name="椭圆 50">
            <a:extLst>
              <a:ext uri="{FF2B5EF4-FFF2-40B4-BE49-F238E27FC236}">
                <a16:creationId xmlns:a16="http://schemas.microsoft.com/office/drawing/2014/main" id="{B1357185-462E-4FCF-B6C9-2CA993906B8A}"/>
              </a:ext>
            </a:extLst>
          </p:cNvPr>
          <p:cNvSpPr/>
          <p:nvPr/>
        </p:nvSpPr>
        <p:spPr bwMode="gray">
          <a:xfrm>
            <a:off x="3533727" y="3605603"/>
            <a:ext cx="180000" cy="180000"/>
          </a:xfrm>
          <a:prstGeom prst="ellipse">
            <a:avLst/>
          </a:prstGeom>
          <a:solidFill>
            <a:srgbClr val="FFC00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algn="ctr" fontAlgn="ctr"/>
            <a:r>
              <a:rPr lang="en-US" sz="110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3</a:t>
            </a:r>
          </a:p>
        </p:txBody>
      </p:sp>
      <p:sp>
        <p:nvSpPr>
          <p:cNvPr id="123" name="Rectangular Callout 75">
            <a:extLst>
              <a:ext uri="{FF2B5EF4-FFF2-40B4-BE49-F238E27FC236}">
                <a16:creationId xmlns:a16="http://schemas.microsoft.com/office/drawing/2014/main" id="{24BD994B-B427-4096-855C-123CCEB29610}"/>
              </a:ext>
            </a:extLst>
          </p:cNvPr>
          <p:cNvSpPr/>
          <p:nvPr/>
        </p:nvSpPr>
        <p:spPr bwMode="gray">
          <a:xfrm>
            <a:off x="9013106" y="3686100"/>
            <a:ext cx="2413294" cy="591168"/>
          </a:xfrm>
          <a:prstGeom prst="wedgeRectCallout">
            <a:avLst>
              <a:gd name="adj1" fmla="val -57199"/>
              <a:gd name="adj2" fmla="val 33926"/>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19050" tIns="19050" rIns="19050" bIns="19050" rtlCol="0" anchor="ctr">
            <a:noAutofit/>
          </a:bodyPr>
          <a:lstStyle/>
          <a:p>
            <a:pPr algn="ctr" fontAlgn="ctr"/>
            <a:r>
              <a:rPr lang="en-US" sz="1200" dirty="0">
                <a:solidFill>
                  <a:schemeClr val="tx1"/>
                </a:solidFill>
                <a:latin typeface="Huawei Sans" panose="020C0503030203020204" pitchFamily="34" charset="0"/>
                <a:ea typeface="方正兰亭黑简体" panose="02000000000000000000" pitchFamily="2" charset="-122"/>
              </a:rPr>
              <a:t>Does not forward Report messages of new members in the same multicast group upstream.</a:t>
            </a:r>
          </a:p>
        </p:txBody>
      </p:sp>
      <p:sp>
        <p:nvSpPr>
          <p:cNvPr id="136" name="Rectangular Callout 75">
            <a:extLst>
              <a:ext uri="{FF2B5EF4-FFF2-40B4-BE49-F238E27FC236}">
                <a16:creationId xmlns:a16="http://schemas.microsoft.com/office/drawing/2014/main" id="{443189EE-0E91-4A9E-8AE3-7763E6B92413}"/>
              </a:ext>
            </a:extLst>
          </p:cNvPr>
          <p:cNvSpPr/>
          <p:nvPr/>
        </p:nvSpPr>
        <p:spPr bwMode="gray">
          <a:xfrm>
            <a:off x="9056509" y="4375514"/>
            <a:ext cx="2016276" cy="557002"/>
          </a:xfrm>
          <a:prstGeom prst="wedgeRectCallout">
            <a:avLst>
              <a:gd name="adj1" fmla="val -61102"/>
              <a:gd name="adj2" fmla="val -19970"/>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19050" tIns="19050" rIns="19050" bIns="19050" rtlCol="0" anchor="ctr">
            <a:noAutofit/>
          </a:bodyPr>
          <a:lstStyle/>
          <a:p>
            <a:pPr algn="ctr" fontAlgn="ctr"/>
            <a:r>
              <a:rPr lang="en-US" sz="1200" dirty="0">
                <a:solidFill>
                  <a:schemeClr val="tx1"/>
                </a:solidFill>
                <a:latin typeface="Huawei Sans" panose="020C0503030203020204" pitchFamily="34" charset="0"/>
                <a:ea typeface="方正兰亭黑简体" panose="02000000000000000000" pitchFamily="2" charset="-122"/>
              </a:rPr>
              <a:t>The group information in the Report message can be found in IGMP entries.</a:t>
            </a:r>
          </a:p>
        </p:txBody>
      </p:sp>
      <p:sp>
        <p:nvSpPr>
          <p:cNvPr id="138" name="椭圆 50">
            <a:extLst>
              <a:ext uri="{FF2B5EF4-FFF2-40B4-BE49-F238E27FC236}">
                <a16:creationId xmlns:a16="http://schemas.microsoft.com/office/drawing/2014/main" id="{830C7617-1B2D-40A1-8178-92CEF41C654F}"/>
              </a:ext>
            </a:extLst>
          </p:cNvPr>
          <p:cNvSpPr/>
          <p:nvPr/>
        </p:nvSpPr>
        <p:spPr bwMode="gray">
          <a:xfrm>
            <a:off x="6894671" y="4537966"/>
            <a:ext cx="180000" cy="180000"/>
          </a:xfrm>
          <a:prstGeom prst="ellipse">
            <a:avLst/>
          </a:prstGeom>
          <a:solidFill>
            <a:srgbClr val="FFC00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algn="ctr" fontAlgn="ctr"/>
            <a:r>
              <a:rPr lang="en-US" sz="110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1</a:t>
            </a:r>
          </a:p>
        </p:txBody>
      </p:sp>
      <p:sp>
        <p:nvSpPr>
          <p:cNvPr id="139" name="椭圆 50">
            <a:extLst>
              <a:ext uri="{FF2B5EF4-FFF2-40B4-BE49-F238E27FC236}">
                <a16:creationId xmlns:a16="http://schemas.microsoft.com/office/drawing/2014/main" id="{017A9B87-F0D7-44C2-AC72-E3E82F7AE682}"/>
              </a:ext>
            </a:extLst>
          </p:cNvPr>
          <p:cNvSpPr/>
          <p:nvPr/>
        </p:nvSpPr>
        <p:spPr bwMode="gray">
          <a:xfrm>
            <a:off x="8970896" y="4327763"/>
            <a:ext cx="180000" cy="180000"/>
          </a:xfrm>
          <a:prstGeom prst="ellipse">
            <a:avLst/>
          </a:prstGeom>
          <a:solidFill>
            <a:srgbClr val="FFC00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algn="ctr" fontAlgn="ctr"/>
            <a:r>
              <a:rPr lang="en-US" sz="110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140" name="椭圆 50">
            <a:extLst>
              <a:ext uri="{FF2B5EF4-FFF2-40B4-BE49-F238E27FC236}">
                <a16:creationId xmlns:a16="http://schemas.microsoft.com/office/drawing/2014/main" id="{F096651A-78B4-4A53-BD86-1860D3F6F579}"/>
              </a:ext>
            </a:extLst>
          </p:cNvPr>
          <p:cNvSpPr/>
          <p:nvPr/>
        </p:nvSpPr>
        <p:spPr bwMode="gray">
          <a:xfrm>
            <a:off x="8909948" y="3603336"/>
            <a:ext cx="180000" cy="180000"/>
          </a:xfrm>
          <a:prstGeom prst="ellipse">
            <a:avLst/>
          </a:prstGeom>
          <a:solidFill>
            <a:srgbClr val="FFC00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algn="ctr" fontAlgn="ctr"/>
            <a:r>
              <a:rPr lang="en-US" sz="110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3</a:t>
            </a:r>
          </a:p>
        </p:txBody>
      </p:sp>
    </p:spTree>
    <p:extLst>
      <p:ext uri="{BB962C8B-B14F-4D97-AF65-F5344CB8AC3E}">
        <p14:creationId xmlns:p14="http://schemas.microsoft.com/office/powerpoint/2010/main" val="312618242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674B3C45-0C09-4DDB-928B-C7390F8001B2}"/>
              </a:ext>
            </a:extLst>
          </p:cNvPr>
          <p:cNvSpPr>
            <a:spLocks noGrp="1"/>
          </p:cNvSpPr>
          <p:nvPr>
            <p:ph type="body" sz="quarter" idx="10"/>
          </p:nvPr>
        </p:nvSpPr>
        <p:spPr bwMode="gray"/>
        <p:txBody>
          <a:bodyPr wrap="square">
            <a:noAutofit/>
          </a:bodyPr>
          <a:lstStyle/>
          <a:p>
            <a:pPr fontAlgn="ctr">
              <a:lnSpc>
                <a:spcPct val="100000"/>
              </a:lnSpc>
            </a:pPr>
            <a:r>
              <a:rPr lang="en-US" sz="1600" dirty="0">
                <a:latin typeface="Huawei Sans" panose="020C0503030203020204" pitchFamily="34" charset="0"/>
              </a:rPr>
              <a:t>IGMP proxy reduces the number of Leave messages as follows:</a:t>
            </a:r>
          </a:p>
          <a:p>
            <a:pPr lvl="1" fontAlgn="ctr">
              <a:lnSpc>
                <a:spcPct val="100000"/>
              </a:lnSpc>
            </a:pPr>
            <a:r>
              <a:rPr lang="en-US" sz="1400" dirty="0">
                <a:latin typeface="Huawei Sans" panose="020C0503030203020204" pitchFamily="34" charset="0"/>
              </a:rPr>
              <a:t>When a group member leaves a multicast group, the IGMP proxy-capable device uses the IGMP group leaving mechanism to determine whether there are still other members of the multicast group. If there is </a:t>
            </a:r>
            <a:r>
              <a:rPr lang="en-US" sz="1400" b="1" dirty="0">
                <a:solidFill>
                  <a:srgbClr val="EC7061"/>
                </a:solidFill>
                <a:latin typeface="Huawei Sans" panose="020C0503030203020204" pitchFamily="34" charset="0"/>
              </a:rPr>
              <a:t>no member of the multicast group</a:t>
            </a:r>
            <a:r>
              <a:rPr lang="en-US" sz="1400" dirty="0">
                <a:latin typeface="Huawei Sans" panose="020C0503030203020204" pitchFamily="34" charset="0"/>
              </a:rPr>
              <a:t>, the device </a:t>
            </a:r>
            <a:r>
              <a:rPr lang="en-US" sz="1400" b="1" dirty="0">
                <a:solidFill>
                  <a:srgbClr val="EC7061"/>
                </a:solidFill>
                <a:latin typeface="Huawei Sans" panose="020C0503030203020204" pitchFamily="34" charset="0"/>
              </a:rPr>
              <a:t>sends a Leave message</a:t>
            </a:r>
            <a:r>
              <a:rPr lang="en-US" sz="1400" dirty="0">
                <a:latin typeface="Huawei Sans" panose="020C0503030203020204" pitchFamily="34" charset="0"/>
              </a:rPr>
              <a:t> to the upstream IGMP </a:t>
            </a:r>
            <a:r>
              <a:rPr lang="en-US" sz="1400" dirty="0" err="1">
                <a:latin typeface="Huawei Sans" panose="020C0503030203020204" pitchFamily="34" charset="0"/>
              </a:rPr>
              <a:t>querier</a:t>
            </a:r>
            <a:r>
              <a:rPr lang="en-US" sz="1400" dirty="0">
                <a:latin typeface="Huawei Sans" panose="020C0503030203020204" pitchFamily="34" charset="0"/>
              </a:rPr>
              <a:t>.</a:t>
            </a:r>
          </a:p>
          <a:p>
            <a:pPr lvl="1" fontAlgn="ctr">
              <a:lnSpc>
                <a:spcPct val="100000"/>
              </a:lnSpc>
            </a:pPr>
            <a:endParaRPr lang="en-US" altLang="zh-CN" sz="1400" dirty="0">
              <a:latin typeface="Huawei Sans" panose="020C0503030203020204" pitchFamily="34" charset="0"/>
            </a:endParaRPr>
          </a:p>
        </p:txBody>
      </p:sp>
      <p:sp>
        <p:nvSpPr>
          <p:cNvPr id="2" name="Title 1">
            <a:extLst>
              <a:ext uri="{FF2B5EF4-FFF2-40B4-BE49-F238E27FC236}">
                <a16:creationId xmlns:a16="http://schemas.microsoft.com/office/drawing/2014/main" id="{D370E4E0-D557-4C5B-9849-DAA64FE4323D}"/>
              </a:ext>
            </a:extLst>
          </p:cNvPr>
          <p:cNvSpPr>
            <a:spLocks noGrp="1"/>
          </p:cNvSpPr>
          <p:nvPr>
            <p:ph type="title"/>
          </p:nvPr>
        </p:nvSpPr>
        <p:spPr bwMode="gray"/>
        <p:txBody>
          <a:bodyPr wrap="square">
            <a:noAutofit/>
          </a:bodyPr>
          <a:lstStyle/>
          <a:p>
            <a:pPr fontAlgn="ctr"/>
            <a:r>
              <a:rPr lang="en-US">
                <a:latin typeface="Huawei Sans" panose="020C0503030203020204" pitchFamily="34" charset="0"/>
              </a:rPr>
              <a:t>Implementation </a:t>
            </a:r>
            <a:r>
              <a:rPr lang="en-US" dirty="0">
                <a:latin typeface="Huawei Sans" panose="020C0503030203020204" pitchFamily="34" charset="0"/>
              </a:rPr>
              <a:t>of IGMP Proxy – Group Leaving</a:t>
            </a:r>
          </a:p>
        </p:txBody>
      </p:sp>
      <p:sp>
        <p:nvSpPr>
          <p:cNvPr id="4" name="Freeform 159">
            <a:extLst>
              <a:ext uri="{FF2B5EF4-FFF2-40B4-BE49-F238E27FC236}">
                <a16:creationId xmlns:a16="http://schemas.microsoft.com/office/drawing/2014/main" id="{3CA966DA-FAAB-4354-B6C1-6378556ABFB6}"/>
              </a:ext>
            </a:extLst>
          </p:cNvPr>
          <p:cNvSpPr/>
          <p:nvPr/>
        </p:nvSpPr>
        <p:spPr bwMode="gray">
          <a:xfrm flipH="1">
            <a:off x="2550073" y="2602201"/>
            <a:ext cx="1392088" cy="727684"/>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tx1"/>
                </a:solidFill>
                <a:latin typeface="Huawei Sans" panose="020C0503030203020204" pitchFamily="34" charset="0"/>
              </a:rPr>
              <a:t>Multicast network</a:t>
            </a:r>
          </a:p>
        </p:txBody>
      </p:sp>
      <p:pic>
        <p:nvPicPr>
          <p:cNvPr id="5" name="图片 20" descr="接入交换机.png">
            <a:extLst>
              <a:ext uri="{FF2B5EF4-FFF2-40B4-BE49-F238E27FC236}">
                <a16:creationId xmlns:a16="http://schemas.microsoft.com/office/drawing/2014/main" id="{26FC7C69-0C85-410E-9FF1-341C3F83542A}"/>
              </a:ext>
            </a:extLst>
          </p:cNvPr>
          <p:cNvPicPr>
            <a:picLocks noChangeAspect="1"/>
          </p:cNvPicPr>
          <p:nvPr/>
        </p:nvPicPr>
        <p:blipFill>
          <a:blip r:embed="rId3" cstate="print"/>
          <a:stretch>
            <a:fillRect/>
          </a:stretch>
        </p:blipFill>
        <p:spPr bwMode="gray">
          <a:xfrm>
            <a:off x="2978526" y="4090915"/>
            <a:ext cx="540000" cy="441818"/>
          </a:xfrm>
          <a:prstGeom prst="rect">
            <a:avLst/>
          </a:prstGeom>
        </p:spPr>
      </p:pic>
      <p:pic>
        <p:nvPicPr>
          <p:cNvPr id="6" name="Picture 2" descr="G:\做的项目\公共\扁平图标切换\更新2015_01_21\oss扁平图标库2015_01_21更新-04.png">
            <a:extLst>
              <a:ext uri="{FF2B5EF4-FFF2-40B4-BE49-F238E27FC236}">
                <a16:creationId xmlns:a16="http://schemas.microsoft.com/office/drawing/2014/main" id="{720241DB-5AB3-41E4-B2C7-7595ED8251CC}"/>
              </a:ext>
            </a:extLst>
          </p:cNvPr>
          <p:cNvPicPr>
            <a:picLocks noChangeArrowheads="1"/>
          </p:cNvPicPr>
          <p:nvPr/>
        </p:nvPicPr>
        <p:blipFill>
          <a:blip r:embed="rId4" cstate="print"/>
          <a:stretch>
            <a:fillRect/>
          </a:stretch>
        </p:blipFill>
        <p:spPr bwMode="gray">
          <a:xfrm>
            <a:off x="2984471" y="3143348"/>
            <a:ext cx="528117" cy="399259"/>
          </a:xfrm>
          <a:prstGeom prst="rect">
            <a:avLst/>
          </a:prstGeom>
          <a:noFill/>
        </p:spPr>
      </p:pic>
      <p:pic>
        <p:nvPicPr>
          <p:cNvPr id="7" name="图片 38" descr="PC.png">
            <a:extLst>
              <a:ext uri="{FF2B5EF4-FFF2-40B4-BE49-F238E27FC236}">
                <a16:creationId xmlns:a16="http://schemas.microsoft.com/office/drawing/2014/main" id="{FE8A161C-1CF3-4BA2-BF1A-95483A329D6A}"/>
              </a:ext>
            </a:extLst>
          </p:cNvPr>
          <p:cNvPicPr>
            <a:picLocks noChangeAspect="1"/>
          </p:cNvPicPr>
          <p:nvPr/>
        </p:nvPicPr>
        <p:blipFill>
          <a:blip r:embed="rId5" cstate="print"/>
          <a:stretch>
            <a:fillRect/>
          </a:stretch>
        </p:blipFill>
        <p:spPr bwMode="gray">
          <a:xfrm>
            <a:off x="1946816" y="5430021"/>
            <a:ext cx="540000" cy="382353"/>
          </a:xfrm>
          <a:prstGeom prst="rect">
            <a:avLst/>
          </a:prstGeom>
        </p:spPr>
      </p:pic>
      <p:sp>
        <p:nvSpPr>
          <p:cNvPr id="8" name="TextBox 7">
            <a:extLst>
              <a:ext uri="{FF2B5EF4-FFF2-40B4-BE49-F238E27FC236}">
                <a16:creationId xmlns:a16="http://schemas.microsoft.com/office/drawing/2014/main" id="{185EEEAC-375A-4298-83E1-AC351E50E2A0}"/>
              </a:ext>
            </a:extLst>
          </p:cNvPr>
          <p:cNvSpPr txBox="1"/>
          <p:nvPr/>
        </p:nvSpPr>
        <p:spPr bwMode="gray">
          <a:xfrm>
            <a:off x="1245719" y="5797741"/>
            <a:ext cx="1942195" cy="461665"/>
          </a:xfrm>
          <a:prstGeom prst="rect">
            <a:avLst/>
          </a:prstGeom>
          <a:noFill/>
        </p:spPr>
        <p:txBody>
          <a:bodyPr wrap="square" rtlCol="0">
            <a:noAutofit/>
          </a:bodyPr>
          <a:lstStyle/>
          <a:p>
            <a:pPr algn="ctr" fontAlgn="ctr"/>
            <a:r>
              <a:rPr lang="en-US" sz="1100" dirty="0">
                <a:latin typeface="Huawei Sans" panose="020C0503030203020204" pitchFamily="34" charset="0"/>
              </a:rPr>
              <a:t>Multicast group member 1 </a:t>
            </a:r>
            <a:r>
              <a:rPr lang="en-US" sz="1100" b="1" dirty="0">
                <a:solidFill>
                  <a:srgbClr val="EC7061"/>
                </a:solidFill>
                <a:latin typeface="Huawei Sans" panose="020C0503030203020204" pitchFamily="34" charset="0"/>
              </a:rPr>
              <a:t>leaves</a:t>
            </a:r>
            <a:r>
              <a:rPr lang="en-US" sz="1100" dirty="0">
                <a:latin typeface="Huawei Sans" panose="020C0503030203020204" pitchFamily="34" charset="0"/>
              </a:rPr>
              <a:t> group G1.</a:t>
            </a:r>
          </a:p>
          <a:p>
            <a:pPr algn="ctr" fontAlgn="ctr"/>
            <a:endParaRPr lang="en-US" sz="1100" dirty="0">
              <a:latin typeface="Huawei Sans" panose="020C0503030203020204" pitchFamily="34" charset="0"/>
            </a:endParaRPr>
          </a:p>
        </p:txBody>
      </p:sp>
      <p:cxnSp>
        <p:nvCxnSpPr>
          <p:cNvPr id="9" name="Connector: Elbow 8">
            <a:extLst>
              <a:ext uri="{FF2B5EF4-FFF2-40B4-BE49-F238E27FC236}">
                <a16:creationId xmlns:a16="http://schemas.microsoft.com/office/drawing/2014/main" id="{BC52338C-F509-461A-BD17-5D9BD725FD80}"/>
              </a:ext>
            </a:extLst>
          </p:cNvPr>
          <p:cNvCxnSpPr>
            <a:cxnSpLocks/>
            <a:stCxn id="7" idx="0"/>
            <a:endCxn id="5" idx="2"/>
          </p:cNvCxnSpPr>
          <p:nvPr/>
        </p:nvCxnSpPr>
        <p:spPr bwMode="gray">
          <a:xfrm rot="5400000" flipH="1" flipV="1">
            <a:off x="2284027" y="4465522"/>
            <a:ext cx="897288" cy="1031710"/>
          </a:xfrm>
          <a:prstGeom prst="bentConnector3">
            <a:avLst>
              <a:gd name="adj1" fmla="val 36908"/>
            </a:avLst>
          </a:prstGeom>
          <a:ln w="19050"/>
        </p:spPr>
        <p:style>
          <a:lnRef idx="1">
            <a:schemeClr val="dk1"/>
          </a:lnRef>
          <a:fillRef idx="0">
            <a:schemeClr val="dk1"/>
          </a:fillRef>
          <a:effectRef idx="0">
            <a:schemeClr val="dk1"/>
          </a:effectRef>
          <a:fontRef idx="minor">
            <a:schemeClr val="tx1"/>
          </a:fontRef>
        </p:style>
      </p:cxnSp>
      <p:cxnSp>
        <p:nvCxnSpPr>
          <p:cNvPr id="10" name="直接连接符 12">
            <a:extLst>
              <a:ext uri="{FF2B5EF4-FFF2-40B4-BE49-F238E27FC236}">
                <a16:creationId xmlns:a16="http://schemas.microsoft.com/office/drawing/2014/main" id="{B061300C-F452-4957-9A4E-5B08863A83FA}"/>
              </a:ext>
            </a:extLst>
          </p:cNvPr>
          <p:cNvCxnSpPr>
            <a:cxnSpLocks/>
            <a:stCxn id="5" idx="0"/>
            <a:endCxn id="6" idx="2"/>
          </p:cNvCxnSpPr>
          <p:nvPr/>
        </p:nvCxnSpPr>
        <p:spPr bwMode="gray">
          <a:xfrm flipV="1">
            <a:off x="3248526" y="3542607"/>
            <a:ext cx="4" cy="548308"/>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11" name="TextBox 10">
            <a:extLst>
              <a:ext uri="{FF2B5EF4-FFF2-40B4-BE49-F238E27FC236}">
                <a16:creationId xmlns:a16="http://schemas.microsoft.com/office/drawing/2014/main" id="{5A9C2083-DB16-41A7-8127-F1B687C908B8}"/>
              </a:ext>
            </a:extLst>
          </p:cNvPr>
          <p:cNvSpPr txBox="1"/>
          <p:nvPr/>
        </p:nvSpPr>
        <p:spPr bwMode="gray">
          <a:xfrm>
            <a:off x="1941223" y="3169455"/>
            <a:ext cx="1037303" cy="276999"/>
          </a:xfrm>
          <a:prstGeom prst="rect">
            <a:avLst/>
          </a:prstGeom>
          <a:solidFill>
            <a:schemeClr val="bg1"/>
          </a:solidFill>
        </p:spPr>
        <p:txBody>
          <a:bodyPr wrap="square" rtlCol="0">
            <a:noAutofit/>
          </a:bodyPr>
          <a:lstStyle/>
          <a:p>
            <a:pPr algn="ctr" fontAlgn="ctr"/>
            <a:r>
              <a:rPr lang="en-US" sz="1100" dirty="0">
                <a:latin typeface="Huawei Sans" panose="020C0503030203020204" pitchFamily="34" charset="0"/>
              </a:rPr>
              <a:t>IGMP </a:t>
            </a:r>
            <a:r>
              <a:rPr lang="en-US" sz="1100" dirty="0" err="1">
                <a:latin typeface="Huawei Sans" panose="020C0503030203020204" pitchFamily="34" charset="0"/>
              </a:rPr>
              <a:t>querier</a:t>
            </a:r>
            <a:endParaRPr lang="en-US" sz="1100" dirty="0">
              <a:latin typeface="Huawei Sans" panose="020C0503030203020204" pitchFamily="34" charset="0"/>
            </a:endParaRPr>
          </a:p>
        </p:txBody>
      </p:sp>
      <p:pic>
        <p:nvPicPr>
          <p:cNvPr id="12" name="图片 38" descr="PC.png">
            <a:extLst>
              <a:ext uri="{FF2B5EF4-FFF2-40B4-BE49-F238E27FC236}">
                <a16:creationId xmlns:a16="http://schemas.microsoft.com/office/drawing/2014/main" id="{804B8EE5-7A3A-419D-8A8D-500CC3F986B8}"/>
              </a:ext>
            </a:extLst>
          </p:cNvPr>
          <p:cNvPicPr>
            <a:picLocks noChangeAspect="1"/>
          </p:cNvPicPr>
          <p:nvPr/>
        </p:nvPicPr>
        <p:blipFill>
          <a:blip r:embed="rId5" cstate="print"/>
          <a:stretch>
            <a:fillRect/>
          </a:stretch>
        </p:blipFill>
        <p:spPr bwMode="gray">
          <a:xfrm>
            <a:off x="4040416" y="5428479"/>
            <a:ext cx="540000" cy="382353"/>
          </a:xfrm>
          <a:prstGeom prst="rect">
            <a:avLst/>
          </a:prstGeom>
        </p:spPr>
      </p:pic>
      <p:sp>
        <p:nvSpPr>
          <p:cNvPr id="13" name="TextBox 12">
            <a:extLst>
              <a:ext uri="{FF2B5EF4-FFF2-40B4-BE49-F238E27FC236}">
                <a16:creationId xmlns:a16="http://schemas.microsoft.com/office/drawing/2014/main" id="{AFF72304-D417-4EC0-B801-4D1EBF8CDC6A}"/>
              </a:ext>
            </a:extLst>
          </p:cNvPr>
          <p:cNvSpPr txBox="1"/>
          <p:nvPr/>
        </p:nvSpPr>
        <p:spPr bwMode="gray">
          <a:xfrm>
            <a:off x="3456947" y="5794831"/>
            <a:ext cx="1786331" cy="461665"/>
          </a:xfrm>
          <a:prstGeom prst="rect">
            <a:avLst/>
          </a:prstGeom>
          <a:noFill/>
        </p:spPr>
        <p:txBody>
          <a:bodyPr wrap="square" rtlCol="0">
            <a:noAutofit/>
          </a:bodyPr>
          <a:lstStyle/>
          <a:p>
            <a:pPr algn="ctr" fontAlgn="ctr"/>
            <a:r>
              <a:rPr lang="en-US" sz="1100">
                <a:latin typeface="Huawei Sans" panose="020C0503030203020204" pitchFamily="34" charset="0"/>
              </a:rPr>
              <a:t>Multicast group member 2 joins group G1.</a:t>
            </a:r>
          </a:p>
          <a:p>
            <a:pPr algn="ctr" fontAlgn="ctr"/>
            <a:endParaRPr lang="en-US" sz="1100">
              <a:latin typeface="Huawei Sans" panose="020C0503030203020204" pitchFamily="34" charset="0"/>
            </a:endParaRPr>
          </a:p>
        </p:txBody>
      </p:sp>
      <p:cxnSp>
        <p:nvCxnSpPr>
          <p:cNvPr id="14" name="Connector: Elbow 13">
            <a:extLst>
              <a:ext uri="{FF2B5EF4-FFF2-40B4-BE49-F238E27FC236}">
                <a16:creationId xmlns:a16="http://schemas.microsoft.com/office/drawing/2014/main" id="{EAEF19D3-68A7-454D-A045-91F12EAC4F1E}"/>
              </a:ext>
            </a:extLst>
          </p:cNvPr>
          <p:cNvCxnSpPr>
            <a:cxnSpLocks/>
            <a:stCxn id="12" idx="0"/>
            <a:endCxn id="5" idx="2"/>
          </p:cNvCxnSpPr>
          <p:nvPr/>
        </p:nvCxnSpPr>
        <p:spPr bwMode="gray">
          <a:xfrm rot="16200000" flipV="1">
            <a:off x="3331598" y="4449661"/>
            <a:ext cx="895746" cy="1061890"/>
          </a:xfrm>
          <a:prstGeom prst="bentConnector3">
            <a:avLst>
              <a:gd name="adj1" fmla="val 36885"/>
            </a:avLst>
          </a:prstGeom>
          <a:ln w="19050"/>
        </p:spPr>
        <p:style>
          <a:lnRef idx="1">
            <a:schemeClr val="dk1"/>
          </a:lnRef>
          <a:fillRef idx="0">
            <a:schemeClr val="dk1"/>
          </a:fillRef>
          <a:effectRef idx="0">
            <a:schemeClr val="dk1"/>
          </a:effectRef>
          <a:fontRef idx="minor">
            <a:schemeClr val="tx1"/>
          </a:fontRef>
        </p:style>
      </p:cxnSp>
      <p:sp>
        <p:nvSpPr>
          <p:cNvPr id="16" name="TextBox 15">
            <a:extLst>
              <a:ext uri="{FF2B5EF4-FFF2-40B4-BE49-F238E27FC236}">
                <a16:creationId xmlns:a16="http://schemas.microsoft.com/office/drawing/2014/main" id="{90136E9F-1010-4EF4-8673-D6FFA57ED6B1}"/>
              </a:ext>
            </a:extLst>
          </p:cNvPr>
          <p:cNvSpPr txBox="1"/>
          <p:nvPr/>
        </p:nvSpPr>
        <p:spPr bwMode="gray">
          <a:xfrm>
            <a:off x="1031421" y="4131300"/>
            <a:ext cx="2088415" cy="276999"/>
          </a:xfrm>
          <a:prstGeom prst="rect">
            <a:avLst/>
          </a:prstGeom>
          <a:noFill/>
        </p:spPr>
        <p:txBody>
          <a:bodyPr wrap="square" rtlCol="0">
            <a:noAutofit/>
          </a:bodyPr>
          <a:lstStyle/>
          <a:p>
            <a:pPr algn="ctr" fontAlgn="ctr"/>
            <a:r>
              <a:rPr lang="en-US" sz="1100" dirty="0">
                <a:latin typeface="Huawei Sans" panose="020C0503030203020204" pitchFamily="34" charset="0"/>
              </a:rPr>
              <a:t>IGMP proxy-capable device</a:t>
            </a:r>
          </a:p>
        </p:txBody>
      </p:sp>
      <p:sp>
        <p:nvSpPr>
          <p:cNvPr id="19" name="Oval 18">
            <a:extLst>
              <a:ext uri="{FF2B5EF4-FFF2-40B4-BE49-F238E27FC236}">
                <a16:creationId xmlns:a16="http://schemas.microsoft.com/office/drawing/2014/main" id="{93E69105-DC63-4881-9DAD-77F4F6AF0B3A}"/>
              </a:ext>
            </a:extLst>
          </p:cNvPr>
          <p:cNvSpPr>
            <a:spLocks noChangeAspect="1"/>
          </p:cNvSpPr>
          <p:nvPr/>
        </p:nvSpPr>
        <p:spPr bwMode="gray">
          <a:xfrm>
            <a:off x="3166486" y="4453874"/>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ndParaRPr>
          </a:p>
        </p:txBody>
      </p:sp>
      <p:sp>
        <p:nvSpPr>
          <p:cNvPr id="20" name="TextBox 19">
            <a:extLst>
              <a:ext uri="{FF2B5EF4-FFF2-40B4-BE49-F238E27FC236}">
                <a16:creationId xmlns:a16="http://schemas.microsoft.com/office/drawing/2014/main" id="{E0FC7A9D-4283-459F-96A4-D4589EA35EAE}"/>
              </a:ext>
            </a:extLst>
          </p:cNvPr>
          <p:cNvSpPr txBox="1"/>
          <p:nvPr/>
        </p:nvSpPr>
        <p:spPr bwMode="gray">
          <a:xfrm>
            <a:off x="4273839" y="3241537"/>
            <a:ext cx="1255136" cy="276999"/>
          </a:xfrm>
          <a:prstGeom prst="rect">
            <a:avLst/>
          </a:prstGeom>
          <a:noFill/>
        </p:spPr>
        <p:txBody>
          <a:bodyPr wrap="square" rtlCol="0">
            <a:noAutofit/>
          </a:bodyPr>
          <a:lstStyle/>
          <a:p>
            <a:pPr fontAlgn="ctr"/>
            <a:r>
              <a:rPr lang="en-US" sz="1050">
                <a:latin typeface="Huawei Sans" panose="020C0503030203020204" pitchFamily="34" charset="0"/>
              </a:rPr>
              <a:t>Router interface</a:t>
            </a:r>
          </a:p>
        </p:txBody>
      </p:sp>
      <p:sp>
        <p:nvSpPr>
          <p:cNvPr id="21" name="Oval 20">
            <a:extLst>
              <a:ext uri="{FF2B5EF4-FFF2-40B4-BE49-F238E27FC236}">
                <a16:creationId xmlns:a16="http://schemas.microsoft.com/office/drawing/2014/main" id="{18669335-E980-4795-915D-B945741D9AAF}"/>
              </a:ext>
            </a:extLst>
          </p:cNvPr>
          <p:cNvSpPr>
            <a:spLocks noChangeAspect="1"/>
          </p:cNvSpPr>
          <p:nvPr/>
        </p:nvSpPr>
        <p:spPr bwMode="gray">
          <a:xfrm>
            <a:off x="4152295" y="3262697"/>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ndParaRPr>
          </a:p>
        </p:txBody>
      </p:sp>
      <p:cxnSp>
        <p:nvCxnSpPr>
          <p:cNvPr id="22" name="Straight Arrow Connector 21">
            <a:extLst>
              <a:ext uri="{FF2B5EF4-FFF2-40B4-BE49-F238E27FC236}">
                <a16:creationId xmlns:a16="http://schemas.microsoft.com/office/drawing/2014/main" id="{55827774-8F27-4C0D-BF11-7A8F70B4A23A}"/>
              </a:ext>
            </a:extLst>
          </p:cNvPr>
          <p:cNvCxnSpPr>
            <a:cxnSpLocks/>
          </p:cNvCxnSpPr>
          <p:nvPr/>
        </p:nvCxnSpPr>
        <p:spPr bwMode="gray">
          <a:xfrm>
            <a:off x="3434293" y="4642920"/>
            <a:ext cx="0" cy="326120"/>
          </a:xfrm>
          <a:prstGeom prst="straightConnector1">
            <a:avLst/>
          </a:prstGeom>
          <a:ln w="19050">
            <a:solidFill>
              <a:srgbClr val="EC7061"/>
            </a:solidFill>
            <a:tailEnd type="triangle"/>
          </a:ln>
        </p:spPr>
        <p:style>
          <a:lnRef idx="1">
            <a:schemeClr val="accent1"/>
          </a:lnRef>
          <a:fillRef idx="0">
            <a:schemeClr val="accent1"/>
          </a:fillRef>
          <a:effectRef idx="0">
            <a:schemeClr val="accent1"/>
          </a:effectRef>
          <a:fontRef idx="minor">
            <a:schemeClr val="tx1"/>
          </a:fontRef>
        </p:style>
      </p:cxnSp>
      <p:sp>
        <p:nvSpPr>
          <p:cNvPr id="23" name="TextBox 120">
            <a:extLst>
              <a:ext uri="{FF2B5EF4-FFF2-40B4-BE49-F238E27FC236}">
                <a16:creationId xmlns:a16="http://schemas.microsoft.com/office/drawing/2014/main" id="{390CC621-D3AB-45D5-888D-20392BD6A8BC}"/>
              </a:ext>
            </a:extLst>
          </p:cNvPr>
          <p:cNvSpPr txBox="1"/>
          <p:nvPr/>
        </p:nvSpPr>
        <p:spPr bwMode="gray">
          <a:xfrm flipH="1">
            <a:off x="3488353" y="4576018"/>
            <a:ext cx="1766373" cy="287715"/>
          </a:xfrm>
          <a:prstGeom prst="roundRect">
            <a:avLst>
              <a:gd name="adj" fmla="val 6721"/>
            </a:avLst>
          </a:prstGeom>
          <a:solidFill>
            <a:srgbClr val="EC7061"/>
          </a:solidFill>
          <a:ln w="12700">
            <a:solidFill>
              <a:srgbClr val="EC7061"/>
            </a:solidFill>
          </a:ln>
        </p:spPr>
        <p:txBody>
          <a:bodyPr wrap="square" rtlCol="0" anchor="ctr">
            <a:noAutofit/>
          </a:bodyPr>
          <a:lstStyle/>
          <a:p>
            <a:pPr algn="ctr" fontAlgn="ctr"/>
            <a:r>
              <a:rPr 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Group-Specific Query</a:t>
            </a:r>
          </a:p>
        </p:txBody>
      </p:sp>
      <p:cxnSp>
        <p:nvCxnSpPr>
          <p:cNvPr id="27" name="Straight Arrow Connector 26">
            <a:extLst>
              <a:ext uri="{FF2B5EF4-FFF2-40B4-BE49-F238E27FC236}">
                <a16:creationId xmlns:a16="http://schemas.microsoft.com/office/drawing/2014/main" id="{6105E009-9AEC-45EC-9CA4-6575366FFA9B}"/>
              </a:ext>
            </a:extLst>
          </p:cNvPr>
          <p:cNvCxnSpPr>
            <a:cxnSpLocks/>
          </p:cNvCxnSpPr>
          <p:nvPr/>
        </p:nvCxnSpPr>
        <p:spPr bwMode="gray">
          <a:xfrm>
            <a:off x="2144277" y="5044489"/>
            <a:ext cx="0" cy="329367"/>
          </a:xfrm>
          <a:prstGeom prst="straightConnector1">
            <a:avLst/>
          </a:prstGeom>
          <a:ln w="19050">
            <a:solidFill>
              <a:srgbClr val="8BC9A0"/>
            </a:solidFill>
            <a:prstDash val="dash"/>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9" name="Straight Arrow Connector 28">
            <a:extLst>
              <a:ext uri="{FF2B5EF4-FFF2-40B4-BE49-F238E27FC236}">
                <a16:creationId xmlns:a16="http://schemas.microsoft.com/office/drawing/2014/main" id="{7FF2B4F2-4A6D-4AE6-B028-5026111F9595}"/>
              </a:ext>
            </a:extLst>
          </p:cNvPr>
          <p:cNvCxnSpPr>
            <a:cxnSpLocks/>
          </p:cNvCxnSpPr>
          <p:nvPr/>
        </p:nvCxnSpPr>
        <p:spPr bwMode="gray">
          <a:xfrm>
            <a:off x="4392177" y="5033187"/>
            <a:ext cx="0" cy="329367"/>
          </a:xfrm>
          <a:prstGeom prst="straightConnector1">
            <a:avLst/>
          </a:prstGeom>
          <a:ln w="19050">
            <a:solidFill>
              <a:srgbClr val="00B0F0"/>
            </a:solidFill>
            <a:prstDash val="sysDot"/>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0" name="Straight Arrow Connector 29">
            <a:extLst>
              <a:ext uri="{FF2B5EF4-FFF2-40B4-BE49-F238E27FC236}">
                <a16:creationId xmlns:a16="http://schemas.microsoft.com/office/drawing/2014/main" id="{14A68A2B-B268-41E4-BF4B-9696858177E5}"/>
              </a:ext>
            </a:extLst>
          </p:cNvPr>
          <p:cNvCxnSpPr>
            <a:cxnSpLocks/>
          </p:cNvCxnSpPr>
          <p:nvPr/>
        </p:nvCxnSpPr>
        <p:spPr bwMode="gray">
          <a:xfrm>
            <a:off x="3325747" y="5031144"/>
            <a:ext cx="961678" cy="0"/>
          </a:xfrm>
          <a:prstGeom prst="straightConnector1">
            <a:avLst/>
          </a:prstGeom>
          <a:ln w="19050">
            <a:solidFill>
              <a:srgbClr val="00B0F0"/>
            </a:solidFill>
            <a:prstDash val="sysDot"/>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31" name="TextBox 120">
            <a:extLst>
              <a:ext uri="{FF2B5EF4-FFF2-40B4-BE49-F238E27FC236}">
                <a16:creationId xmlns:a16="http://schemas.microsoft.com/office/drawing/2014/main" id="{F390C66E-D319-4C29-9E5C-4087D9902B42}"/>
              </a:ext>
            </a:extLst>
          </p:cNvPr>
          <p:cNvSpPr txBox="1"/>
          <p:nvPr/>
        </p:nvSpPr>
        <p:spPr bwMode="gray">
          <a:xfrm>
            <a:off x="4468354" y="5065314"/>
            <a:ext cx="783061" cy="287715"/>
          </a:xfrm>
          <a:prstGeom prst="roundRect">
            <a:avLst>
              <a:gd name="adj" fmla="val 6721"/>
            </a:avLst>
          </a:prstGeom>
          <a:solidFill>
            <a:srgbClr val="00B0F0"/>
          </a:solidFill>
          <a:ln w="12700">
            <a:solidFill>
              <a:srgbClr val="00B0F0"/>
            </a:solidFill>
          </a:ln>
        </p:spPr>
        <p:txBody>
          <a:bodyPr wrap="square" rtlCol="0" anchor="ctr">
            <a:noAutofit/>
          </a:bodyPr>
          <a:lstStyle/>
          <a:p>
            <a:pPr algn="ctr" fontAlgn="ctr"/>
            <a:r>
              <a:rPr lang="en-US" sz="1200" b="1">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Report</a:t>
            </a:r>
          </a:p>
        </p:txBody>
      </p:sp>
      <p:cxnSp>
        <p:nvCxnSpPr>
          <p:cNvPr id="38" name="Straight Arrow Connector 37">
            <a:extLst>
              <a:ext uri="{FF2B5EF4-FFF2-40B4-BE49-F238E27FC236}">
                <a16:creationId xmlns:a16="http://schemas.microsoft.com/office/drawing/2014/main" id="{FCBAD2A4-D844-476C-A34B-C00FE27EF9AD}"/>
              </a:ext>
            </a:extLst>
          </p:cNvPr>
          <p:cNvCxnSpPr>
            <a:cxnSpLocks/>
          </p:cNvCxnSpPr>
          <p:nvPr/>
        </p:nvCxnSpPr>
        <p:spPr bwMode="gray">
          <a:xfrm>
            <a:off x="2316219" y="5179585"/>
            <a:ext cx="894733" cy="0"/>
          </a:xfrm>
          <a:prstGeom prst="straightConnector1">
            <a:avLst/>
          </a:prstGeom>
          <a:ln w="19050">
            <a:solidFill>
              <a:srgbClr val="EC706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9" name="Straight Arrow Connector 38">
            <a:extLst>
              <a:ext uri="{FF2B5EF4-FFF2-40B4-BE49-F238E27FC236}">
                <a16:creationId xmlns:a16="http://schemas.microsoft.com/office/drawing/2014/main" id="{C56D78D1-3FF6-478F-B8A5-CFB2A46C25DC}"/>
              </a:ext>
            </a:extLst>
          </p:cNvPr>
          <p:cNvCxnSpPr>
            <a:cxnSpLocks/>
          </p:cNvCxnSpPr>
          <p:nvPr/>
        </p:nvCxnSpPr>
        <p:spPr bwMode="gray">
          <a:xfrm>
            <a:off x="3288795" y="5186771"/>
            <a:ext cx="969156" cy="0"/>
          </a:xfrm>
          <a:prstGeom prst="straightConnector1">
            <a:avLst/>
          </a:prstGeom>
          <a:ln w="19050">
            <a:solidFill>
              <a:srgbClr val="EC706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40" name="Straight Arrow Connector 39">
            <a:extLst>
              <a:ext uri="{FF2B5EF4-FFF2-40B4-BE49-F238E27FC236}">
                <a16:creationId xmlns:a16="http://schemas.microsoft.com/office/drawing/2014/main" id="{A8DD19F3-392F-415B-9AA4-254B936CC13A}"/>
              </a:ext>
            </a:extLst>
          </p:cNvPr>
          <p:cNvCxnSpPr>
            <a:cxnSpLocks/>
          </p:cNvCxnSpPr>
          <p:nvPr/>
        </p:nvCxnSpPr>
        <p:spPr bwMode="gray">
          <a:xfrm>
            <a:off x="2272827" y="5194747"/>
            <a:ext cx="0" cy="179109"/>
          </a:xfrm>
          <a:prstGeom prst="straightConnector1">
            <a:avLst/>
          </a:prstGeom>
          <a:ln w="19050">
            <a:solidFill>
              <a:srgbClr val="EC7061"/>
            </a:solidFill>
            <a:tailEnd type="triangle"/>
          </a:ln>
        </p:spPr>
        <p:style>
          <a:lnRef idx="1">
            <a:schemeClr val="accent1"/>
          </a:lnRef>
          <a:fillRef idx="0">
            <a:schemeClr val="accent1"/>
          </a:fillRef>
          <a:effectRef idx="0">
            <a:schemeClr val="accent1"/>
          </a:effectRef>
          <a:fontRef idx="minor">
            <a:schemeClr val="tx1"/>
          </a:fontRef>
        </p:style>
      </p:cxnSp>
      <p:cxnSp>
        <p:nvCxnSpPr>
          <p:cNvPr id="44" name="Straight Arrow Connector 43">
            <a:extLst>
              <a:ext uri="{FF2B5EF4-FFF2-40B4-BE49-F238E27FC236}">
                <a16:creationId xmlns:a16="http://schemas.microsoft.com/office/drawing/2014/main" id="{42AFD171-7F11-4CA2-8E13-4A62BAB6BFBD}"/>
              </a:ext>
            </a:extLst>
          </p:cNvPr>
          <p:cNvCxnSpPr>
            <a:cxnSpLocks/>
          </p:cNvCxnSpPr>
          <p:nvPr/>
        </p:nvCxnSpPr>
        <p:spPr bwMode="gray">
          <a:xfrm>
            <a:off x="4257951" y="5218383"/>
            <a:ext cx="0" cy="179109"/>
          </a:xfrm>
          <a:prstGeom prst="straightConnector1">
            <a:avLst/>
          </a:prstGeom>
          <a:ln w="19050">
            <a:solidFill>
              <a:srgbClr val="EC7061"/>
            </a:solidFill>
            <a:tailEnd type="triangle"/>
          </a:ln>
        </p:spPr>
        <p:style>
          <a:lnRef idx="1">
            <a:schemeClr val="accent1"/>
          </a:lnRef>
          <a:fillRef idx="0">
            <a:schemeClr val="accent1"/>
          </a:fillRef>
          <a:effectRef idx="0">
            <a:schemeClr val="accent1"/>
          </a:effectRef>
          <a:fontRef idx="minor">
            <a:schemeClr val="tx1"/>
          </a:fontRef>
        </p:style>
      </p:cxnSp>
      <p:sp>
        <p:nvSpPr>
          <p:cNvPr id="49" name="Oval 48">
            <a:extLst>
              <a:ext uri="{FF2B5EF4-FFF2-40B4-BE49-F238E27FC236}">
                <a16:creationId xmlns:a16="http://schemas.microsoft.com/office/drawing/2014/main" id="{E9173213-6ACD-40F2-895D-D94F77CA8B89}"/>
              </a:ext>
            </a:extLst>
          </p:cNvPr>
          <p:cNvSpPr>
            <a:spLocks noChangeAspect="1"/>
          </p:cNvSpPr>
          <p:nvPr/>
        </p:nvSpPr>
        <p:spPr bwMode="gray">
          <a:xfrm>
            <a:off x="3166485" y="4013153"/>
            <a:ext cx="159261" cy="159261"/>
          </a:xfrm>
          <a:prstGeom prst="ellipse">
            <a:avLst/>
          </a:prstGeom>
          <a:pattFill prst="dkUpDiag">
            <a:fgClr>
              <a:srgbClr val="8BC9A0"/>
            </a:fgClr>
            <a:bgClr>
              <a:schemeClr val="bg1"/>
            </a:bgClr>
          </a:patt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ndParaRPr>
          </a:p>
        </p:txBody>
      </p:sp>
      <p:sp>
        <p:nvSpPr>
          <p:cNvPr id="50" name="Oval 49">
            <a:extLst>
              <a:ext uri="{FF2B5EF4-FFF2-40B4-BE49-F238E27FC236}">
                <a16:creationId xmlns:a16="http://schemas.microsoft.com/office/drawing/2014/main" id="{D94ADEBA-E12C-4C87-9FEE-91096A5AC9F7}"/>
              </a:ext>
            </a:extLst>
          </p:cNvPr>
          <p:cNvSpPr>
            <a:spLocks noChangeAspect="1"/>
          </p:cNvSpPr>
          <p:nvPr/>
        </p:nvSpPr>
        <p:spPr bwMode="gray">
          <a:xfrm>
            <a:off x="4152295" y="2959478"/>
            <a:ext cx="159261" cy="159261"/>
          </a:xfrm>
          <a:prstGeom prst="ellipse">
            <a:avLst/>
          </a:prstGeom>
          <a:pattFill prst="dkUpDiag">
            <a:fgClr>
              <a:srgbClr val="8BC9A0"/>
            </a:fgClr>
            <a:bgClr>
              <a:schemeClr val="bg1"/>
            </a:bgClr>
          </a:patt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ndParaRPr>
          </a:p>
        </p:txBody>
      </p:sp>
      <p:sp>
        <p:nvSpPr>
          <p:cNvPr id="51" name="TextBox 50">
            <a:extLst>
              <a:ext uri="{FF2B5EF4-FFF2-40B4-BE49-F238E27FC236}">
                <a16:creationId xmlns:a16="http://schemas.microsoft.com/office/drawing/2014/main" id="{0E189276-2377-4779-A5A6-82B618A6E28B}"/>
              </a:ext>
            </a:extLst>
          </p:cNvPr>
          <p:cNvSpPr txBox="1"/>
          <p:nvPr/>
        </p:nvSpPr>
        <p:spPr bwMode="gray">
          <a:xfrm>
            <a:off x="4280003" y="2934520"/>
            <a:ext cx="1075480" cy="276999"/>
          </a:xfrm>
          <a:prstGeom prst="rect">
            <a:avLst/>
          </a:prstGeom>
          <a:noFill/>
        </p:spPr>
        <p:txBody>
          <a:bodyPr wrap="square" rtlCol="0">
            <a:noAutofit/>
          </a:bodyPr>
          <a:lstStyle/>
          <a:p>
            <a:pPr fontAlgn="ctr"/>
            <a:r>
              <a:rPr lang="en-US" sz="1050" dirty="0">
                <a:latin typeface="Huawei Sans" panose="020C0503030203020204" pitchFamily="34" charset="0"/>
              </a:rPr>
              <a:t>Host interface</a:t>
            </a:r>
          </a:p>
        </p:txBody>
      </p:sp>
      <p:cxnSp>
        <p:nvCxnSpPr>
          <p:cNvPr id="53" name="Straight Arrow Connector 52">
            <a:extLst>
              <a:ext uri="{FF2B5EF4-FFF2-40B4-BE49-F238E27FC236}">
                <a16:creationId xmlns:a16="http://schemas.microsoft.com/office/drawing/2014/main" id="{9FA1FD62-DB5B-47D3-BF2D-C43E89825E2B}"/>
              </a:ext>
            </a:extLst>
          </p:cNvPr>
          <p:cNvCxnSpPr>
            <a:cxnSpLocks/>
          </p:cNvCxnSpPr>
          <p:nvPr/>
        </p:nvCxnSpPr>
        <p:spPr bwMode="gray">
          <a:xfrm>
            <a:off x="3166486" y="4639673"/>
            <a:ext cx="0" cy="329367"/>
          </a:xfrm>
          <a:prstGeom prst="straightConnector1">
            <a:avLst/>
          </a:prstGeom>
          <a:ln w="19050">
            <a:solidFill>
              <a:srgbClr val="8BC9A0"/>
            </a:solidFill>
            <a:prstDash val="dash"/>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60" name="Arrow: Right 59">
            <a:extLst>
              <a:ext uri="{FF2B5EF4-FFF2-40B4-BE49-F238E27FC236}">
                <a16:creationId xmlns:a16="http://schemas.microsoft.com/office/drawing/2014/main" id="{1CC5E789-6258-47A1-8F07-164F52515077}"/>
              </a:ext>
            </a:extLst>
          </p:cNvPr>
          <p:cNvSpPr/>
          <p:nvPr/>
        </p:nvSpPr>
        <p:spPr bwMode="gray">
          <a:xfrm>
            <a:off x="5218090" y="3487134"/>
            <a:ext cx="1470662" cy="841685"/>
          </a:xfrm>
          <a:prstGeom prst="rightArrow">
            <a:avLst>
              <a:gd name="adj1" fmla="val 41147"/>
              <a:gd name="adj2" fmla="val 50000"/>
            </a:avLst>
          </a:prstGeom>
          <a:solidFill>
            <a:srgbClr val="F4FBFE"/>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solidFill>
                <a:schemeClr val="tx1"/>
              </a:solidFill>
              <a:latin typeface="Huawei Sans" panose="020C0503030203020204" pitchFamily="34" charset="0"/>
            </a:endParaRPr>
          </a:p>
        </p:txBody>
      </p:sp>
      <p:cxnSp>
        <p:nvCxnSpPr>
          <p:cNvPr id="77" name="Straight Arrow Connector 76">
            <a:extLst>
              <a:ext uri="{FF2B5EF4-FFF2-40B4-BE49-F238E27FC236}">
                <a16:creationId xmlns:a16="http://schemas.microsoft.com/office/drawing/2014/main" id="{A0302442-B773-4C52-BF71-848D9B62D692}"/>
              </a:ext>
            </a:extLst>
          </p:cNvPr>
          <p:cNvCxnSpPr>
            <a:cxnSpLocks/>
          </p:cNvCxnSpPr>
          <p:nvPr/>
        </p:nvCxnSpPr>
        <p:spPr bwMode="gray">
          <a:xfrm>
            <a:off x="2209923" y="5017981"/>
            <a:ext cx="956562" cy="0"/>
          </a:xfrm>
          <a:prstGeom prst="straightConnector1">
            <a:avLst/>
          </a:prstGeom>
          <a:ln w="19050">
            <a:solidFill>
              <a:srgbClr val="8BC9A0"/>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78" name="Straight Arrow Connector 77">
            <a:extLst>
              <a:ext uri="{FF2B5EF4-FFF2-40B4-BE49-F238E27FC236}">
                <a16:creationId xmlns:a16="http://schemas.microsoft.com/office/drawing/2014/main" id="{31249AF3-7D04-4F7E-875F-329C7806553F}"/>
              </a:ext>
            </a:extLst>
          </p:cNvPr>
          <p:cNvCxnSpPr>
            <a:cxnSpLocks/>
          </p:cNvCxnSpPr>
          <p:nvPr/>
        </p:nvCxnSpPr>
        <p:spPr bwMode="gray">
          <a:xfrm>
            <a:off x="3325747" y="4639673"/>
            <a:ext cx="0" cy="329367"/>
          </a:xfrm>
          <a:prstGeom prst="straightConnector1">
            <a:avLst/>
          </a:prstGeom>
          <a:ln w="19050">
            <a:solidFill>
              <a:srgbClr val="00B0F0"/>
            </a:solidFill>
            <a:prstDash val="sysDot"/>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82" name="TextBox 120">
            <a:extLst>
              <a:ext uri="{FF2B5EF4-FFF2-40B4-BE49-F238E27FC236}">
                <a16:creationId xmlns:a16="http://schemas.microsoft.com/office/drawing/2014/main" id="{BF3981E6-6B17-4815-8311-D1ACF06CDF38}"/>
              </a:ext>
            </a:extLst>
          </p:cNvPr>
          <p:cNvSpPr txBox="1"/>
          <p:nvPr/>
        </p:nvSpPr>
        <p:spPr bwMode="gray">
          <a:xfrm>
            <a:off x="1275222" y="4992757"/>
            <a:ext cx="783061" cy="287715"/>
          </a:xfrm>
          <a:prstGeom prst="roundRect">
            <a:avLst>
              <a:gd name="adj" fmla="val 6721"/>
            </a:avLst>
          </a:prstGeom>
          <a:solidFill>
            <a:srgbClr val="8BC9A0"/>
          </a:solidFill>
          <a:ln w="12700">
            <a:solidFill>
              <a:srgbClr val="8BC9A0"/>
            </a:solidFill>
          </a:ln>
        </p:spPr>
        <p:txBody>
          <a:bodyPr wrap="square" rtlCol="0" anchor="ctr">
            <a:noAutofit/>
          </a:bodyPr>
          <a:lstStyle/>
          <a:p>
            <a:pPr algn="ctr" fontAlgn="ctr"/>
            <a:r>
              <a:rPr lang="en-US" sz="1200" b="1">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Leave</a:t>
            </a:r>
          </a:p>
        </p:txBody>
      </p:sp>
      <p:cxnSp>
        <p:nvCxnSpPr>
          <p:cNvPr id="87" name="Straight Arrow Connector 86">
            <a:extLst>
              <a:ext uri="{FF2B5EF4-FFF2-40B4-BE49-F238E27FC236}">
                <a16:creationId xmlns:a16="http://schemas.microsoft.com/office/drawing/2014/main" id="{D935313D-E079-44ED-81C9-81ADB98CDC7E}"/>
              </a:ext>
            </a:extLst>
          </p:cNvPr>
          <p:cNvCxnSpPr>
            <a:cxnSpLocks/>
          </p:cNvCxnSpPr>
          <p:nvPr/>
        </p:nvCxnSpPr>
        <p:spPr bwMode="gray">
          <a:xfrm>
            <a:off x="3090222" y="3671156"/>
            <a:ext cx="0" cy="329367"/>
          </a:xfrm>
          <a:prstGeom prst="straightConnector1">
            <a:avLst/>
          </a:prstGeom>
          <a:ln w="19050">
            <a:solidFill>
              <a:srgbClr val="8BC9A0"/>
            </a:solidFill>
            <a:prstDash val="dash"/>
            <a:headEnd type="triangl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88" name="组合 7">
            <a:extLst>
              <a:ext uri="{FF2B5EF4-FFF2-40B4-BE49-F238E27FC236}">
                <a16:creationId xmlns:a16="http://schemas.microsoft.com/office/drawing/2014/main" id="{4A6A73CC-D51E-474B-896C-3FAE5C460E1E}"/>
              </a:ext>
            </a:extLst>
          </p:cNvPr>
          <p:cNvGrpSpPr/>
          <p:nvPr/>
        </p:nvGrpSpPr>
        <p:grpSpPr bwMode="gray">
          <a:xfrm>
            <a:off x="2943228" y="3934605"/>
            <a:ext cx="275544" cy="275544"/>
            <a:chOff x="856677" y="2615810"/>
            <a:chExt cx="288000" cy="288000"/>
          </a:xfrm>
        </p:grpSpPr>
        <p:sp>
          <p:nvSpPr>
            <p:cNvPr id="89" name="椭圆 84">
              <a:extLst>
                <a:ext uri="{FF2B5EF4-FFF2-40B4-BE49-F238E27FC236}">
                  <a16:creationId xmlns:a16="http://schemas.microsoft.com/office/drawing/2014/main" id="{DBDB7FA4-0D1A-47C0-9A69-EA6980499F17}"/>
                </a:ext>
              </a:extLst>
            </p:cNvPr>
            <p:cNvSpPr/>
            <p:nvPr/>
          </p:nvSpPr>
          <p:spPr bwMode="gray">
            <a:xfrm>
              <a:off x="856677" y="2615810"/>
              <a:ext cx="288000" cy="288000"/>
            </a:xfrm>
            <a:prstGeom prst="ellipse">
              <a:avLst/>
            </a:prstGeom>
            <a:solidFill>
              <a:srgbClr val="EC7061"/>
            </a:soli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90" name="组合 5">
              <a:extLst>
                <a:ext uri="{FF2B5EF4-FFF2-40B4-BE49-F238E27FC236}">
                  <a16:creationId xmlns:a16="http://schemas.microsoft.com/office/drawing/2014/main" id="{B07297AC-24DD-43E3-8B94-2D59AD7EA8F2}"/>
                </a:ext>
              </a:extLst>
            </p:cNvPr>
            <p:cNvGrpSpPr/>
            <p:nvPr/>
          </p:nvGrpSpPr>
          <p:grpSpPr bwMode="gray">
            <a:xfrm>
              <a:off x="923444" y="2692169"/>
              <a:ext cx="144001" cy="144002"/>
              <a:chOff x="898853" y="2657982"/>
              <a:chExt cx="203649" cy="203652"/>
            </a:xfrm>
          </p:grpSpPr>
          <p:cxnSp>
            <p:nvCxnSpPr>
              <p:cNvPr id="91" name="直接连接符 85">
                <a:extLst>
                  <a:ext uri="{FF2B5EF4-FFF2-40B4-BE49-F238E27FC236}">
                    <a16:creationId xmlns:a16="http://schemas.microsoft.com/office/drawing/2014/main" id="{B5FF63AC-A55B-422F-A395-77496A29AD95}"/>
                  </a:ext>
                </a:extLst>
              </p:cNvPr>
              <p:cNvCxnSpPr>
                <a:stCxn id="89" idx="3"/>
                <a:endCxn id="89" idx="7"/>
              </p:cNvCxnSpPr>
              <p:nvPr/>
            </p:nvCxnSpPr>
            <p:spPr bwMode="gray">
              <a:xfrm flipV="1">
                <a:off x="898853" y="2657986"/>
                <a:ext cx="203648" cy="203648"/>
              </a:xfrm>
              <a:prstGeom prst="line">
                <a:avLst/>
              </a:prstGeom>
              <a:solidFill>
                <a:srgbClr val="EC7061"/>
              </a:solidFill>
              <a:ln w="38100" cap="rnd">
                <a:solidFill>
                  <a:schemeClr val="bg1"/>
                </a:solidFill>
                <a:round/>
              </a:ln>
              <a:effectLst/>
            </p:spPr>
            <p:style>
              <a:lnRef idx="2">
                <a:schemeClr val="accent1"/>
              </a:lnRef>
              <a:fillRef idx="0">
                <a:schemeClr val="accent1"/>
              </a:fillRef>
              <a:effectRef idx="1">
                <a:schemeClr val="accent1"/>
              </a:effectRef>
              <a:fontRef idx="minor">
                <a:schemeClr val="tx1"/>
              </a:fontRef>
            </p:style>
          </p:cxnSp>
          <p:cxnSp>
            <p:nvCxnSpPr>
              <p:cNvPr id="92" name="直接连接符 86">
                <a:extLst>
                  <a:ext uri="{FF2B5EF4-FFF2-40B4-BE49-F238E27FC236}">
                    <a16:creationId xmlns:a16="http://schemas.microsoft.com/office/drawing/2014/main" id="{26ADC566-7B14-4CF1-B7BB-7E9C69451B1C}"/>
                  </a:ext>
                </a:extLst>
              </p:cNvPr>
              <p:cNvCxnSpPr>
                <a:stCxn id="89" idx="1"/>
                <a:endCxn id="89" idx="5"/>
              </p:cNvCxnSpPr>
              <p:nvPr/>
            </p:nvCxnSpPr>
            <p:spPr bwMode="gray">
              <a:xfrm>
                <a:off x="898853" y="2657986"/>
                <a:ext cx="203648" cy="203648"/>
              </a:xfrm>
              <a:prstGeom prst="line">
                <a:avLst/>
              </a:prstGeom>
              <a:solidFill>
                <a:srgbClr val="EC7061"/>
              </a:solidFill>
              <a:ln w="38100" cap="rnd">
                <a:solidFill>
                  <a:schemeClr val="bg1"/>
                </a:solidFill>
                <a:round/>
              </a:ln>
              <a:effectLst/>
            </p:spPr>
            <p:style>
              <a:lnRef idx="2">
                <a:schemeClr val="accent1"/>
              </a:lnRef>
              <a:fillRef idx="0">
                <a:schemeClr val="accent1"/>
              </a:fillRef>
              <a:effectRef idx="1">
                <a:schemeClr val="accent1"/>
              </a:effectRef>
              <a:fontRef idx="minor">
                <a:schemeClr val="tx1"/>
              </a:fontRef>
            </p:style>
          </p:cxnSp>
        </p:grpSp>
      </p:grpSp>
      <p:sp>
        <p:nvSpPr>
          <p:cNvPr id="93" name="Rectangular Callout 75">
            <a:extLst>
              <a:ext uri="{FF2B5EF4-FFF2-40B4-BE49-F238E27FC236}">
                <a16:creationId xmlns:a16="http://schemas.microsoft.com/office/drawing/2014/main" id="{9A9381AE-8070-42EC-9AE7-97D0D465AFD9}"/>
              </a:ext>
            </a:extLst>
          </p:cNvPr>
          <p:cNvSpPr/>
          <p:nvPr/>
        </p:nvSpPr>
        <p:spPr bwMode="gray">
          <a:xfrm>
            <a:off x="823426" y="3405919"/>
            <a:ext cx="2049524" cy="752047"/>
          </a:xfrm>
          <a:prstGeom prst="wedgeRectCallout">
            <a:avLst>
              <a:gd name="adj1" fmla="val 57610"/>
              <a:gd name="adj2" fmla="val 10443"/>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fontAlgn="ctr"/>
            <a:r>
              <a:rPr lang="en-US" sz="1200" dirty="0">
                <a:solidFill>
                  <a:schemeClr val="tx1"/>
                </a:solidFill>
                <a:latin typeface="Huawei Sans" panose="020C0503030203020204" pitchFamily="34" charset="0"/>
                <a:ea typeface="方正兰亭黑简体" panose="02000000000000000000" pitchFamily="2" charset="-122"/>
              </a:rPr>
              <a:t>There are still other multicast group members, and no Leave message is sent upstream.</a:t>
            </a:r>
          </a:p>
        </p:txBody>
      </p:sp>
      <p:sp>
        <p:nvSpPr>
          <p:cNvPr id="99" name="Freeform 159">
            <a:extLst>
              <a:ext uri="{FF2B5EF4-FFF2-40B4-BE49-F238E27FC236}">
                <a16:creationId xmlns:a16="http://schemas.microsoft.com/office/drawing/2014/main" id="{7EBA3F82-55A5-4580-A3EB-4B92ED7FDC4D}"/>
              </a:ext>
            </a:extLst>
          </p:cNvPr>
          <p:cNvSpPr/>
          <p:nvPr/>
        </p:nvSpPr>
        <p:spPr bwMode="gray">
          <a:xfrm flipH="1">
            <a:off x="8333358" y="2498076"/>
            <a:ext cx="1392088" cy="727684"/>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tx1"/>
                </a:solidFill>
                <a:latin typeface="Huawei Sans" panose="020C0503030203020204" pitchFamily="34" charset="0"/>
              </a:rPr>
              <a:t>Multicast network</a:t>
            </a:r>
          </a:p>
        </p:txBody>
      </p:sp>
      <p:pic>
        <p:nvPicPr>
          <p:cNvPr id="100" name="图片 20" descr="接入交换机.png">
            <a:extLst>
              <a:ext uri="{FF2B5EF4-FFF2-40B4-BE49-F238E27FC236}">
                <a16:creationId xmlns:a16="http://schemas.microsoft.com/office/drawing/2014/main" id="{C96DDBE8-87A5-48D7-B01B-CAF5CE5C6E81}"/>
              </a:ext>
            </a:extLst>
          </p:cNvPr>
          <p:cNvPicPr>
            <a:picLocks noChangeAspect="1"/>
          </p:cNvPicPr>
          <p:nvPr/>
        </p:nvPicPr>
        <p:blipFill>
          <a:blip r:embed="rId3" cstate="print"/>
          <a:stretch>
            <a:fillRect/>
          </a:stretch>
        </p:blipFill>
        <p:spPr bwMode="gray">
          <a:xfrm>
            <a:off x="8761811" y="3986790"/>
            <a:ext cx="540000" cy="441818"/>
          </a:xfrm>
          <a:prstGeom prst="rect">
            <a:avLst/>
          </a:prstGeom>
        </p:spPr>
      </p:pic>
      <p:pic>
        <p:nvPicPr>
          <p:cNvPr id="101" name="Picture 2" descr="G:\做的项目\公共\扁平图标切换\更新2015_01_21\oss扁平图标库2015_01_21更新-04.png">
            <a:extLst>
              <a:ext uri="{FF2B5EF4-FFF2-40B4-BE49-F238E27FC236}">
                <a16:creationId xmlns:a16="http://schemas.microsoft.com/office/drawing/2014/main" id="{C026D125-9EE9-4E3F-A57C-FD7BC4A65B3B}"/>
              </a:ext>
            </a:extLst>
          </p:cNvPr>
          <p:cNvPicPr>
            <a:picLocks noChangeArrowheads="1"/>
          </p:cNvPicPr>
          <p:nvPr/>
        </p:nvPicPr>
        <p:blipFill>
          <a:blip r:embed="rId4" cstate="print"/>
          <a:stretch>
            <a:fillRect/>
          </a:stretch>
        </p:blipFill>
        <p:spPr bwMode="gray">
          <a:xfrm>
            <a:off x="8767756" y="3039223"/>
            <a:ext cx="528117" cy="399259"/>
          </a:xfrm>
          <a:prstGeom prst="rect">
            <a:avLst/>
          </a:prstGeom>
          <a:noFill/>
        </p:spPr>
      </p:pic>
      <p:pic>
        <p:nvPicPr>
          <p:cNvPr id="102" name="图片 38" descr="PC.png">
            <a:extLst>
              <a:ext uri="{FF2B5EF4-FFF2-40B4-BE49-F238E27FC236}">
                <a16:creationId xmlns:a16="http://schemas.microsoft.com/office/drawing/2014/main" id="{F0683C46-9225-41DB-A9F8-1AF86E5B7C31}"/>
              </a:ext>
            </a:extLst>
          </p:cNvPr>
          <p:cNvPicPr>
            <a:picLocks noChangeAspect="1"/>
          </p:cNvPicPr>
          <p:nvPr/>
        </p:nvPicPr>
        <p:blipFill>
          <a:blip r:embed="rId5" cstate="print"/>
          <a:stretch>
            <a:fillRect/>
          </a:stretch>
        </p:blipFill>
        <p:spPr bwMode="gray">
          <a:xfrm>
            <a:off x="7730101" y="5325896"/>
            <a:ext cx="540000" cy="382353"/>
          </a:xfrm>
          <a:prstGeom prst="rect">
            <a:avLst/>
          </a:prstGeom>
        </p:spPr>
      </p:pic>
      <p:sp>
        <p:nvSpPr>
          <p:cNvPr id="103" name="TextBox 102">
            <a:extLst>
              <a:ext uri="{FF2B5EF4-FFF2-40B4-BE49-F238E27FC236}">
                <a16:creationId xmlns:a16="http://schemas.microsoft.com/office/drawing/2014/main" id="{19A19F77-10C8-41B6-8829-81994E73969E}"/>
              </a:ext>
            </a:extLst>
          </p:cNvPr>
          <p:cNvSpPr txBox="1"/>
          <p:nvPr/>
        </p:nvSpPr>
        <p:spPr bwMode="gray">
          <a:xfrm>
            <a:off x="7024925" y="5693616"/>
            <a:ext cx="1989181" cy="461665"/>
          </a:xfrm>
          <a:prstGeom prst="rect">
            <a:avLst/>
          </a:prstGeom>
          <a:noFill/>
        </p:spPr>
        <p:txBody>
          <a:bodyPr wrap="square" rtlCol="0">
            <a:noAutofit/>
          </a:bodyPr>
          <a:lstStyle/>
          <a:p>
            <a:pPr algn="ctr" fontAlgn="ctr"/>
            <a:r>
              <a:rPr lang="en-US" sz="1100">
                <a:latin typeface="Huawei Sans" panose="020C0503030203020204" pitchFamily="34" charset="0"/>
              </a:rPr>
              <a:t>Multicast group member 1 </a:t>
            </a:r>
            <a:r>
              <a:rPr lang="en-US" sz="1100" b="1">
                <a:solidFill>
                  <a:srgbClr val="EC7061"/>
                </a:solidFill>
                <a:latin typeface="Huawei Sans" panose="020C0503030203020204" pitchFamily="34" charset="0"/>
              </a:rPr>
              <a:t>has left</a:t>
            </a:r>
            <a:r>
              <a:rPr lang="en-US" sz="1100">
                <a:latin typeface="Huawei Sans" panose="020C0503030203020204" pitchFamily="34" charset="0"/>
              </a:rPr>
              <a:t> group G1.</a:t>
            </a:r>
          </a:p>
          <a:p>
            <a:pPr algn="ctr" fontAlgn="ctr"/>
            <a:endParaRPr lang="en-US" sz="1100">
              <a:latin typeface="Huawei Sans" panose="020C0503030203020204" pitchFamily="34" charset="0"/>
            </a:endParaRPr>
          </a:p>
        </p:txBody>
      </p:sp>
      <p:cxnSp>
        <p:nvCxnSpPr>
          <p:cNvPr id="106" name="Connector: Elbow 105">
            <a:extLst>
              <a:ext uri="{FF2B5EF4-FFF2-40B4-BE49-F238E27FC236}">
                <a16:creationId xmlns:a16="http://schemas.microsoft.com/office/drawing/2014/main" id="{C7204271-EB1B-4D01-9AB8-6562D8270BAB}"/>
              </a:ext>
            </a:extLst>
          </p:cNvPr>
          <p:cNvCxnSpPr>
            <a:cxnSpLocks/>
            <a:stCxn id="102" idx="0"/>
            <a:endCxn id="100" idx="2"/>
          </p:cNvCxnSpPr>
          <p:nvPr/>
        </p:nvCxnSpPr>
        <p:spPr bwMode="gray">
          <a:xfrm rot="5400000" flipH="1" flipV="1">
            <a:off x="8067312" y="4361397"/>
            <a:ext cx="897288" cy="1031710"/>
          </a:xfrm>
          <a:prstGeom prst="bentConnector3">
            <a:avLst>
              <a:gd name="adj1" fmla="val 36908"/>
            </a:avLst>
          </a:prstGeom>
          <a:ln w="19050"/>
        </p:spPr>
        <p:style>
          <a:lnRef idx="1">
            <a:schemeClr val="dk1"/>
          </a:lnRef>
          <a:fillRef idx="0">
            <a:schemeClr val="dk1"/>
          </a:fillRef>
          <a:effectRef idx="0">
            <a:schemeClr val="dk1"/>
          </a:effectRef>
          <a:fontRef idx="minor">
            <a:schemeClr val="tx1"/>
          </a:fontRef>
        </p:style>
      </p:cxnSp>
      <p:cxnSp>
        <p:nvCxnSpPr>
          <p:cNvPr id="107" name="直接连接符 12">
            <a:extLst>
              <a:ext uri="{FF2B5EF4-FFF2-40B4-BE49-F238E27FC236}">
                <a16:creationId xmlns:a16="http://schemas.microsoft.com/office/drawing/2014/main" id="{824AC260-5584-4B4E-98BA-9377B5D6394C}"/>
              </a:ext>
            </a:extLst>
          </p:cNvPr>
          <p:cNvCxnSpPr>
            <a:cxnSpLocks/>
            <a:stCxn id="100" idx="0"/>
            <a:endCxn id="101" idx="2"/>
          </p:cNvCxnSpPr>
          <p:nvPr/>
        </p:nvCxnSpPr>
        <p:spPr bwMode="gray">
          <a:xfrm flipV="1">
            <a:off x="9031811" y="3438482"/>
            <a:ext cx="4" cy="548308"/>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108" name="TextBox 107">
            <a:extLst>
              <a:ext uri="{FF2B5EF4-FFF2-40B4-BE49-F238E27FC236}">
                <a16:creationId xmlns:a16="http://schemas.microsoft.com/office/drawing/2014/main" id="{D2073BE7-A681-4CF4-9055-2E48B2E7C999}"/>
              </a:ext>
            </a:extLst>
          </p:cNvPr>
          <p:cNvSpPr txBox="1"/>
          <p:nvPr/>
        </p:nvSpPr>
        <p:spPr bwMode="gray">
          <a:xfrm>
            <a:off x="7724508" y="3065330"/>
            <a:ext cx="1037303" cy="276999"/>
          </a:xfrm>
          <a:prstGeom prst="rect">
            <a:avLst/>
          </a:prstGeom>
          <a:solidFill>
            <a:schemeClr val="bg1"/>
          </a:solidFill>
        </p:spPr>
        <p:txBody>
          <a:bodyPr wrap="square" rtlCol="0">
            <a:noAutofit/>
          </a:bodyPr>
          <a:lstStyle/>
          <a:p>
            <a:pPr algn="ctr" fontAlgn="ctr"/>
            <a:r>
              <a:rPr lang="en-US" sz="1100">
                <a:latin typeface="Huawei Sans" panose="020C0503030203020204" pitchFamily="34" charset="0"/>
              </a:rPr>
              <a:t>IGMP querier</a:t>
            </a:r>
          </a:p>
        </p:txBody>
      </p:sp>
      <p:pic>
        <p:nvPicPr>
          <p:cNvPr id="110" name="图片 38" descr="PC.png">
            <a:extLst>
              <a:ext uri="{FF2B5EF4-FFF2-40B4-BE49-F238E27FC236}">
                <a16:creationId xmlns:a16="http://schemas.microsoft.com/office/drawing/2014/main" id="{CFE93800-C592-4B2D-83EB-9E5E4CBD3C7A}"/>
              </a:ext>
            </a:extLst>
          </p:cNvPr>
          <p:cNvPicPr>
            <a:picLocks noChangeAspect="1"/>
          </p:cNvPicPr>
          <p:nvPr/>
        </p:nvPicPr>
        <p:blipFill>
          <a:blip r:embed="rId5" cstate="print"/>
          <a:stretch>
            <a:fillRect/>
          </a:stretch>
        </p:blipFill>
        <p:spPr bwMode="gray">
          <a:xfrm>
            <a:off x="9823701" y="5324354"/>
            <a:ext cx="540000" cy="382353"/>
          </a:xfrm>
          <a:prstGeom prst="rect">
            <a:avLst/>
          </a:prstGeom>
        </p:spPr>
      </p:pic>
      <p:sp>
        <p:nvSpPr>
          <p:cNvPr id="111" name="TextBox 110">
            <a:extLst>
              <a:ext uri="{FF2B5EF4-FFF2-40B4-BE49-F238E27FC236}">
                <a16:creationId xmlns:a16="http://schemas.microsoft.com/office/drawing/2014/main" id="{C8573DBB-1EA1-4066-8BD4-D249C2524B13}"/>
              </a:ext>
            </a:extLst>
          </p:cNvPr>
          <p:cNvSpPr txBox="1"/>
          <p:nvPr/>
        </p:nvSpPr>
        <p:spPr bwMode="gray">
          <a:xfrm>
            <a:off x="9130426" y="5690706"/>
            <a:ext cx="1906570" cy="461665"/>
          </a:xfrm>
          <a:prstGeom prst="rect">
            <a:avLst/>
          </a:prstGeom>
          <a:noFill/>
        </p:spPr>
        <p:txBody>
          <a:bodyPr wrap="square" rtlCol="0">
            <a:noAutofit/>
          </a:bodyPr>
          <a:lstStyle/>
          <a:p>
            <a:pPr algn="ctr" fontAlgn="ctr"/>
            <a:r>
              <a:rPr lang="en-US" sz="1100">
                <a:latin typeface="Huawei Sans" panose="020C0503030203020204" pitchFamily="34" charset="0"/>
              </a:rPr>
              <a:t>Multicast group member 2 </a:t>
            </a:r>
            <a:r>
              <a:rPr lang="en-US" sz="1100" b="1">
                <a:solidFill>
                  <a:srgbClr val="EC7061"/>
                </a:solidFill>
                <a:latin typeface="Huawei Sans" panose="020C0503030203020204" pitchFamily="34" charset="0"/>
              </a:rPr>
              <a:t>leaves</a:t>
            </a:r>
            <a:r>
              <a:rPr lang="en-US" sz="1100">
                <a:latin typeface="Huawei Sans" panose="020C0503030203020204" pitchFamily="34" charset="0"/>
              </a:rPr>
              <a:t> group G1.</a:t>
            </a:r>
          </a:p>
          <a:p>
            <a:pPr algn="ctr" fontAlgn="ctr"/>
            <a:endParaRPr lang="en-US" sz="1100">
              <a:latin typeface="Huawei Sans" panose="020C0503030203020204" pitchFamily="34" charset="0"/>
            </a:endParaRPr>
          </a:p>
        </p:txBody>
      </p:sp>
      <p:cxnSp>
        <p:nvCxnSpPr>
          <p:cNvPr id="112" name="Connector: Elbow 111">
            <a:extLst>
              <a:ext uri="{FF2B5EF4-FFF2-40B4-BE49-F238E27FC236}">
                <a16:creationId xmlns:a16="http://schemas.microsoft.com/office/drawing/2014/main" id="{0B0C7F0E-75C6-4A72-8F0C-196B8801593D}"/>
              </a:ext>
            </a:extLst>
          </p:cNvPr>
          <p:cNvCxnSpPr>
            <a:cxnSpLocks/>
            <a:stCxn id="110" idx="0"/>
            <a:endCxn id="100" idx="2"/>
          </p:cNvCxnSpPr>
          <p:nvPr/>
        </p:nvCxnSpPr>
        <p:spPr bwMode="gray">
          <a:xfrm rot="16200000" flipV="1">
            <a:off x="9114883" y="4345536"/>
            <a:ext cx="895746" cy="1061890"/>
          </a:xfrm>
          <a:prstGeom prst="bentConnector3">
            <a:avLst>
              <a:gd name="adj1" fmla="val 36885"/>
            </a:avLst>
          </a:prstGeom>
          <a:ln w="19050"/>
        </p:spPr>
        <p:style>
          <a:lnRef idx="1">
            <a:schemeClr val="dk1"/>
          </a:lnRef>
          <a:fillRef idx="0">
            <a:schemeClr val="dk1"/>
          </a:fillRef>
          <a:effectRef idx="0">
            <a:schemeClr val="dk1"/>
          </a:effectRef>
          <a:fontRef idx="minor">
            <a:schemeClr val="tx1"/>
          </a:fontRef>
        </p:style>
      </p:cxnSp>
      <p:sp>
        <p:nvSpPr>
          <p:cNvPr id="113" name="TextBox 112">
            <a:extLst>
              <a:ext uri="{FF2B5EF4-FFF2-40B4-BE49-F238E27FC236}">
                <a16:creationId xmlns:a16="http://schemas.microsoft.com/office/drawing/2014/main" id="{8792D318-4FF2-475B-9B2E-381911153421}"/>
              </a:ext>
            </a:extLst>
          </p:cNvPr>
          <p:cNvSpPr txBox="1"/>
          <p:nvPr/>
        </p:nvSpPr>
        <p:spPr bwMode="gray">
          <a:xfrm>
            <a:off x="6906656" y="4027175"/>
            <a:ext cx="1924504" cy="276999"/>
          </a:xfrm>
          <a:prstGeom prst="rect">
            <a:avLst/>
          </a:prstGeom>
          <a:noFill/>
        </p:spPr>
        <p:txBody>
          <a:bodyPr wrap="square" rtlCol="0">
            <a:noAutofit/>
          </a:bodyPr>
          <a:lstStyle/>
          <a:p>
            <a:pPr algn="ctr" fontAlgn="ctr"/>
            <a:r>
              <a:rPr lang="en-US" sz="1100">
                <a:latin typeface="Huawei Sans" panose="020C0503030203020204" pitchFamily="34" charset="0"/>
              </a:rPr>
              <a:t>IGMP proxy-capable device</a:t>
            </a:r>
          </a:p>
        </p:txBody>
      </p:sp>
      <p:sp>
        <p:nvSpPr>
          <p:cNvPr id="114" name="Oval 113">
            <a:extLst>
              <a:ext uri="{FF2B5EF4-FFF2-40B4-BE49-F238E27FC236}">
                <a16:creationId xmlns:a16="http://schemas.microsoft.com/office/drawing/2014/main" id="{877E68AF-CCA0-4EB5-83BE-12872E23AD33}"/>
              </a:ext>
            </a:extLst>
          </p:cNvPr>
          <p:cNvSpPr>
            <a:spLocks noChangeAspect="1"/>
          </p:cNvSpPr>
          <p:nvPr/>
        </p:nvSpPr>
        <p:spPr bwMode="gray">
          <a:xfrm>
            <a:off x="8949771" y="4349749"/>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ndParaRPr>
          </a:p>
        </p:txBody>
      </p:sp>
      <p:sp>
        <p:nvSpPr>
          <p:cNvPr id="115" name="TextBox 114">
            <a:extLst>
              <a:ext uri="{FF2B5EF4-FFF2-40B4-BE49-F238E27FC236}">
                <a16:creationId xmlns:a16="http://schemas.microsoft.com/office/drawing/2014/main" id="{71A08EBE-1BEE-4ADD-9E7C-16F43D77570B}"/>
              </a:ext>
            </a:extLst>
          </p:cNvPr>
          <p:cNvSpPr txBox="1"/>
          <p:nvPr/>
        </p:nvSpPr>
        <p:spPr bwMode="gray">
          <a:xfrm>
            <a:off x="9944605" y="2736244"/>
            <a:ext cx="1255136" cy="276999"/>
          </a:xfrm>
          <a:prstGeom prst="rect">
            <a:avLst/>
          </a:prstGeom>
          <a:noFill/>
        </p:spPr>
        <p:txBody>
          <a:bodyPr wrap="square" rtlCol="0">
            <a:noAutofit/>
          </a:bodyPr>
          <a:lstStyle/>
          <a:p>
            <a:pPr fontAlgn="ctr"/>
            <a:r>
              <a:rPr lang="en-US" sz="1050">
                <a:latin typeface="Huawei Sans" panose="020C0503030203020204" pitchFamily="34" charset="0"/>
              </a:rPr>
              <a:t>Router port</a:t>
            </a:r>
          </a:p>
        </p:txBody>
      </p:sp>
      <p:sp>
        <p:nvSpPr>
          <p:cNvPr id="116" name="Oval 115">
            <a:extLst>
              <a:ext uri="{FF2B5EF4-FFF2-40B4-BE49-F238E27FC236}">
                <a16:creationId xmlns:a16="http://schemas.microsoft.com/office/drawing/2014/main" id="{5B108C49-E376-4225-BD7E-EE212D2341BF}"/>
              </a:ext>
            </a:extLst>
          </p:cNvPr>
          <p:cNvSpPr>
            <a:spLocks noChangeAspect="1"/>
          </p:cNvSpPr>
          <p:nvPr/>
        </p:nvSpPr>
        <p:spPr bwMode="gray">
          <a:xfrm>
            <a:off x="9823061" y="2757412"/>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ndParaRPr>
          </a:p>
        </p:txBody>
      </p:sp>
      <p:cxnSp>
        <p:nvCxnSpPr>
          <p:cNvPr id="117" name="Straight Arrow Connector 116">
            <a:extLst>
              <a:ext uri="{FF2B5EF4-FFF2-40B4-BE49-F238E27FC236}">
                <a16:creationId xmlns:a16="http://schemas.microsoft.com/office/drawing/2014/main" id="{92BC0061-8FA3-4BF7-84CD-9615033FF1A4}"/>
              </a:ext>
            </a:extLst>
          </p:cNvPr>
          <p:cNvCxnSpPr>
            <a:cxnSpLocks/>
          </p:cNvCxnSpPr>
          <p:nvPr/>
        </p:nvCxnSpPr>
        <p:spPr bwMode="gray">
          <a:xfrm>
            <a:off x="8949770" y="4550361"/>
            <a:ext cx="0" cy="326120"/>
          </a:xfrm>
          <a:prstGeom prst="straightConnector1">
            <a:avLst/>
          </a:prstGeom>
          <a:ln w="19050">
            <a:solidFill>
              <a:srgbClr val="EC7061"/>
            </a:solidFill>
            <a:tailEnd type="triangle"/>
          </a:ln>
        </p:spPr>
        <p:style>
          <a:lnRef idx="1">
            <a:schemeClr val="accent1"/>
          </a:lnRef>
          <a:fillRef idx="0">
            <a:schemeClr val="accent1"/>
          </a:fillRef>
          <a:effectRef idx="0">
            <a:schemeClr val="accent1"/>
          </a:effectRef>
          <a:fontRef idx="minor">
            <a:schemeClr val="tx1"/>
          </a:fontRef>
        </p:style>
      </p:cxnSp>
      <p:sp>
        <p:nvSpPr>
          <p:cNvPr id="118" name="TextBox 120">
            <a:extLst>
              <a:ext uri="{FF2B5EF4-FFF2-40B4-BE49-F238E27FC236}">
                <a16:creationId xmlns:a16="http://schemas.microsoft.com/office/drawing/2014/main" id="{EF003530-649F-4436-9835-8D3807D61CC8}"/>
              </a:ext>
            </a:extLst>
          </p:cNvPr>
          <p:cNvSpPr txBox="1"/>
          <p:nvPr/>
        </p:nvSpPr>
        <p:spPr bwMode="gray">
          <a:xfrm flipH="1">
            <a:off x="7143128" y="4566795"/>
            <a:ext cx="1766373" cy="287715"/>
          </a:xfrm>
          <a:prstGeom prst="roundRect">
            <a:avLst>
              <a:gd name="adj" fmla="val 6721"/>
            </a:avLst>
          </a:prstGeom>
          <a:solidFill>
            <a:srgbClr val="EC7061"/>
          </a:solidFill>
          <a:ln w="12700">
            <a:solidFill>
              <a:srgbClr val="EC7061"/>
            </a:solidFill>
          </a:ln>
        </p:spPr>
        <p:txBody>
          <a:bodyPr wrap="square" rtlCol="0" anchor="ctr">
            <a:noAutofit/>
          </a:bodyPr>
          <a:lstStyle/>
          <a:p>
            <a:pPr algn="ctr" fontAlgn="ctr"/>
            <a:r>
              <a:rPr 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Group-Specific Query</a:t>
            </a:r>
          </a:p>
        </p:txBody>
      </p:sp>
      <p:cxnSp>
        <p:nvCxnSpPr>
          <p:cNvPr id="120" name="Straight Arrow Connector 119">
            <a:extLst>
              <a:ext uri="{FF2B5EF4-FFF2-40B4-BE49-F238E27FC236}">
                <a16:creationId xmlns:a16="http://schemas.microsoft.com/office/drawing/2014/main" id="{F654F279-355B-48BA-A02C-2546E5A9AE27}"/>
              </a:ext>
            </a:extLst>
          </p:cNvPr>
          <p:cNvCxnSpPr>
            <a:cxnSpLocks/>
          </p:cNvCxnSpPr>
          <p:nvPr/>
        </p:nvCxnSpPr>
        <p:spPr bwMode="gray">
          <a:xfrm>
            <a:off x="10175462" y="4929062"/>
            <a:ext cx="0" cy="329367"/>
          </a:xfrm>
          <a:prstGeom prst="straightConnector1">
            <a:avLst/>
          </a:prstGeom>
          <a:ln w="19050">
            <a:solidFill>
              <a:srgbClr val="8BC9A0"/>
            </a:solidFill>
            <a:prstDash val="dash"/>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21" name="Straight Arrow Connector 120">
            <a:extLst>
              <a:ext uri="{FF2B5EF4-FFF2-40B4-BE49-F238E27FC236}">
                <a16:creationId xmlns:a16="http://schemas.microsoft.com/office/drawing/2014/main" id="{DFCDECD7-9970-4DA7-90AB-4F942ABA6753}"/>
              </a:ext>
            </a:extLst>
          </p:cNvPr>
          <p:cNvCxnSpPr>
            <a:cxnSpLocks/>
          </p:cNvCxnSpPr>
          <p:nvPr/>
        </p:nvCxnSpPr>
        <p:spPr bwMode="gray">
          <a:xfrm>
            <a:off x="9109032" y="4927019"/>
            <a:ext cx="961678" cy="0"/>
          </a:xfrm>
          <a:prstGeom prst="straightConnector1">
            <a:avLst/>
          </a:prstGeom>
          <a:ln w="19050">
            <a:solidFill>
              <a:srgbClr val="8BC9A0"/>
            </a:solidFill>
            <a:prstDash val="dash"/>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122" name="TextBox 120">
            <a:extLst>
              <a:ext uri="{FF2B5EF4-FFF2-40B4-BE49-F238E27FC236}">
                <a16:creationId xmlns:a16="http://schemas.microsoft.com/office/drawing/2014/main" id="{4C773BF3-EA73-4E77-88D1-FFD9687B7EFA}"/>
              </a:ext>
            </a:extLst>
          </p:cNvPr>
          <p:cNvSpPr txBox="1"/>
          <p:nvPr/>
        </p:nvSpPr>
        <p:spPr bwMode="gray">
          <a:xfrm>
            <a:off x="10251639" y="4961189"/>
            <a:ext cx="783061" cy="287715"/>
          </a:xfrm>
          <a:prstGeom prst="roundRect">
            <a:avLst>
              <a:gd name="adj" fmla="val 6721"/>
            </a:avLst>
          </a:prstGeom>
          <a:solidFill>
            <a:srgbClr val="8BC9A0"/>
          </a:solidFill>
          <a:ln w="12700">
            <a:solidFill>
              <a:srgbClr val="8BC9A0"/>
            </a:solidFill>
          </a:ln>
        </p:spPr>
        <p:txBody>
          <a:bodyPr wrap="square" rtlCol="0" anchor="ctr">
            <a:noAutofit/>
          </a:bodyPr>
          <a:lstStyle/>
          <a:p>
            <a:pPr algn="ctr" fontAlgn="ctr"/>
            <a:r>
              <a:rPr 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Leave</a:t>
            </a:r>
          </a:p>
        </p:txBody>
      </p:sp>
      <p:cxnSp>
        <p:nvCxnSpPr>
          <p:cNvPr id="130" name="Straight Arrow Connector 129">
            <a:extLst>
              <a:ext uri="{FF2B5EF4-FFF2-40B4-BE49-F238E27FC236}">
                <a16:creationId xmlns:a16="http://schemas.microsoft.com/office/drawing/2014/main" id="{FA858494-6B21-4232-A3F4-970E05E8F889}"/>
              </a:ext>
            </a:extLst>
          </p:cNvPr>
          <p:cNvCxnSpPr>
            <a:cxnSpLocks/>
          </p:cNvCxnSpPr>
          <p:nvPr/>
        </p:nvCxnSpPr>
        <p:spPr bwMode="gray">
          <a:xfrm>
            <a:off x="8099504" y="5075460"/>
            <a:ext cx="894733" cy="0"/>
          </a:xfrm>
          <a:prstGeom prst="straightConnector1">
            <a:avLst/>
          </a:prstGeom>
          <a:ln w="19050">
            <a:solidFill>
              <a:srgbClr val="EC706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31" name="Straight Arrow Connector 130">
            <a:extLst>
              <a:ext uri="{FF2B5EF4-FFF2-40B4-BE49-F238E27FC236}">
                <a16:creationId xmlns:a16="http://schemas.microsoft.com/office/drawing/2014/main" id="{5C3EA215-96A8-4DF5-970D-2C4C6D6B3619}"/>
              </a:ext>
            </a:extLst>
          </p:cNvPr>
          <p:cNvCxnSpPr>
            <a:cxnSpLocks/>
          </p:cNvCxnSpPr>
          <p:nvPr/>
        </p:nvCxnSpPr>
        <p:spPr bwMode="gray">
          <a:xfrm>
            <a:off x="9072080" y="5082646"/>
            <a:ext cx="969156" cy="0"/>
          </a:xfrm>
          <a:prstGeom prst="straightConnector1">
            <a:avLst/>
          </a:prstGeom>
          <a:ln w="19050">
            <a:solidFill>
              <a:srgbClr val="EC706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32" name="Straight Arrow Connector 131">
            <a:extLst>
              <a:ext uri="{FF2B5EF4-FFF2-40B4-BE49-F238E27FC236}">
                <a16:creationId xmlns:a16="http://schemas.microsoft.com/office/drawing/2014/main" id="{0D802239-344A-460A-B133-69178555435D}"/>
              </a:ext>
            </a:extLst>
          </p:cNvPr>
          <p:cNvCxnSpPr>
            <a:cxnSpLocks/>
          </p:cNvCxnSpPr>
          <p:nvPr/>
        </p:nvCxnSpPr>
        <p:spPr bwMode="gray">
          <a:xfrm>
            <a:off x="8056112" y="5090622"/>
            <a:ext cx="0" cy="179109"/>
          </a:xfrm>
          <a:prstGeom prst="straightConnector1">
            <a:avLst/>
          </a:prstGeom>
          <a:ln w="19050">
            <a:solidFill>
              <a:srgbClr val="EC7061"/>
            </a:solidFill>
            <a:tailEnd type="triangle"/>
          </a:ln>
        </p:spPr>
        <p:style>
          <a:lnRef idx="1">
            <a:schemeClr val="accent1"/>
          </a:lnRef>
          <a:fillRef idx="0">
            <a:schemeClr val="accent1"/>
          </a:fillRef>
          <a:effectRef idx="0">
            <a:schemeClr val="accent1"/>
          </a:effectRef>
          <a:fontRef idx="minor">
            <a:schemeClr val="tx1"/>
          </a:fontRef>
        </p:style>
      </p:cxnSp>
      <p:cxnSp>
        <p:nvCxnSpPr>
          <p:cNvPr id="133" name="Straight Arrow Connector 132">
            <a:extLst>
              <a:ext uri="{FF2B5EF4-FFF2-40B4-BE49-F238E27FC236}">
                <a16:creationId xmlns:a16="http://schemas.microsoft.com/office/drawing/2014/main" id="{BCC0F259-8F34-48B7-ADFF-02A7F87C7530}"/>
              </a:ext>
            </a:extLst>
          </p:cNvPr>
          <p:cNvCxnSpPr>
            <a:cxnSpLocks/>
          </p:cNvCxnSpPr>
          <p:nvPr/>
        </p:nvCxnSpPr>
        <p:spPr bwMode="gray">
          <a:xfrm>
            <a:off x="10041236" y="5114258"/>
            <a:ext cx="0" cy="179109"/>
          </a:xfrm>
          <a:prstGeom prst="straightConnector1">
            <a:avLst/>
          </a:prstGeom>
          <a:ln w="19050">
            <a:solidFill>
              <a:srgbClr val="EC7061"/>
            </a:solidFill>
            <a:tailEnd type="triangle"/>
          </a:ln>
        </p:spPr>
        <p:style>
          <a:lnRef idx="1">
            <a:schemeClr val="accent1"/>
          </a:lnRef>
          <a:fillRef idx="0">
            <a:schemeClr val="accent1"/>
          </a:fillRef>
          <a:effectRef idx="0">
            <a:schemeClr val="accent1"/>
          </a:effectRef>
          <a:fontRef idx="minor">
            <a:schemeClr val="tx1"/>
          </a:fontRef>
        </p:style>
      </p:cxnSp>
      <p:sp>
        <p:nvSpPr>
          <p:cNvPr id="135" name="Oval 134">
            <a:extLst>
              <a:ext uri="{FF2B5EF4-FFF2-40B4-BE49-F238E27FC236}">
                <a16:creationId xmlns:a16="http://schemas.microsoft.com/office/drawing/2014/main" id="{EC2F9D70-92CF-41ED-BF80-6D0CC14D8988}"/>
              </a:ext>
            </a:extLst>
          </p:cNvPr>
          <p:cNvSpPr>
            <a:spLocks noChangeAspect="1"/>
          </p:cNvSpPr>
          <p:nvPr/>
        </p:nvSpPr>
        <p:spPr bwMode="gray">
          <a:xfrm>
            <a:off x="8949770" y="3909028"/>
            <a:ext cx="159261" cy="159261"/>
          </a:xfrm>
          <a:prstGeom prst="ellipse">
            <a:avLst/>
          </a:prstGeom>
          <a:pattFill prst="dkUpDiag">
            <a:fgClr>
              <a:srgbClr val="8BC9A0"/>
            </a:fgClr>
            <a:bgClr>
              <a:schemeClr val="bg1"/>
            </a:bgClr>
          </a:patt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ndParaRPr>
          </a:p>
        </p:txBody>
      </p:sp>
      <p:sp>
        <p:nvSpPr>
          <p:cNvPr id="136" name="Oval 135">
            <a:extLst>
              <a:ext uri="{FF2B5EF4-FFF2-40B4-BE49-F238E27FC236}">
                <a16:creationId xmlns:a16="http://schemas.microsoft.com/office/drawing/2014/main" id="{5152CA38-9031-4DB0-B94D-6075FEF3847B}"/>
              </a:ext>
            </a:extLst>
          </p:cNvPr>
          <p:cNvSpPr>
            <a:spLocks noChangeAspect="1"/>
          </p:cNvSpPr>
          <p:nvPr/>
        </p:nvSpPr>
        <p:spPr bwMode="gray">
          <a:xfrm>
            <a:off x="9823061" y="2454193"/>
            <a:ext cx="159261" cy="159261"/>
          </a:xfrm>
          <a:prstGeom prst="ellipse">
            <a:avLst/>
          </a:prstGeom>
          <a:pattFill prst="dkUpDiag">
            <a:fgClr>
              <a:srgbClr val="8BC9A0"/>
            </a:fgClr>
            <a:bgClr>
              <a:schemeClr val="bg1"/>
            </a:bgClr>
          </a:patt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ndParaRPr>
          </a:p>
        </p:txBody>
      </p:sp>
      <p:sp>
        <p:nvSpPr>
          <p:cNvPr id="137" name="TextBox 136">
            <a:extLst>
              <a:ext uri="{FF2B5EF4-FFF2-40B4-BE49-F238E27FC236}">
                <a16:creationId xmlns:a16="http://schemas.microsoft.com/office/drawing/2014/main" id="{E5F7B41F-939E-4388-BE68-415106E8A660}"/>
              </a:ext>
            </a:extLst>
          </p:cNvPr>
          <p:cNvSpPr txBox="1"/>
          <p:nvPr/>
        </p:nvSpPr>
        <p:spPr bwMode="gray">
          <a:xfrm>
            <a:off x="9960196" y="2429235"/>
            <a:ext cx="1075480" cy="276999"/>
          </a:xfrm>
          <a:prstGeom prst="rect">
            <a:avLst/>
          </a:prstGeom>
          <a:noFill/>
        </p:spPr>
        <p:txBody>
          <a:bodyPr wrap="square" rtlCol="0">
            <a:noAutofit/>
          </a:bodyPr>
          <a:lstStyle/>
          <a:p>
            <a:pPr fontAlgn="ctr"/>
            <a:r>
              <a:rPr lang="en-US" sz="1050">
                <a:latin typeface="Huawei Sans" panose="020C0503030203020204" pitchFamily="34" charset="0"/>
              </a:rPr>
              <a:t>Host interface</a:t>
            </a:r>
          </a:p>
        </p:txBody>
      </p:sp>
      <p:cxnSp>
        <p:nvCxnSpPr>
          <p:cNvPr id="141" name="Straight Arrow Connector 140">
            <a:extLst>
              <a:ext uri="{FF2B5EF4-FFF2-40B4-BE49-F238E27FC236}">
                <a16:creationId xmlns:a16="http://schemas.microsoft.com/office/drawing/2014/main" id="{DB405174-F94A-4437-8A4B-84DBBCC73CF1}"/>
              </a:ext>
            </a:extLst>
          </p:cNvPr>
          <p:cNvCxnSpPr>
            <a:cxnSpLocks/>
          </p:cNvCxnSpPr>
          <p:nvPr/>
        </p:nvCxnSpPr>
        <p:spPr bwMode="gray">
          <a:xfrm>
            <a:off x="9109032" y="4535548"/>
            <a:ext cx="0" cy="329367"/>
          </a:xfrm>
          <a:prstGeom prst="straightConnector1">
            <a:avLst/>
          </a:prstGeom>
          <a:ln w="19050">
            <a:solidFill>
              <a:srgbClr val="8BC9A0"/>
            </a:solidFill>
            <a:prstDash val="dash"/>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47" name="Straight Arrow Connector 146">
            <a:extLst>
              <a:ext uri="{FF2B5EF4-FFF2-40B4-BE49-F238E27FC236}">
                <a16:creationId xmlns:a16="http://schemas.microsoft.com/office/drawing/2014/main" id="{54883F02-F138-4ECD-BA20-806D9A53AAB4}"/>
              </a:ext>
            </a:extLst>
          </p:cNvPr>
          <p:cNvCxnSpPr>
            <a:cxnSpLocks/>
          </p:cNvCxnSpPr>
          <p:nvPr/>
        </p:nvCxnSpPr>
        <p:spPr bwMode="gray">
          <a:xfrm>
            <a:off x="9109032" y="3482819"/>
            <a:ext cx="0" cy="413579"/>
          </a:xfrm>
          <a:prstGeom prst="straightConnector1">
            <a:avLst/>
          </a:prstGeom>
          <a:ln w="19050">
            <a:solidFill>
              <a:srgbClr val="8BC9A0"/>
            </a:solidFill>
            <a:prstDash val="dash"/>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153" name="Rectangular Callout 75">
            <a:extLst>
              <a:ext uri="{FF2B5EF4-FFF2-40B4-BE49-F238E27FC236}">
                <a16:creationId xmlns:a16="http://schemas.microsoft.com/office/drawing/2014/main" id="{1D04913C-BDF7-4FC3-82A2-7627B2BC1396}"/>
              </a:ext>
            </a:extLst>
          </p:cNvPr>
          <p:cNvSpPr/>
          <p:nvPr/>
        </p:nvSpPr>
        <p:spPr bwMode="gray">
          <a:xfrm>
            <a:off x="9219142" y="3047229"/>
            <a:ext cx="2117356" cy="852494"/>
          </a:xfrm>
          <a:prstGeom prst="wedgeRectCallout">
            <a:avLst>
              <a:gd name="adj1" fmla="val -53685"/>
              <a:gd name="adj2" fmla="val 22478"/>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fontAlgn="ctr"/>
            <a:r>
              <a:rPr lang="en-US" sz="1200" dirty="0">
                <a:solidFill>
                  <a:schemeClr val="tx1"/>
                </a:solidFill>
                <a:latin typeface="Huawei Sans" panose="020C0503030203020204" pitchFamily="34" charset="0"/>
                <a:ea typeface="方正兰亭黑简体" panose="02000000000000000000" pitchFamily="2" charset="-122"/>
              </a:rPr>
              <a:t>The IGMP proxy-capable device </a:t>
            </a:r>
            <a:r>
              <a:rPr lang="en-US" sz="1200" b="1" dirty="0">
                <a:solidFill>
                  <a:srgbClr val="EC7061"/>
                </a:solidFill>
                <a:latin typeface="Huawei Sans" panose="020C0503030203020204" pitchFamily="34" charset="0"/>
                <a:ea typeface="方正兰亭黑简体" panose="02000000000000000000" pitchFamily="2" charset="-122"/>
              </a:rPr>
              <a:t>sends a Leave message</a:t>
            </a:r>
            <a:r>
              <a:rPr lang="en-US" sz="1200" dirty="0">
                <a:solidFill>
                  <a:srgbClr val="EC7061"/>
                </a:solidFill>
                <a:latin typeface="Huawei Sans" panose="020C0503030203020204" pitchFamily="34" charset="0"/>
                <a:ea typeface="方正兰亭黑简体" panose="02000000000000000000" pitchFamily="2" charset="-122"/>
              </a:rPr>
              <a:t> </a:t>
            </a:r>
            <a:r>
              <a:rPr lang="en-US" sz="1200" dirty="0">
                <a:solidFill>
                  <a:schemeClr val="tx1"/>
                </a:solidFill>
                <a:latin typeface="Huawei Sans" panose="020C0503030203020204" pitchFamily="34" charset="0"/>
                <a:ea typeface="方正兰亭黑简体" panose="02000000000000000000" pitchFamily="2" charset="-122"/>
              </a:rPr>
              <a:t>only after all members leave the group.</a:t>
            </a:r>
          </a:p>
        </p:txBody>
      </p:sp>
      <p:sp>
        <p:nvSpPr>
          <p:cNvPr id="79" name="Rectangle 78">
            <a:extLst>
              <a:ext uri="{FF2B5EF4-FFF2-40B4-BE49-F238E27FC236}">
                <a16:creationId xmlns:a16="http://schemas.microsoft.com/office/drawing/2014/main" id="{CAE97830-5FA1-423A-9FD3-672FBFE025A4}"/>
              </a:ext>
            </a:extLst>
          </p:cNvPr>
          <p:cNvSpPr/>
          <p:nvPr/>
        </p:nvSpPr>
        <p:spPr bwMode="gray">
          <a:xfrm>
            <a:off x="1118681" y="4453875"/>
            <a:ext cx="4364468" cy="1759150"/>
          </a:xfrm>
          <a:prstGeom prst="rect">
            <a:avLst/>
          </a:prstGeom>
          <a:noFill/>
          <a:ln>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fontAlgn="ctr"/>
            <a:r>
              <a:rPr lang="en-US" sz="1200" dirty="0">
                <a:solidFill>
                  <a:schemeClr val="tx1"/>
                </a:solidFill>
                <a:latin typeface="Huawei Sans" panose="020C0503030203020204" pitchFamily="34" charset="0"/>
              </a:rPr>
              <a:t>Group leaving mechanism</a:t>
            </a:r>
          </a:p>
        </p:txBody>
      </p:sp>
      <p:sp>
        <p:nvSpPr>
          <p:cNvPr id="155" name="Rectangle 154">
            <a:extLst>
              <a:ext uri="{FF2B5EF4-FFF2-40B4-BE49-F238E27FC236}">
                <a16:creationId xmlns:a16="http://schemas.microsoft.com/office/drawing/2014/main" id="{2703511A-31B0-4F7D-A7B9-78D68A50C899}"/>
              </a:ext>
            </a:extLst>
          </p:cNvPr>
          <p:cNvSpPr/>
          <p:nvPr/>
        </p:nvSpPr>
        <p:spPr bwMode="gray">
          <a:xfrm>
            <a:off x="6797612" y="4304672"/>
            <a:ext cx="4335494" cy="1941579"/>
          </a:xfrm>
          <a:prstGeom prst="rect">
            <a:avLst/>
          </a:prstGeom>
          <a:noFill/>
          <a:ln>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fontAlgn="ctr"/>
            <a:r>
              <a:rPr lang="en-US" sz="1200">
                <a:solidFill>
                  <a:schemeClr val="tx1"/>
                </a:solidFill>
                <a:latin typeface="Huawei Sans" panose="020C0503030203020204" pitchFamily="34" charset="0"/>
              </a:rPr>
              <a:t>Group leaving mechanism</a:t>
            </a:r>
          </a:p>
        </p:txBody>
      </p:sp>
      <p:sp>
        <p:nvSpPr>
          <p:cNvPr id="156" name="Rectangular Callout 75">
            <a:extLst>
              <a:ext uri="{FF2B5EF4-FFF2-40B4-BE49-F238E27FC236}">
                <a16:creationId xmlns:a16="http://schemas.microsoft.com/office/drawing/2014/main" id="{E2EE0A9D-ADB4-4378-BF70-E80FCB1EE760}"/>
              </a:ext>
            </a:extLst>
          </p:cNvPr>
          <p:cNvSpPr/>
          <p:nvPr/>
        </p:nvSpPr>
        <p:spPr bwMode="gray">
          <a:xfrm>
            <a:off x="7024925" y="2498076"/>
            <a:ext cx="1616079" cy="527229"/>
          </a:xfrm>
          <a:prstGeom prst="wedgeRectCallout">
            <a:avLst>
              <a:gd name="adj1" fmla="val 69540"/>
              <a:gd name="adj2" fmla="val 59497"/>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fontAlgn="ctr"/>
            <a:r>
              <a:rPr lang="en-US" sz="1200" dirty="0">
                <a:solidFill>
                  <a:schemeClr val="tx1"/>
                </a:solidFill>
                <a:latin typeface="Huawei Sans" panose="020C0503030203020204" pitchFamily="34" charset="0"/>
                <a:ea typeface="方正兰亭黑简体" panose="02000000000000000000" pitchFamily="2" charset="-122"/>
              </a:rPr>
              <a:t>The IGMP </a:t>
            </a:r>
            <a:r>
              <a:rPr lang="en-US" sz="1200" dirty="0" err="1">
                <a:solidFill>
                  <a:schemeClr val="tx1"/>
                </a:solidFill>
                <a:latin typeface="Huawei Sans" panose="020C0503030203020204" pitchFamily="34" charset="0"/>
                <a:ea typeface="方正兰亭黑简体" panose="02000000000000000000" pitchFamily="2" charset="-122"/>
              </a:rPr>
              <a:t>querier</a:t>
            </a:r>
            <a:r>
              <a:rPr lang="en-US" sz="1200" dirty="0">
                <a:solidFill>
                  <a:schemeClr val="tx1"/>
                </a:solidFill>
                <a:latin typeface="Huawei Sans" panose="020C0503030203020204" pitchFamily="34" charset="0"/>
                <a:ea typeface="方正兰亭黑简体" panose="02000000000000000000" pitchFamily="2" charset="-122"/>
              </a:rPr>
              <a:t> deletes the corresponding entry.</a:t>
            </a:r>
          </a:p>
        </p:txBody>
      </p:sp>
      <p:sp>
        <p:nvSpPr>
          <p:cNvPr id="159" name="椭圆 50">
            <a:extLst>
              <a:ext uri="{FF2B5EF4-FFF2-40B4-BE49-F238E27FC236}">
                <a16:creationId xmlns:a16="http://schemas.microsoft.com/office/drawing/2014/main" id="{E0C37219-DE6C-4580-9576-295FFD83DF8F}"/>
              </a:ext>
            </a:extLst>
          </p:cNvPr>
          <p:cNvSpPr/>
          <p:nvPr/>
        </p:nvSpPr>
        <p:spPr bwMode="gray">
          <a:xfrm>
            <a:off x="1005000" y="4346580"/>
            <a:ext cx="180000" cy="180000"/>
          </a:xfrm>
          <a:prstGeom prst="ellipse">
            <a:avLst/>
          </a:prstGeom>
          <a:solidFill>
            <a:srgbClr val="FFC00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algn="ctr" fontAlgn="ctr"/>
            <a:r>
              <a:rPr lang="en-US" sz="110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1</a:t>
            </a:r>
          </a:p>
        </p:txBody>
      </p:sp>
      <p:sp>
        <p:nvSpPr>
          <p:cNvPr id="160" name="椭圆 50">
            <a:extLst>
              <a:ext uri="{FF2B5EF4-FFF2-40B4-BE49-F238E27FC236}">
                <a16:creationId xmlns:a16="http://schemas.microsoft.com/office/drawing/2014/main" id="{CBC4939C-DDE9-429C-BB7B-D6F01008EC52}"/>
              </a:ext>
            </a:extLst>
          </p:cNvPr>
          <p:cNvSpPr/>
          <p:nvPr/>
        </p:nvSpPr>
        <p:spPr bwMode="gray">
          <a:xfrm>
            <a:off x="705767" y="3342329"/>
            <a:ext cx="180000" cy="180000"/>
          </a:xfrm>
          <a:prstGeom prst="ellipse">
            <a:avLst/>
          </a:prstGeom>
          <a:solidFill>
            <a:srgbClr val="FFC00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algn="ctr" fontAlgn="ctr"/>
            <a:r>
              <a:rPr lang="en-US" sz="110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161" name="椭圆 50">
            <a:extLst>
              <a:ext uri="{FF2B5EF4-FFF2-40B4-BE49-F238E27FC236}">
                <a16:creationId xmlns:a16="http://schemas.microsoft.com/office/drawing/2014/main" id="{D60D8B36-92D1-4200-90EF-9C06CDB41704}"/>
              </a:ext>
            </a:extLst>
          </p:cNvPr>
          <p:cNvSpPr/>
          <p:nvPr/>
        </p:nvSpPr>
        <p:spPr bwMode="gray">
          <a:xfrm>
            <a:off x="6707612" y="4221824"/>
            <a:ext cx="180000" cy="180000"/>
          </a:xfrm>
          <a:prstGeom prst="ellipse">
            <a:avLst/>
          </a:prstGeom>
          <a:solidFill>
            <a:srgbClr val="FFC00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algn="ctr" fontAlgn="ctr"/>
            <a:r>
              <a:rPr lang="en-US" sz="110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1</a:t>
            </a:r>
          </a:p>
        </p:txBody>
      </p:sp>
      <p:sp>
        <p:nvSpPr>
          <p:cNvPr id="162" name="椭圆 50">
            <a:extLst>
              <a:ext uri="{FF2B5EF4-FFF2-40B4-BE49-F238E27FC236}">
                <a16:creationId xmlns:a16="http://schemas.microsoft.com/office/drawing/2014/main" id="{F8F157FA-990A-4082-9EC1-C557711FCF31}"/>
              </a:ext>
            </a:extLst>
          </p:cNvPr>
          <p:cNvSpPr/>
          <p:nvPr/>
        </p:nvSpPr>
        <p:spPr bwMode="gray">
          <a:xfrm>
            <a:off x="11231285" y="2963348"/>
            <a:ext cx="180000" cy="180000"/>
          </a:xfrm>
          <a:prstGeom prst="ellipse">
            <a:avLst/>
          </a:prstGeom>
          <a:solidFill>
            <a:srgbClr val="FFC00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algn="ctr" fontAlgn="ctr"/>
            <a:r>
              <a:rPr lang="en-US" sz="110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163" name="椭圆 50">
            <a:extLst>
              <a:ext uri="{FF2B5EF4-FFF2-40B4-BE49-F238E27FC236}">
                <a16:creationId xmlns:a16="http://schemas.microsoft.com/office/drawing/2014/main" id="{35EFDE72-E369-46F0-9ACC-B8F1176C32EE}"/>
              </a:ext>
            </a:extLst>
          </p:cNvPr>
          <p:cNvSpPr/>
          <p:nvPr/>
        </p:nvSpPr>
        <p:spPr bwMode="gray">
          <a:xfrm>
            <a:off x="6920036" y="2402134"/>
            <a:ext cx="180000" cy="180000"/>
          </a:xfrm>
          <a:prstGeom prst="ellipse">
            <a:avLst/>
          </a:prstGeom>
          <a:solidFill>
            <a:srgbClr val="FFC00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algn="ctr" fontAlgn="ctr"/>
            <a:r>
              <a:rPr lang="en-US" sz="11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3</a:t>
            </a:r>
          </a:p>
        </p:txBody>
      </p:sp>
      <p:sp>
        <p:nvSpPr>
          <p:cNvPr id="15" name="矩形 14"/>
          <p:cNvSpPr/>
          <p:nvPr/>
        </p:nvSpPr>
        <p:spPr bwMode="gray">
          <a:xfrm>
            <a:off x="5214941" y="3678178"/>
            <a:ext cx="1312989" cy="430887"/>
          </a:xfrm>
          <a:prstGeom prst="rect">
            <a:avLst/>
          </a:prstGeom>
        </p:spPr>
        <p:txBody>
          <a:bodyPr wrap="square">
            <a:spAutoFit/>
          </a:bodyPr>
          <a:lstStyle/>
          <a:p>
            <a:pPr algn="ctr" fontAlgn="ctr"/>
            <a:r>
              <a:rPr lang="en-US" altLang="zh-CN" sz="1100" dirty="0">
                <a:latin typeface="Huawei Sans" panose="020C0503030203020204" pitchFamily="34" charset="0"/>
              </a:rPr>
              <a:t>All members leave the group.</a:t>
            </a:r>
          </a:p>
        </p:txBody>
      </p:sp>
    </p:spTree>
    <p:extLst>
      <p:ext uri="{BB962C8B-B14F-4D97-AF65-F5344CB8AC3E}">
        <p14:creationId xmlns:p14="http://schemas.microsoft.com/office/powerpoint/2010/main" val="43455221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bwMode="gray"/>
        <p:txBody>
          <a:bodyPr wrap="square">
            <a:noAutofit/>
          </a:bodyPr>
          <a:lstStyle/>
          <a:p>
            <a:pPr fontAlgn="ctr"/>
            <a:r>
              <a:rPr lang="en-US">
                <a:solidFill>
                  <a:schemeClr val="bg1">
                    <a:lumMod val="50000"/>
                  </a:schemeClr>
                </a:solidFill>
                <a:latin typeface="Huawei Sans" panose="020C0503030203020204" pitchFamily="34" charset="0"/>
              </a:rPr>
              <a:t>IGMP Introduction</a:t>
            </a:r>
          </a:p>
          <a:p>
            <a:pPr fontAlgn="ctr"/>
            <a:r>
              <a:rPr lang="en-US">
                <a:solidFill>
                  <a:schemeClr val="bg1">
                    <a:lumMod val="50000"/>
                  </a:schemeClr>
                </a:solidFill>
                <a:latin typeface="Huawei Sans" panose="020C0503030203020204" pitchFamily="34" charset="0"/>
              </a:rPr>
              <a:t>IGMP Feature Introduction</a:t>
            </a:r>
          </a:p>
          <a:p>
            <a:pPr fontAlgn="ctr"/>
            <a:r>
              <a:rPr lang="en-US" b="1">
                <a:latin typeface="Huawei Sans" panose="020C0503030203020204" pitchFamily="34" charset="0"/>
              </a:rPr>
              <a:t>IGMP Configurations</a:t>
            </a:r>
          </a:p>
        </p:txBody>
      </p:sp>
    </p:spTree>
    <p:extLst>
      <p:ext uri="{BB962C8B-B14F-4D97-AF65-F5344CB8AC3E}">
        <p14:creationId xmlns:p14="http://schemas.microsoft.com/office/powerpoint/2010/main" val="351844292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bwMode="gray"/>
        <p:txBody>
          <a:bodyPr wrap="square">
            <a:noAutofit/>
          </a:bodyPr>
          <a:lstStyle/>
          <a:p>
            <a:pPr fontAlgn="ctr"/>
            <a:r>
              <a:rPr lang="en-US">
                <a:latin typeface="Huawei Sans" panose="020C0503030203020204" pitchFamily="34" charset="0"/>
              </a:rPr>
              <a:t>Basic Configurations of IGMP (1)</a:t>
            </a:r>
          </a:p>
        </p:txBody>
      </p:sp>
      <p:sp>
        <p:nvSpPr>
          <p:cNvPr id="6" name="矩形 5"/>
          <p:cNvSpPr/>
          <p:nvPr/>
        </p:nvSpPr>
        <p:spPr bwMode="gray">
          <a:xfrm>
            <a:off x="995405" y="1797459"/>
            <a:ext cx="10608699" cy="338554"/>
          </a:xfrm>
          <a:prstGeom prst="rect">
            <a:avLst/>
          </a:prstGeom>
          <a:solidFill>
            <a:srgbClr val="F4FBFE"/>
          </a:solidFill>
          <a:ln>
            <a:solidFill>
              <a:srgbClr val="99DFF9"/>
            </a:solidFill>
          </a:ln>
        </p:spPr>
        <p:txBody>
          <a:bodyPr wrap="square">
            <a:noAutofit/>
          </a:bodyPr>
          <a:lstStyle/>
          <a:p>
            <a:pPr fontAlgn="ctr"/>
            <a:r>
              <a:rPr lang="en-US" sz="1600">
                <a:latin typeface="Huawei Sans" panose="020C0503030203020204" pitchFamily="34" charset="0"/>
                <a:cs typeface="Courier New" panose="02070309020205020404" pitchFamily="49" charset="0"/>
              </a:rPr>
              <a:t>[Huawei - GigabitEthernet1/0/0] </a:t>
            </a:r>
            <a:r>
              <a:rPr lang="en-US" sz="1600" b="1">
                <a:latin typeface="Huawei Sans" panose="020C0503030203020204" pitchFamily="34" charset="0"/>
                <a:cs typeface="Courier New" panose="02070309020205020404" pitchFamily="49" charset="0"/>
              </a:rPr>
              <a:t>igmp enable</a:t>
            </a:r>
          </a:p>
        </p:txBody>
      </p:sp>
      <p:sp>
        <p:nvSpPr>
          <p:cNvPr id="7" name="矩形 6"/>
          <p:cNvSpPr/>
          <p:nvPr/>
        </p:nvSpPr>
        <p:spPr bwMode="gray">
          <a:xfrm>
            <a:off x="514872" y="1365312"/>
            <a:ext cx="11089232" cy="338554"/>
          </a:xfrm>
          <a:prstGeom prst="rect">
            <a:avLst/>
          </a:prstGeom>
        </p:spPr>
        <p:txBody>
          <a:bodyPr wrap="square">
            <a:noAutofit/>
          </a:bodyPr>
          <a:lstStyle/>
          <a:p>
            <a:pPr marL="244475" indent="-244475" fontAlgn="ctr">
              <a:buFont typeface="+mj-lt"/>
              <a:buAutoNum type="arabicPeriod"/>
            </a:pPr>
            <a:r>
              <a:rPr lang="en-US" sz="1600" dirty="0">
                <a:latin typeface="Huawei Sans" panose="020C0503030203020204" pitchFamily="34" charset="0"/>
                <a:ea typeface="+mn-ea"/>
                <a:cs typeface="Courier New" panose="02070309020205020404" pitchFamily="49" charset="0"/>
              </a:rPr>
              <a:t>Enable IGMP.</a:t>
            </a:r>
          </a:p>
        </p:txBody>
      </p:sp>
      <p:sp>
        <p:nvSpPr>
          <p:cNvPr id="14" name="矩形 13"/>
          <p:cNvSpPr/>
          <p:nvPr/>
        </p:nvSpPr>
        <p:spPr bwMode="gray">
          <a:xfrm>
            <a:off x="995405" y="2784629"/>
            <a:ext cx="10608699" cy="338554"/>
          </a:xfrm>
          <a:prstGeom prst="rect">
            <a:avLst/>
          </a:prstGeom>
          <a:solidFill>
            <a:srgbClr val="F4FBFE"/>
          </a:solidFill>
          <a:ln>
            <a:solidFill>
              <a:srgbClr val="99DFF9"/>
            </a:solidFill>
          </a:ln>
        </p:spPr>
        <p:txBody>
          <a:bodyPr wrap="square">
            <a:noAutofit/>
          </a:bodyPr>
          <a:lstStyle/>
          <a:p>
            <a:pPr fontAlgn="ctr"/>
            <a:r>
              <a:rPr lang="en-US" sz="1600">
                <a:latin typeface="Huawei Sans" panose="020C0503030203020204" pitchFamily="34" charset="0"/>
                <a:cs typeface="Courier New" panose="02070309020205020404" pitchFamily="49" charset="0"/>
              </a:rPr>
              <a:t>[Huawei - GigabitEthernet1/0/0] </a:t>
            </a:r>
            <a:r>
              <a:rPr lang="en-US" sz="1600" b="1">
                <a:latin typeface="Huawei Sans" panose="020C0503030203020204" pitchFamily="34" charset="0"/>
                <a:cs typeface="Courier New" panose="02070309020205020404" pitchFamily="49" charset="0"/>
              </a:rPr>
              <a:t>igmp version </a:t>
            </a:r>
            <a:r>
              <a:rPr lang="en-US" sz="1600" i="1">
                <a:latin typeface="Huawei Sans" panose="020C0503030203020204" pitchFamily="34" charset="0"/>
                <a:cs typeface="Courier New" panose="02070309020205020404" pitchFamily="49" charset="0"/>
              </a:rPr>
              <a:t>number</a:t>
            </a:r>
          </a:p>
        </p:txBody>
      </p:sp>
      <p:sp>
        <p:nvSpPr>
          <p:cNvPr id="15" name="矩形 14"/>
          <p:cNvSpPr/>
          <p:nvPr/>
        </p:nvSpPr>
        <p:spPr bwMode="gray">
          <a:xfrm>
            <a:off x="514872" y="2378419"/>
            <a:ext cx="11089232" cy="338554"/>
          </a:xfrm>
          <a:prstGeom prst="rect">
            <a:avLst/>
          </a:prstGeom>
        </p:spPr>
        <p:txBody>
          <a:bodyPr wrap="square">
            <a:noAutofit/>
          </a:bodyPr>
          <a:lstStyle/>
          <a:p>
            <a:pPr marL="244475" indent="-244475" fontAlgn="ctr">
              <a:buFont typeface="+mj-lt"/>
              <a:buAutoNum type="arabicPeriod" startAt="2"/>
            </a:pPr>
            <a:r>
              <a:rPr lang="en-US" sz="1600" dirty="0">
                <a:latin typeface="Huawei Sans" panose="020C0503030203020204" pitchFamily="34" charset="0"/>
                <a:cs typeface="Courier New" panose="02070309020205020404" pitchFamily="49" charset="0"/>
              </a:rPr>
              <a:t>Configure an IGMP version.</a:t>
            </a:r>
          </a:p>
        </p:txBody>
      </p:sp>
      <p:sp>
        <p:nvSpPr>
          <p:cNvPr id="17" name="矩形 16"/>
          <p:cNvSpPr/>
          <p:nvPr/>
        </p:nvSpPr>
        <p:spPr bwMode="gray">
          <a:xfrm>
            <a:off x="995405" y="3752850"/>
            <a:ext cx="10608699" cy="338554"/>
          </a:xfrm>
          <a:prstGeom prst="rect">
            <a:avLst/>
          </a:prstGeom>
          <a:solidFill>
            <a:srgbClr val="F4FBFE"/>
          </a:solidFill>
          <a:ln>
            <a:solidFill>
              <a:srgbClr val="99DFF9"/>
            </a:solidFill>
          </a:ln>
        </p:spPr>
        <p:txBody>
          <a:bodyPr wrap="square">
            <a:noAutofit/>
          </a:bodyPr>
          <a:lstStyle/>
          <a:p>
            <a:pPr fontAlgn="ctr"/>
            <a:r>
              <a:rPr lang="en-US" sz="1600">
                <a:latin typeface="Huawei Sans" panose="020C0503030203020204" pitchFamily="34" charset="0"/>
                <a:cs typeface="Courier New" panose="02070309020205020404" pitchFamily="49" charset="0"/>
              </a:rPr>
              <a:t>[Huawei] </a:t>
            </a:r>
            <a:r>
              <a:rPr lang="en-US" sz="1600" b="1">
                <a:latin typeface="Huawei Sans" panose="020C0503030203020204" pitchFamily="34" charset="0"/>
                <a:cs typeface="Courier New" panose="02070309020205020404" pitchFamily="49" charset="0"/>
              </a:rPr>
              <a:t>igmp-snooping enable</a:t>
            </a:r>
          </a:p>
        </p:txBody>
      </p:sp>
      <p:sp>
        <p:nvSpPr>
          <p:cNvPr id="18" name="矩形 17"/>
          <p:cNvSpPr/>
          <p:nvPr/>
        </p:nvSpPr>
        <p:spPr bwMode="gray">
          <a:xfrm>
            <a:off x="514872" y="3363049"/>
            <a:ext cx="11089232" cy="338554"/>
          </a:xfrm>
          <a:prstGeom prst="rect">
            <a:avLst/>
          </a:prstGeom>
        </p:spPr>
        <p:txBody>
          <a:bodyPr wrap="square">
            <a:noAutofit/>
          </a:bodyPr>
          <a:lstStyle/>
          <a:p>
            <a:pPr marL="244475" indent="-244475" fontAlgn="ctr">
              <a:buFont typeface="+mj-lt"/>
              <a:buAutoNum type="arabicPeriod" startAt="3"/>
            </a:pPr>
            <a:r>
              <a:rPr lang="en-US" sz="1600" dirty="0">
                <a:latin typeface="Huawei Sans" panose="020C0503030203020204" pitchFamily="34" charset="0"/>
                <a:cs typeface="Courier New" panose="02070309020205020404" pitchFamily="49" charset="0"/>
              </a:rPr>
              <a:t>Enable IGMP snooping globally.</a:t>
            </a:r>
          </a:p>
        </p:txBody>
      </p:sp>
      <p:sp>
        <p:nvSpPr>
          <p:cNvPr id="13" name="矩形 12"/>
          <p:cNvSpPr/>
          <p:nvPr/>
        </p:nvSpPr>
        <p:spPr bwMode="gray">
          <a:xfrm>
            <a:off x="995405" y="4643946"/>
            <a:ext cx="10608699" cy="338554"/>
          </a:xfrm>
          <a:prstGeom prst="rect">
            <a:avLst/>
          </a:prstGeom>
          <a:solidFill>
            <a:srgbClr val="F4FBFE"/>
          </a:solidFill>
          <a:ln>
            <a:solidFill>
              <a:srgbClr val="99DFF9"/>
            </a:solidFill>
          </a:ln>
        </p:spPr>
        <p:txBody>
          <a:bodyPr wrap="square">
            <a:noAutofit/>
          </a:bodyPr>
          <a:lstStyle/>
          <a:p>
            <a:pPr fontAlgn="ctr"/>
            <a:r>
              <a:rPr lang="en-US" sz="1600">
                <a:latin typeface="Huawei Sans" panose="020C0503030203020204" pitchFamily="34" charset="0"/>
                <a:cs typeface="Courier New" panose="02070309020205020404" pitchFamily="49" charset="0"/>
              </a:rPr>
              <a:t>[Huawei-vlan10] </a:t>
            </a:r>
            <a:r>
              <a:rPr lang="en-US" sz="1600" b="1">
                <a:latin typeface="Huawei Sans" panose="020C0503030203020204" pitchFamily="34" charset="0"/>
                <a:cs typeface="Courier New" panose="02070309020205020404" pitchFamily="49" charset="0"/>
              </a:rPr>
              <a:t>igmp-snooping proxy</a:t>
            </a:r>
          </a:p>
        </p:txBody>
      </p:sp>
      <p:sp>
        <p:nvSpPr>
          <p:cNvPr id="20" name="矩形 19"/>
          <p:cNvSpPr/>
          <p:nvPr/>
        </p:nvSpPr>
        <p:spPr bwMode="gray">
          <a:xfrm>
            <a:off x="514872" y="4240343"/>
            <a:ext cx="11089232" cy="338554"/>
          </a:xfrm>
          <a:prstGeom prst="rect">
            <a:avLst/>
          </a:prstGeom>
        </p:spPr>
        <p:txBody>
          <a:bodyPr wrap="square">
            <a:noAutofit/>
          </a:bodyPr>
          <a:lstStyle/>
          <a:p>
            <a:pPr marL="349250" indent="-349250" fontAlgn="ctr"/>
            <a:r>
              <a:rPr lang="en-US" sz="1600" dirty="0">
                <a:latin typeface="Huawei Sans" panose="020C0503030203020204" pitchFamily="34" charset="0"/>
                <a:ea typeface="+mn-ea"/>
                <a:cs typeface="Courier New" panose="02070309020205020404" pitchFamily="49" charset="0"/>
              </a:rPr>
              <a:t>4. Enable IGMP proxy in a VLAN.</a:t>
            </a:r>
          </a:p>
        </p:txBody>
      </p:sp>
      <p:sp>
        <p:nvSpPr>
          <p:cNvPr id="11" name="矩形 10"/>
          <p:cNvSpPr/>
          <p:nvPr/>
        </p:nvSpPr>
        <p:spPr bwMode="gray">
          <a:xfrm>
            <a:off x="995405" y="5586907"/>
            <a:ext cx="10608699" cy="338554"/>
          </a:xfrm>
          <a:prstGeom prst="rect">
            <a:avLst/>
          </a:prstGeom>
          <a:solidFill>
            <a:srgbClr val="F4FBFE"/>
          </a:solidFill>
          <a:ln>
            <a:solidFill>
              <a:srgbClr val="99DFF9"/>
            </a:solidFill>
          </a:ln>
        </p:spPr>
        <p:txBody>
          <a:bodyPr wrap="square">
            <a:noAutofit/>
          </a:bodyPr>
          <a:lstStyle/>
          <a:p>
            <a:pPr fontAlgn="ctr"/>
            <a:r>
              <a:rPr lang="en-US" sz="1600" dirty="0">
                <a:latin typeface="Huawei Sans" panose="020C0503030203020204" pitchFamily="34" charset="0"/>
                <a:cs typeface="Courier New" panose="02070309020205020404" pitchFamily="49" charset="0"/>
              </a:rPr>
              <a:t>[Huawei - GigabitEthernet1/0/0] </a:t>
            </a:r>
            <a:r>
              <a:rPr lang="en-US" sz="1600" b="1" dirty="0" err="1">
                <a:latin typeface="Huawei Sans" panose="020C0503030203020204" pitchFamily="34" charset="0"/>
                <a:cs typeface="Courier New" panose="02070309020205020404" pitchFamily="49" charset="0"/>
              </a:rPr>
              <a:t>igmp</a:t>
            </a:r>
            <a:r>
              <a:rPr lang="en-US" sz="1600" b="1" dirty="0">
                <a:latin typeface="Huawei Sans" panose="020C0503030203020204" pitchFamily="34" charset="0"/>
                <a:cs typeface="Courier New" panose="02070309020205020404" pitchFamily="49" charset="0"/>
              </a:rPr>
              <a:t> </a:t>
            </a:r>
            <a:r>
              <a:rPr lang="en-US" sz="1600" b="1" dirty="0" err="1">
                <a:latin typeface="Huawei Sans" panose="020C0503030203020204" pitchFamily="34" charset="0"/>
                <a:cs typeface="Courier New" panose="02070309020205020404" pitchFamily="49" charset="0"/>
              </a:rPr>
              <a:t>ssm</a:t>
            </a:r>
            <a:r>
              <a:rPr lang="en-US" sz="1600" b="1" dirty="0">
                <a:latin typeface="Huawei Sans" panose="020C0503030203020204" pitchFamily="34" charset="0"/>
                <a:cs typeface="Courier New" panose="02070309020205020404" pitchFamily="49" charset="0"/>
              </a:rPr>
              <a:t>-mapping enable</a:t>
            </a:r>
          </a:p>
        </p:txBody>
      </p:sp>
      <p:sp>
        <p:nvSpPr>
          <p:cNvPr id="12" name="矩形 11"/>
          <p:cNvSpPr/>
          <p:nvPr/>
        </p:nvSpPr>
        <p:spPr bwMode="gray">
          <a:xfrm>
            <a:off x="514872" y="5154760"/>
            <a:ext cx="11089232" cy="338554"/>
          </a:xfrm>
          <a:prstGeom prst="rect">
            <a:avLst/>
          </a:prstGeom>
        </p:spPr>
        <p:txBody>
          <a:bodyPr wrap="square">
            <a:noAutofit/>
          </a:bodyPr>
          <a:lstStyle/>
          <a:p>
            <a:pPr fontAlgn="ctr"/>
            <a:r>
              <a:rPr lang="en-US" sz="1600" dirty="0">
                <a:latin typeface="Huawei Sans" panose="020C0503030203020204" pitchFamily="34" charset="0"/>
                <a:ea typeface="+mn-ea"/>
                <a:cs typeface="Courier New" panose="02070309020205020404" pitchFamily="49" charset="0"/>
              </a:rPr>
              <a:t>5. Enable IGMP SSM mapping on an interface.</a:t>
            </a:r>
          </a:p>
        </p:txBody>
      </p:sp>
    </p:spTree>
    <p:extLst>
      <p:ext uri="{BB962C8B-B14F-4D97-AF65-F5344CB8AC3E}">
        <p14:creationId xmlns:p14="http://schemas.microsoft.com/office/powerpoint/2010/main" val="428831206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bwMode="gray"/>
        <p:txBody>
          <a:bodyPr wrap="square">
            <a:noAutofit/>
          </a:bodyPr>
          <a:lstStyle/>
          <a:p>
            <a:pPr fontAlgn="ctr"/>
            <a:r>
              <a:rPr lang="en-US">
                <a:latin typeface="Huawei Sans" panose="020C0503030203020204" pitchFamily="34" charset="0"/>
              </a:rPr>
              <a:t>Basic Configurations of IGMP (2)</a:t>
            </a:r>
          </a:p>
        </p:txBody>
      </p:sp>
      <p:sp>
        <p:nvSpPr>
          <p:cNvPr id="14" name="矩形 13"/>
          <p:cNvSpPr/>
          <p:nvPr/>
        </p:nvSpPr>
        <p:spPr bwMode="gray">
          <a:xfrm>
            <a:off x="985978" y="1777767"/>
            <a:ext cx="10608699" cy="338554"/>
          </a:xfrm>
          <a:prstGeom prst="rect">
            <a:avLst/>
          </a:prstGeom>
          <a:solidFill>
            <a:srgbClr val="F4FBFE"/>
          </a:solidFill>
          <a:ln>
            <a:solidFill>
              <a:srgbClr val="99DFF9"/>
            </a:solidFill>
          </a:ln>
        </p:spPr>
        <p:txBody>
          <a:bodyPr wrap="square">
            <a:noAutofit/>
          </a:bodyPr>
          <a:lstStyle/>
          <a:p>
            <a:pPr fontAlgn="ctr"/>
            <a:r>
              <a:rPr lang="en-US" sz="1600">
                <a:latin typeface="Huawei Sans" panose="020C0503030203020204" pitchFamily="34" charset="0"/>
                <a:cs typeface="Courier New" panose="02070309020205020404" pitchFamily="49" charset="0"/>
              </a:rPr>
              <a:t>[Huawei-igmp] </a:t>
            </a:r>
            <a:r>
              <a:rPr lang="en-US" sz="1600" b="1">
                <a:latin typeface="Huawei Sans" panose="020C0503030203020204" pitchFamily="34" charset="0"/>
                <a:cs typeface="Courier New" panose="02070309020205020404" pitchFamily="49" charset="0"/>
              </a:rPr>
              <a:t>ssm-mapping </a:t>
            </a:r>
            <a:r>
              <a:rPr lang="en-US" sz="1600" i="1">
                <a:latin typeface="Huawei Sans" panose="020C0503030203020204" pitchFamily="34" charset="0"/>
                <a:cs typeface="Courier New" panose="02070309020205020404" pitchFamily="49" charset="0"/>
              </a:rPr>
              <a:t>group-address</a:t>
            </a:r>
            <a:r>
              <a:rPr lang="en-US" sz="1600" b="1">
                <a:latin typeface="Huawei Sans" panose="020C0503030203020204" pitchFamily="34" charset="0"/>
                <a:cs typeface="Courier New" panose="02070309020205020404" pitchFamily="49" charset="0"/>
              </a:rPr>
              <a:t> </a:t>
            </a:r>
            <a:r>
              <a:rPr lang="en-US" sz="1600" i="1">
                <a:latin typeface="Huawei Sans" panose="020C0503030203020204" pitchFamily="34" charset="0"/>
                <a:cs typeface="Courier New" panose="02070309020205020404" pitchFamily="49" charset="0"/>
              </a:rPr>
              <a:t>group-mask source-address</a:t>
            </a:r>
          </a:p>
        </p:txBody>
      </p:sp>
      <p:sp>
        <p:nvSpPr>
          <p:cNvPr id="15" name="矩形 14"/>
          <p:cNvSpPr/>
          <p:nvPr/>
        </p:nvSpPr>
        <p:spPr bwMode="gray">
          <a:xfrm>
            <a:off x="505445" y="1371557"/>
            <a:ext cx="11089232" cy="338554"/>
          </a:xfrm>
          <a:prstGeom prst="rect">
            <a:avLst/>
          </a:prstGeom>
        </p:spPr>
        <p:txBody>
          <a:bodyPr wrap="square">
            <a:noAutofit/>
          </a:bodyPr>
          <a:lstStyle/>
          <a:p>
            <a:pPr fontAlgn="ctr"/>
            <a:r>
              <a:rPr lang="en-US" sz="1600" dirty="0">
                <a:latin typeface="Huawei Sans" panose="020C0503030203020204" pitchFamily="34" charset="0"/>
                <a:cs typeface="Courier New" panose="02070309020205020404" pitchFamily="49" charset="0"/>
              </a:rPr>
              <a:t>6. Configure a static SSM mapping entry in the IGMP view. </a:t>
            </a:r>
          </a:p>
        </p:txBody>
      </p:sp>
      <p:sp>
        <p:nvSpPr>
          <p:cNvPr id="8" name="矩形 7"/>
          <p:cNvSpPr/>
          <p:nvPr/>
        </p:nvSpPr>
        <p:spPr bwMode="gray">
          <a:xfrm>
            <a:off x="985978" y="2769314"/>
            <a:ext cx="10608699" cy="338554"/>
          </a:xfrm>
          <a:prstGeom prst="rect">
            <a:avLst/>
          </a:prstGeom>
          <a:solidFill>
            <a:srgbClr val="F4FBFE"/>
          </a:solidFill>
          <a:ln>
            <a:solidFill>
              <a:srgbClr val="99DFF9"/>
            </a:solidFill>
          </a:ln>
        </p:spPr>
        <p:txBody>
          <a:bodyPr wrap="square">
            <a:noAutofit/>
          </a:bodyPr>
          <a:lstStyle/>
          <a:p>
            <a:pPr fontAlgn="ctr"/>
            <a:r>
              <a:rPr lang="en-US" sz="1600">
                <a:latin typeface="Huawei Sans" panose="020C0503030203020204" pitchFamily="34" charset="0"/>
                <a:cs typeface="Courier New" panose="02070309020205020404" pitchFamily="49" charset="0"/>
              </a:rPr>
              <a:t>&lt;Huawei&gt;</a:t>
            </a:r>
            <a:r>
              <a:rPr lang="en-US" sz="1600" b="1">
                <a:latin typeface="Huawei Sans" panose="020C0503030203020204" pitchFamily="34" charset="0"/>
                <a:cs typeface="Courier New" panose="02070309020205020404" pitchFamily="49" charset="0"/>
              </a:rPr>
              <a:t>display igmp interface</a:t>
            </a:r>
          </a:p>
        </p:txBody>
      </p:sp>
      <p:sp>
        <p:nvSpPr>
          <p:cNvPr id="9" name="矩形 8"/>
          <p:cNvSpPr/>
          <p:nvPr/>
        </p:nvSpPr>
        <p:spPr bwMode="gray">
          <a:xfrm>
            <a:off x="505445" y="2337167"/>
            <a:ext cx="11089232" cy="338554"/>
          </a:xfrm>
          <a:prstGeom prst="rect">
            <a:avLst/>
          </a:prstGeom>
        </p:spPr>
        <p:txBody>
          <a:bodyPr wrap="square">
            <a:noAutofit/>
          </a:bodyPr>
          <a:lstStyle/>
          <a:p>
            <a:pPr fontAlgn="ctr"/>
            <a:r>
              <a:rPr lang="en-US" sz="1600">
                <a:latin typeface="Huawei Sans" panose="020C0503030203020204" pitchFamily="34" charset="0"/>
                <a:ea typeface="+mn-ea"/>
                <a:cs typeface="Courier New" panose="02070309020205020404" pitchFamily="49" charset="0"/>
              </a:rPr>
              <a:t>7. Check the IGMP configurations and running information on interfaces.</a:t>
            </a:r>
          </a:p>
        </p:txBody>
      </p:sp>
      <p:sp>
        <p:nvSpPr>
          <p:cNvPr id="10" name="矩形 9"/>
          <p:cNvSpPr/>
          <p:nvPr/>
        </p:nvSpPr>
        <p:spPr bwMode="gray">
          <a:xfrm>
            <a:off x="985978" y="3746210"/>
            <a:ext cx="10608699" cy="338554"/>
          </a:xfrm>
          <a:prstGeom prst="rect">
            <a:avLst/>
          </a:prstGeom>
          <a:solidFill>
            <a:srgbClr val="F4FBFE"/>
          </a:solidFill>
          <a:ln>
            <a:solidFill>
              <a:srgbClr val="99DFF9"/>
            </a:solidFill>
          </a:ln>
        </p:spPr>
        <p:txBody>
          <a:bodyPr wrap="square">
            <a:noAutofit/>
          </a:bodyPr>
          <a:lstStyle/>
          <a:p>
            <a:pPr fontAlgn="ctr"/>
            <a:r>
              <a:rPr lang="en-US" sz="1600">
                <a:latin typeface="Huawei Sans" panose="020C0503030203020204" pitchFamily="34" charset="0"/>
                <a:cs typeface="Courier New" panose="02070309020205020404" pitchFamily="49" charset="0"/>
              </a:rPr>
              <a:t>&lt;Huawei&gt;</a:t>
            </a:r>
            <a:r>
              <a:rPr lang="en-US" sz="1600" b="1">
                <a:latin typeface="Huawei Sans" panose="020C0503030203020204" pitchFamily="34" charset="0"/>
                <a:cs typeface="Courier New" panose="02070309020205020404" pitchFamily="49" charset="0"/>
              </a:rPr>
              <a:t>display igmp group</a:t>
            </a:r>
          </a:p>
        </p:txBody>
      </p:sp>
      <p:sp>
        <p:nvSpPr>
          <p:cNvPr id="11" name="矩形 10"/>
          <p:cNvSpPr/>
          <p:nvPr/>
        </p:nvSpPr>
        <p:spPr bwMode="gray">
          <a:xfrm>
            <a:off x="505445" y="3340000"/>
            <a:ext cx="11089232" cy="338554"/>
          </a:xfrm>
          <a:prstGeom prst="rect">
            <a:avLst/>
          </a:prstGeom>
        </p:spPr>
        <p:txBody>
          <a:bodyPr wrap="square">
            <a:noAutofit/>
          </a:bodyPr>
          <a:lstStyle/>
          <a:p>
            <a:pPr fontAlgn="ctr"/>
            <a:r>
              <a:rPr lang="en-US" sz="1600">
                <a:latin typeface="Huawei Sans" panose="020C0503030203020204" pitchFamily="34" charset="0"/>
                <a:cs typeface="Courier New" panose="02070309020205020404" pitchFamily="49" charset="0"/>
              </a:rPr>
              <a:t>8. Check information about the members of a multicast group.</a:t>
            </a:r>
          </a:p>
        </p:txBody>
      </p:sp>
      <p:sp>
        <p:nvSpPr>
          <p:cNvPr id="12" name="矩形 11"/>
          <p:cNvSpPr/>
          <p:nvPr/>
        </p:nvSpPr>
        <p:spPr bwMode="gray">
          <a:xfrm>
            <a:off x="985978" y="5736541"/>
            <a:ext cx="10608699" cy="338554"/>
          </a:xfrm>
          <a:prstGeom prst="rect">
            <a:avLst/>
          </a:prstGeom>
          <a:solidFill>
            <a:srgbClr val="F4FBFE"/>
          </a:solidFill>
          <a:ln>
            <a:solidFill>
              <a:srgbClr val="99DFF9"/>
            </a:solidFill>
          </a:ln>
        </p:spPr>
        <p:txBody>
          <a:bodyPr wrap="square">
            <a:noAutofit/>
          </a:bodyPr>
          <a:lstStyle/>
          <a:p>
            <a:pPr fontAlgn="ctr"/>
            <a:r>
              <a:rPr lang="en-US" sz="1600">
                <a:latin typeface="Huawei Sans" panose="020C0503030203020204" pitchFamily="34" charset="0"/>
                <a:cs typeface="Courier New" panose="02070309020205020404" pitchFamily="49" charset="0"/>
              </a:rPr>
              <a:t>&lt;Huawei&gt;</a:t>
            </a:r>
            <a:r>
              <a:rPr lang="en-US" sz="1600" b="1">
                <a:latin typeface="Huawei Sans" panose="020C0503030203020204" pitchFamily="34" charset="0"/>
                <a:cs typeface="Courier New" panose="02070309020205020404" pitchFamily="49" charset="0"/>
              </a:rPr>
              <a:t>display igmp ssm-mapping</a:t>
            </a:r>
          </a:p>
        </p:txBody>
      </p:sp>
      <p:sp>
        <p:nvSpPr>
          <p:cNvPr id="13" name="矩形 12"/>
          <p:cNvSpPr/>
          <p:nvPr/>
        </p:nvSpPr>
        <p:spPr bwMode="gray">
          <a:xfrm>
            <a:off x="505445" y="5330331"/>
            <a:ext cx="11089232" cy="338554"/>
          </a:xfrm>
          <a:prstGeom prst="rect">
            <a:avLst/>
          </a:prstGeom>
        </p:spPr>
        <p:txBody>
          <a:bodyPr wrap="square">
            <a:noAutofit/>
          </a:bodyPr>
          <a:lstStyle/>
          <a:p>
            <a:pPr fontAlgn="ctr"/>
            <a:r>
              <a:rPr lang="en-US" sz="1600" dirty="0">
                <a:latin typeface="Huawei Sans" panose="020C0503030203020204" pitchFamily="34" charset="0"/>
                <a:cs typeface="Courier New" panose="02070309020205020404" pitchFamily="49" charset="0"/>
              </a:rPr>
              <a:t>10. Check static IGMP SSM mapping information.</a:t>
            </a:r>
          </a:p>
        </p:txBody>
      </p:sp>
      <p:sp>
        <p:nvSpPr>
          <p:cNvPr id="16" name="矩形 15"/>
          <p:cNvSpPr/>
          <p:nvPr/>
        </p:nvSpPr>
        <p:spPr bwMode="gray">
          <a:xfrm>
            <a:off x="985978" y="4741084"/>
            <a:ext cx="10608699" cy="338554"/>
          </a:xfrm>
          <a:prstGeom prst="rect">
            <a:avLst/>
          </a:prstGeom>
          <a:solidFill>
            <a:srgbClr val="F4FBFE"/>
          </a:solidFill>
          <a:ln>
            <a:solidFill>
              <a:srgbClr val="99DFF9"/>
            </a:solidFill>
          </a:ln>
        </p:spPr>
        <p:txBody>
          <a:bodyPr wrap="square">
            <a:noAutofit/>
          </a:bodyPr>
          <a:lstStyle/>
          <a:p>
            <a:pPr fontAlgn="ctr"/>
            <a:r>
              <a:rPr lang="en-US" sz="1600">
                <a:latin typeface="Huawei Sans" panose="020C0503030203020204" pitchFamily="34" charset="0"/>
                <a:cs typeface="Courier New" panose="02070309020205020404" pitchFamily="49" charset="0"/>
              </a:rPr>
              <a:t>&lt;Huawei&gt;</a:t>
            </a:r>
            <a:r>
              <a:rPr lang="en-US" sz="1600" b="1">
                <a:latin typeface="Huawei Sans" panose="020C0503030203020204" pitchFamily="34" charset="0"/>
                <a:cs typeface="Courier New" panose="02070309020205020404" pitchFamily="49" charset="0"/>
              </a:rPr>
              <a:t>display l2-multicast forwarding-table vlan </a:t>
            </a:r>
            <a:r>
              <a:rPr lang="en-US" sz="1600" i="1">
                <a:latin typeface="Huawei Sans" panose="020C0503030203020204" pitchFamily="34" charset="0"/>
                <a:cs typeface="Courier New" panose="02070309020205020404" pitchFamily="49" charset="0"/>
              </a:rPr>
              <a:t>vlan-id </a:t>
            </a:r>
          </a:p>
        </p:txBody>
      </p:sp>
      <p:sp>
        <p:nvSpPr>
          <p:cNvPr id="17" name="矩形 16"/>
          <p:cNvSpPr/>
          <p:nvPr/>
        </p:nvSpPr>
        <p:spPr bwMode="gray">
          <a:xfrm>
            <a:off x="505445" y="4334874"/>
            <a:ext cx="11089232" cy="338554"/>
          </a:xfrm>
          <a:prstGeom prst="rect">
            <a:avLst/>
          </a:prstGeom>
        </p:spPr>
        <p:txBody>
          <a:bodyPr wrap="square">
            <a:noAutofit/>
          </a:bodyPr>
          <a:lstStyle/>
          <a:p>
            <a:pPr fontAlgn="ctr"/>
            <a:r>
              <a:rPr lang="en-US" sz="1600" dirty="0">
                <a:latin typeface="Huawei Sans" panose="020C0503030203020204" pitchFamily="34" charset="0"/>
                <a:cs typeface="Courier New" panose="02070309020205020404" pitchFamily="49" charset="0"/>
              </a:rPr>
              <a:t>9. Check the Layer 2 multicast forwarding table.</a:t>
            </a:r>
          </a:p>
        </p:txBody>
      </p:sp>
    </p:spTree>
    <p:extLst>
      <p:ext uri="{BB962C8B-B14F-4D97-AF65-F5344CB8AC3E}">
        <p14:creationId xmlns:p14="http://schemas.microsoft.com/office/powerpoint/2010/main" val="420440732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wrap="square">
            <a:noAutofit/>
          </a:bodyPr>
          <a:lstStyle/>
          <a:p>
            <a:pPr fontAlgn="ctr"/>
            <a:r>
              <a:rPr lang="en-US">
                <a:latin typeface="Huawei Sans" panose="020C0503030203020204" pitchFamily="34" charset="0"/>
              </a:rPr>
              <a:t>IGMP Basis Experiment</a:t>
            </a:r>
          </a:p>
        </p:txBody>
      </p:sp>
      <p:pic>
        <p:nvPicPr>
          <p:cNvPr id="3"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2867049" y="1445761"/>
            <a:ext cx="630000" cy="515454"/>
          </a:xfrm>
          <a:prstGeom prst="rect">
            <a:avLst/>
          </a:prstGeom>
          <a:noFill/>
        </p:spPr>
      </p:pic>
      <p:pic>
        <p:nvPicPr>
          <p:cNvPr id="4" name="图片 3" descr="PC.png"/>
          <p:cNvPicPr>
            <a:picLocks noChangeAspect="1"/>
          </p:cNvPicPr>
          <p:nvPr/>
        </p:nvPicPr>
        <p:blipFill>
          <a:blip r:embed="rId4" cstate="print"/>
          <a:stretch>
            <a:fillRect/>
          </a:stretch>
        </p:blipFill>
        <p:spPr bwMode="gray">
          <a:xfrm>
            <a:off x="2072391" y="3525957"/>
            <a:ext cx="539064" cy="414000"/>
          </a:xfrm>
          <a:prstGeom prst="rect">
            <a:avLst/>
          </a:prstGeom>
        </p:spPr>
      </p:pic>
      <p:pic>
        <p:nvPicPr>
          <p:cNvPr id="8" name="图片 7" descr="PC.png"/>
          <p:cNvPicPr>
            <a:picLocks noChangeAspect="1"/>
          </p:cNvPicPr>
          <p:nvPr/>
        </p:nvPicPr>
        <p:blipFill>
          <a:blip r:embed="rId4" cstate="print"/>
          <a:stretch>
            <a:fillRect/>
          </a:stretch>
        </p:blipFill>
        <p:spPr bwMode="gray">
          <a:xfrm>
            <a:off x="3835877" y="3525957"/>
            <a:ext cx="539064" cy="414000"/>
          </a:xfrm>
          <a:prstGeom prst="rect">
            <a:avLst/>
          </a:prstGeom>
        </p:spPr>
      </p:pic>
      <p:sp>
        <p:nvSpPr>
          <p:cNvPr id="20" name="文本框 19"/>
          <p:cNvSpPr txBox="1"/>
          <p:nvPr/>
        </p:nvSpPr>
        <p:spPr bwMode="gray">
          <a:xfrm>
            <a:off x="3482257" y="1521534"/>
            <a:ext cx="629825" cy="338554"/>
          </a:xfrm>
          <a:prstGeom prst="rect">
            <a:avLst/>
          </a:prstGeom>
          <a:noFill/>
        </p:spPr>
        <p:txBody>
          <a:bodyPr wrap="square" rtlCol="0">
            <a:noAutofit/>
          </a:bodyPr>
          <a:lstStyle/>
          <a:p>
            <a:pPr fontAlgn="ctr"/>
            <a:r>
              <a:rPr lang="en-US" sz="1600" b="1">
                <a:latin typeface="Huawei Sans" panose="020C0503030203020204" pitchFamily="34" charset="0"/>
              </a:rPr>
              <a:t>RTA</a:t>
            </a:r>
          </a:p>
        </p:txBody>
      </p:sp>
      <p:sp>
        <p:nvSpPr>
          <p:cNvPr id="21" name="文本框 20"/>
          <p:cNvSpPr txBox="1"/>
          <p:nvPr/>
        </p:nvSpPr>
        <p:spPr bwMode="gray">
          <a:xfrm>
            <a:off x="3182049" y="1961215"/>
            <a:ext cx="930033" cy="307777"/>
          </a:xfrm>
          <a:prstGeom prst="rect">
            <a:avLst/>
          </a:prstGeom>
          <a:noFill/>
        </p:spPr>
        <p:txBody>
          <a:bodyPr wrap="square" rtlCol="0">
            <a:noAutofit/>
          </a:bodyPr>
          <a:lstStyle/>
          <a:p>
            <a:pPr fontAlgn="ctr"/>
            <a:r>
              <a:rPr lang="en-US" sz="1400">
                <a:latin typeface="Huawei Sans" panose="020C0503030203020204" pitchFamily="34" charset="0"/>
              </a:rPr>
              <a:t>GE0/0/1</a:t>
            </a:r>
          </a:p>
        </p:txBody>
      </p:sp>
      <p:sp>
        <p:nvSpPr>
          <p:cNvPr id="22" name="文本框 21"/>
          <p:cNvSpPr txBox="1"/>
          <p:nvPr/>
        </p:nvSpPr>
        <p:spPr bwMode="gray">
          <a:xfrm>
            <a:off x="1785187" y="4087023"/>
            <a:ext cx="1113472" cy="347170"/>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600" b="1">
                <a:solidFill>
                  <a:srgbClr val="000000"/>
                </a:solidFill>
                <a:latin typeface="Huawei Sans" panose="020C0503030203020204" pitchFamily="34" charset="0"/>
                <a:ea typeface="+mn-ea"/>
                <a:cs typeface="Arial" pitchFamily="34" charset="0"/>
              </a:rPr>
              <a:t>Client A </a:t>
            </a:r>
          </a:p>
        </p:txBody>
      </p:sp>
      <p:sp>
        <p:nvSpPr>
          <p:cNvPr id="13" name="文本框 12"/>
          <p:cNvSpPr txBox="1"/>
          <p:nvPr/>
        </p:nvSpPr>
        <p:spPr bwMode="gray">
          <a:xfrm>
            <a:off x="3565687" y="4047630"/>
            <a:ext cx="1113472" cy="347170"/>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600" b="1">
                <a:solidFill>
                  <a:srgbClr val="000000"/>
                </a:solidFill>
                <a:latin typeface="Huawei Sans" panose="020C0503030203020204" pitchFamily="34" charset="0"/>
                <a:ea typeface="+mn-ea"/>
                <a:cs typeface="Arial" pitchFamily="34" charset="0"/>
              </a:rPr>
              <a:t>Client B </a:t>
            </a:r>
          </a:p>
        </p:txBody>
      </p:sp>
      <p:sp>
        <p:nvSpPr>
          <p:cNvPr id="14" name="文本框 13"/>
          <p:cNvSpPr txBox="1"/>
          <p:nvPr/>
        </p:nvSpPr>
        <p:spPr bwMode="gray">
          <a:xfrm>
            <a:off x="1594177" y="1984736"/>
            <a:ext cx="1590917" cy="347170"/>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600">
                <a:solidFill>
                  <a:srgbClr val="000000"/>
                </a:solidFill>
                <a:latin typeface="Huawei Sans" panose="020C0503030203020204" pitchFamily="34" charset="0"/>
                <a:ea typeface="+mn-ea"/>
                <a:cs typeface="Arial" pitchFamily="34" charset="0"/>
              </a:rPr>
              <a:t>192.168.1.0/24</a:t>
            </a:r>
          </a:p>
        </p:txBody>
      </p:sp>
      <p:sp>
        <p:nvSpPr>
          <p:cNvPr id="15" name="文本框 14"/>
          <p:cNvSpPr txBox="1"/>
          <p:nvPr/>
        </p:nvSpPr>
        <p:spPr bwMode="gray">
          <a:xfrm>
            <a:off x="2611455" y="2799380"/>
            <a:ext cx="1113472" cy="347170"/>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600" b="1" dirty="0">
                <a:solidFill>
                  <a:srgbClr val="000000"/>
                </a:solidFill>
                <a:latin typeface="Huawei Sans" panose="020C0503030203020204" pitchFamily="34" charset="0"/>
                <a:ea typeface="+mn-ea"/>
                <a:cs typeface="Arial" pitchFamily="34" charset="0"/>
              </a:rPr>
              <a:t>IGMPv2 </a:t>
            </a:r>
          </a:p>
        </p:txBody>
      </p:sp>
      <p:sp>
        <p:nvSpPr>
          <p:cNvPr id="6" name="文本框 5"/>
          <p:cNvSpPr txBox="1"/>
          <p:nvPr/>
        </p:nvSpPr>
        <p:spPr bwMode="gray">
          <a:xfrm>
            <a:off x="653454" y="4607800"/>
            <a:ext cx="5040336" cy="923330"/>
          </a:xfrm>
          <a:prstGeom prst="rect">
            <a:avLst/>
          </a:prstGeom>
          <a:noFill/>
        </p:spPr>
        <p:txBody>
          <a:bodyPr wrap="square" rtlCol="0">
            <a:noAutofit/>
          </a:bodyPr>
          <a:lstStyle/>
          <a:p>
            <a:pPr fontAlgn="ctr"/>
            <a:r>
              <a:rPr lang="en-US" dirty="0">
                <a:latin typeface="Huawei Sans" panose="020C0503030203020204" pitchFamily="34" charset="0"/>
              </a:rPr>
              <a:t>Configure IGMP on the router to implement IP multicast member management.</a:t>
            </a:r>
          </a:p>
          <a:p>
            <a:pPr fontAlgn="ctr"/>
            <a:r>
              <a:rPr lang="en-US" dirty="0">
                <a:latin typeface="Huawei Sans" panose="020C0503030203020204" pitchFamily="34" charset="0"/>
              </a:rPr>
              <a:t>Enable IGMP on GE 0/0/1 of RTA so that RTA functions as a </a:t>
            </a:r>
            <a:r>
              <a:rPr lang="en-US" dirty="0" err="1">
                <a:latin typeface="Huawei Sans" panose="020C0503030203020204" pitchFamily="34" charset="0"/>
              </a:rPr>
              <a:t>querier</a:t>
            </a:r>
            <a:r>
              <a:rPr lang="en-US" dirty="0">
                <a:latin typeface="Huawei Sans" panose="020C0503030203020204" pitchFamily="34" charset="0"/>
              </a:rPr>
              <a:t> to send and receive IGMP messages.</a:t>
            </a:r>
          </a:p>
        </p:txBody>
      </p:sp>
      <p:sp>
        <p:nvSpPr>
          <p:cNvPr id="17" name="文本框 16"/>
          <p:cNvSpPr txBox="1"/>
          <p:nvPr/>
        </p:nvSpPr>
        <p:spPr bwMode="gray">
          <a:xfrm>
            <a:off x="6160159" y="2773919"/>
            <a:ext cx="4740721" cy="1631216"/>
          </a:xfrm>
          <a:prstGeom prst="rect">
            <a:avLst/>
          </a:prstGeom>
          <a:solidFill>
            <a:srgbClr val="F4FBFE"/>
          </a:solidFill>
          <a:ln>
            <a:solidFill>
              <a:srgbClr val="99DFF9"/>
            </a:solidFill>
          </a:ln>
        </p:spPr>
        <p:txBody>
          <a:bodyPr wrap="square" rtlCol="0">
            <a:noAutofit/>
          </a:bodyPr>
          <a:lstStyle/>
          <a:p>
            <a:pPr fontAlgn="ctr">
              <a:lnSpc>
                <a:spcPts val="2400"/>
              </a:lnSpc>
              <a:spcBef>
                <a:spcPts val="0"/>
              </a:spcBef>
              <a:spcAft>
                <a:spcPts val="0"/>
              </a:spcAft>
            </a:pPr>
            <a:r>
              <a:rPr lang="en-US" sz="140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[RTA]</a:t>
            </a:r>
            <a:r>
              <a:rPr lang="en-US" sz="1400" b="1">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multicast routing-enable </a:t>
            </a:r>
          </a:p>
          <a:p>
            <a:pPr fontAlgn="ctr">
              <a:lnSpc>
                <a:spcPts val="2400"/>
              </a:lnSpc>
              <a:spcBef>
                <a:spcPts val="0"/>
              </a:spcBef>
              <a:spcAft>
                <a:spcPts val="0"/>
              </a:spcAft>
            </a:pPr>
            <a:r>
              <a:rPr lang="en-US" sz="140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[RTA]</a:t>
            </a:r>
            <a:r>
              <a:rPr lang="en-US" sz="1400" b="1">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interface g0/0/1</a:t>
            </a:r>
          </a:p>
          <a:p>
            <a:pPr fontAlgn="ctr">
              <a:lnSpc>
                <a:spcPts val="2400"/>
              </a:lnSpc>
              <a:spcBef>
                <a:spcPts val="0"/>
              </a:spcBef>
              <a:spcAft>
                <a:spcPts val="0"/>
              </a:spcAft>
            </a:pPr>
            <a:r>
              <a:rPr lang="en-US" sz="140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[RTA-GigabitEthernet0/0/1]</a:t>
            </a:r>
            <a:r>
              <a:rPr lang="en-US" sz="1400" b="1">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ip address 192.168.1.1 24</a:t>
            </a:r>
          </a:p>
          <a:p>
            <a:pPr fontAlgn="ctr">
              <a:lnSpc>
                <a:spcPts val="2400"/>
              </a:lnSpc>
              <a:spcBef>
                <a:spcPts val="0"/>
              </a:spcBef>
              <a:spcAft>
                <a:spcPts val="0"/>
              </a:spcAft>
            </a:pPr>
            <a:r>
              <a:rPr lang="en-US" sz="140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[RTA-GigabitEthernet0/0/1]</a:t>
            </a:r>
            <a:r>
              <a:rPr lang="en-US" sz="1400" b="1">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igmp enable </a:t>
            </a:r>
            <a:r>
              <a:rPr lang="en-US" sz="140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a:t>
            </a:r>
          </a:p>
          <a:p>
            <a:pPr fontAlgn="ctr">
              <a:lnSpc>
                <a:spcPts val="2400"/>
              </a:lnSpc>
              <a:spcBef>
                <a:spcPts val="0"/>
              </a:spcBef>
              <a:spcAft>
                <a:spcPts val="0"/>
              </a:spcAft>
            </a:pPr>
            <a:r>
              <a:rPr lang="en-US" sz="140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[RTA-GigabitEthernet0/0/1]</a:t>
            </a:r>
            <a:r>
              <a:rPr lang="en-US" sz="1400" b="1">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igmp version 2</a:t>
            </a:r>
          </a:p>
        </p:txBody>
      </p:sp>
      <p:sp>
        <p:nvSpPr>
          <p:cNvPr id="18" name="文本框 17"/>
          <p:cNvSpPr txBox="1"/>
          <p:nvPr/>
        </p:nvSpPr>
        <p:spPr bwMode="gray">
          <a:xfrm>
            <a:off x="6074763" y="2372539"/>
            <a:ext cx="4634086" cy="338554"/>
          </a:xfrm>
          <a:prstGeom prst="rect">
            <a:avLst/>
          </a:prstGeom>
          <a:noFill/>
        </p:spPr>
        <p:txBody>
          <a:bodyPr wrap="square" rtlCol="0">
            <a:noAutofit/>
          </a:bodyPr>
          <a:lstStyle/>
          <a:p>
            <a:pPr fontAlgn="ctr">
              <a:spcBef>
                <a:spcPts val="0"/>
              </a:spcBef>
              <a:spcAft>
                <a:spcPts val="0"/>
              </a:spcAft>
            </a:pPr>
            <a:r>
              <a:rPr lang="en-US" sz="16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Configurations on RTA</a:t>
            </a:r>
          </a:p>
        </p:txBody>
      </p:sp>
      <p:cxnSp>
        <p:nvCxnSpPr>
          <p:cNvPr id="19" name="Connector: Elbow 18">
            <a:extLst>
              <a:ext uri="{FF2B5EF4-FFF2-40B4-BE49-F238E27FC236}">
                <a16:creationId xmlns:a16="http://schemas.microsoft.com/office/drawing/2014/main" id="{D7D8A91A-83AC-4714-8129-C25CCE937695}"/>
              </a:ext>
            </a:extLst>
          </p:cNvPr>
          <p:cNvCxnSpPr>
            <a:cxnSpLocks/>
            <a:stCxn id="4" idx="0"/>
            <a:endCxn id="3" idx="2"/>
          </p:cNvCxnSpPr>
          <p:nvPr/>
        </p:nvCxnSpPr>
        <p:spPr bwMode="gray">
          <a:xfrm rot="5400000" flipH="1" flipV="1">
            <a:off x="1979615" y="2323523"/>
            <a:ext cx="1564742" cy="840126"/>
          </a:xfrm>
          <a:prstGeom prst="bentConnector3">
            <a:avLst>
              <a:gd name="adj1" fmla="val 50000"/>
            </a:avLst>
          </a:prstGeom>
          <a:ln w="19050"/>
        </p:spPr>
        <p:style>
          <a:lnRef idx="1">
            <a:schemeClr val="dk1"/>
          </a:lnRef>
          <a:fillRef idx="0">
            <a:schemeClr val="dk1"/>
          </a:fillRef>
          <a:effectRef idx="0">
            <a:schemeClr val="dk1"/>
          </a:effectRef>
          <a:fontRef idx="minor">
            <a:schemeClr val="tx1"/>
          </a:fontRef>
        </p:style>
      </p:cxnSp>
      <p:cxnSp>
        <p:nvCxnSpPr>
          <p:cNvPr id="23" name="Connector: Elbow 22">
            <a:extLst>
              <a:ext uri="{FF2B5EF4-FFF2-40B4-BE49-F238E27FC236}">
                <a16:creationId xmlns:a16="http://schemas.microsoft.com/office/drawing/2014/main" id="{1FD83CAD-8826-4331-996B-71BD429CCFDD}"/>
              </a:ext>
            </a:extLst>
          </p:cNvPr>
          <p:cNvCxnSpPr>
            <a:cxnSpLocks/>
            <a:stCxn id="8" idx="0"/>
            <a:endCxn id="3" idx="2"/>
          </p:cNvCxnSpPr>
          <p:nvPr/>
        </p:nvCxnSpPr>
        <p:spPr bwMode="gray">
          <a:xfrm rot="16200000" flipV="1">
            <a:off x="2861358" y="2281906"/>
            <a:ext cx="1564742" cy="923360"/>
          </a:xfrm>
          <a:prstGeom prst="bentConnector3">
            <a:avLst>
              <a:gd name="adj1" fmla="val 50000"/>
            </a:avLst>
          </a:prstGeom>
          <a:ln w="19050"/>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70044709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wrap="square">
            <a:noAutofit/>
          </a:bodyPr>
          <a:lstStyle/>
          <a:p>
            <a:pPr fontAlgn="ctr"/>
            <a:r>
              <a:rPr lang="en-US">
                <a:latin typeface="Huawei Sans" panose="020C0503030203020204" pitchFamily="34" charset="0"/>
              </a:rPr>
              <a:t>IGMP Configuration Verification</a:t>
            </a:r>
          </a:p>
        </p:txBody>
      </p:sp>
      <p:sp>
        <p:nvSpPr>
          <p:cNvPr id="3" name="文本框 2">
            <a:extLst>
              <a:ext uri="{FF2B5EF4-FFF2-40B4-BE49-F238E27FC236}">
                <a16:creationId xmlns:a16="http://schemas.microsoft.com/office/drawing/2014/main" id="{08559FA2-F3C6-420E-B40A-262540E6B485}"/>
              </a:ext>
            </a:extLst>
          </p:cNvPr>
          <p:cNvSpPr txBox="1"/>
          <p:nvPr/>
        </p:nvSpPr>
        <p:spPr bwMode="gray">
          <a:xfrm>
            <a:off x="2501316" y="1859349"/>
            <a:ext cx="6883984" cy="4060792"/>
          </a:xfrm>
          <a:prstGeom prst="rect">
            <a:avLst/>
          </a:prstGeom>
          <a:solidFill>
            <a:srgbClr val="F4FBFE"/>
          </a:solidFill>
          <a:ln>
            <a:solidFill>
              <a:srgbClr val="99DFF9"/>
            </a:solidFill>
          </a:ln>
        </p:spPr>
        <p:txBody>
          <a:bodyPr wrap="square" rtlCol="0">
            <a:noAutofit/>
          </a:bodyPr>
          <a:lstStyle>
            <a:defPPr>
              <a:defRPr lang="en-US"/>
            </a:defPPr>
            <a:lvl1pPr fontAlgn="auto">
              <a:lnSpc>
                <a:spcPts val="2400"/>
              </a:lnSpc>
              <a:spcBef>
                <a:spcPts val="0"/>
              </a:spcBef>
              <a:spcAft>
                <a:spcPts val="0"/>
              </a:spcAft>
              <a:defRPr sz="1400">
                <a:solidFill>
                  <a:prstClr val="black"/>
                </a:solidFill>
                <a:latin typeface="Huawei Sans" panose="020C0503030203020204" pitchFamily="34" charset="0"/>
                <a:ea typeface="方正兰亭黑简体" panose="02000000000000000000" pitchFamily="2" charset="-122"/>
                <a:cs typeface="Courier New" panose="02070309020205020404" pitchFamily="49" charset="0"/>
              </a:defRPr>
            </a:lvl1pPr>
          </a:lstStyle>
          <a:p>
            <a:pPr fontAlgn="ctr"/>
            <a:r>
              <a:rPr lang="en-US">
                <a:solidFill>
                  <a:schemeClr val="tx1"/>
                </a:solidFill>
                <a:latin typeface="Huawei Sans" panose="020C0503030203020204" pitchFamily="34" charset="0"/>
                <a:sym typeface="Huawei Sans" panose="020C0503030203020204" pitchFamily="34" charset="0"/>
              </a:rPr>
              <a:t>&lt;RTA&gt;display igmp interface </a:t>
            </a:r>
          </a:p>
          <a:p>
            <a:pPr fontAlgn="ctr"/>
            <a:r>
              <a:rPr lang="en-US">
                <a:solidFill>
                  <a:schemeClr val="tx1"/>
                </a:solidFill>
                <a:latin typeface="Huawei Sans" panose="020C0503030203020204" pitchFamily="34" charset="0"/>
                <a:sym typeface="Huawei Sans" panose="020C0503030203020204" pitchFamily="34" charset="0"/>
              </a:rPr>
              <a:t>Interface information of VPN-Instance: public net </a:t>
            </a:r>
          </a:p>
          <a:p>
            <a:pPr fontAlgn="ctr"/>
            <a:r>
              <a:rPr lang="en-US">
                <a:solidFill>
                  <a:schemeClr val="tx1"/>
                </a:solidFill>
                <a:latin typeface="Huawei Sans" panose="020C0503030203020204" pitchFamily="34" charset="0"/>
                <a:sym typeface="Huawei Sans" panose="020C0503030203020204" pitchFamily="34" charset="0"/>
              </a:rPr>
              <a:t> GigabitEthernet0/0/1(192.168.1.1): </a:t>
            </a:r>
          </a:p>
          <a:p>
            <a:pPr fontAlgn="ctr"/>
            <a:r>
              <a:rPr lang="en-US">
                <a:solidFill>
                  <a:schemeClr val="tx1"/>
                </a:solidFill>
                <a:latin typeface="Huawei Sans" panose="020C0503030203020204" pitchFamily="34" charset="0"/>
                <a:sym typeface="Huawei Sans" panose="020C0503030203020204" pitchFamily="34" charset="0"/>
              </a:rPr>
              <a:t>   IGMP is enabled</a:t>
            </a:r>
          </a:p>
          <a:p>
            <a:pPr fontAlgn="ctr"/>
            <a:r>
              <a:rPr lang="en-US">
                <a:solidFill>
                  <a:schemeClr val="tx1"/>
                </a:solidFill>
                <a:latin typeface="Huawei Sans" panose="020C0503030203020204" pitchFamily="34" charset="0"/>
                <a:sym typeface="Huawei Sans" panose="020C0503030203020204" pitchFamily="34" charset="0"/>
              </a:rPr>
              <a:t>   </a:t>
            </a:r>
            <a:r>
              <a:rPr lang="en-US">
                <a:solidFill>
                  <a:srgbClr val="EC7061"/>
                </a:solidFill>
                <a:latin typeface="Huawei Sans" panose="020C0503030203020204" pitchFamily="34" charset="0"/>
                <a:sym typeface="Huawei Sans" panose="020C0503030203020204" pitchFamily="34" charset="0"/>
              </a:rPr>
              <a:t>Current IGMP version is 2</a:t>
            </a:r>
          </a:p>
          <a:p>
            <a:pPr fontAlgn="ctr"/>
            <a:r>
              <a:rPr lang="en-US">
                <a:solidFill>
                  <a:schemeClr val="tx1"/>
                </a:solidFill>
                <a:latin typeface="Huawei Sans" panose="020C0503030203020204" pitchFamily="34" charset="0"/>
                <a:sym typeface="Huawei Sans" panose="020C0503030203020204" pitchFamily="34" charset="0"/>
              </a:rPr>
              <a:t>   IGMP state: up</a:t>
            </a:r>
          </a:p>
          <a:p>
            <a:pPr fontAlgn="ctr"/>
            <a:r>
              <a:rPr lang="en-US">
                <a:solidFill>
                  <a:schemeClr val="tx1"/>
                </a:solidFill>
                <a:latin typeface="Huawei Sans" panose="020C0503030203020204" pitchFamily="34" charset="0"/>
                <a:sym typeface="Huawei Sans" panose="020C0503030203020204" pitchFamily="34" charset="0"/>
              </a:rPr>
              <a:t>   IGMP group policy: none</a:t>
            </a:r>
          </a:p>
          <a:p>
            <a:pPr fontAlgn="ctr"/>
            <a:r>
              <a:rPr lang="en-US">
                <a:solidFill>
                  <a:schemeClr val="tx1"/>
                </a:solidFill>
                <a:latin typeface="Huawei Sans" panose="020C0503030203020204" pitchFamily="34" charset="0"/>
                <a:sym typeface="Huawei Sans" panose="020C0503030203020204" pitchFamily="34" charset="0"/>
              </a:rPr>
              <a:t>   IGMP limit: -</a:t>
            </a:r>
          </a:p>
          <a:p>
            <a:pPr fontAlgn="ctr"/>
            <a:r>
              <a:rPr lang="en-US">
                <a:solidFill>
                  <a:schemeClr val="tx1"/>
                </a:solidFill>
                <a:latin typeface="Huawei Sans" panose="020C0503030203020204" pitchFamily="34" charset="0"/>
                <a:sym typeface="Huawei Sans" panose="020C0503030203020204" pitchFamily="34" charset="0"/>
              </a:rPr>
              <a:t>   Value of query interval for IGMP (negotiated): -</a:t>
            </a:r>
          </a:p>
          <a:p>
            <a:pPr fontAlgn="ctr"/>
            <a:r>
              <a:rPr lang="en-US">
                <a:solidFill>
                  <a:schemeClr val="tx1"/>
                </a:solidFill>
                <a:latin typeface="Huawei Sans" panose="020C0503030203020204" pitchFamily="34" charset="0"/>
                <a:sym typeface="Huawei Sans" panose="020C0503030203020204" pitchFamily="34" charset="0"/>
              </a:rPr>
              <a:t>   </a:t>
            </a:r>
            <a:r>
              <a:rPr lang="en-US">
                <a:solidFill>
                  <a:srgbClr val="EC7061"/>
                </a:solidFill>
                <a:latin typeface="Huawei Sans" panose="020C0503030203020204" pitchFamily="34" charset="0"/>
                <a:sym typeface="Huawei Sans" panose="020C0503030203020204" pitchFamily="34" charset="0"/>
              </a:rPr>
              <a:t>Value of query interval for IGMP (configured): 60 s</a:t>
            </a:r>
          </a:p>
          <a:p>
            <a:pPr fontAlgn="ctr"/>
            <a:r>
              <a:rPr lang="en-US">
                <a:solidFill>
                  <a:schemeClr val="tx1"/>
                </a:solidFill>
                <a:latin typeface="Huawei Sans" panose="020C0503030203020204" pitchFamily="34" charset="0"/>
                <a:sym typeface="Huawei Sans" panose="020C0503030203020204" pitchFamily="34" charset="0"/>
              </a:rPr>
              <a:t>   Value of other querier timeout for IGMP: 0 s</a:t>
            </a:r>
          </a:p>
          <a:p>
            <a:pPr fontAlgn="ctr"/>
            <a:r>
              <a:rPr lang="en-US">
                <a:solidFill>
                  <a:srgbClr val="EC7061"/>
                </a:solidFill>
                <a:latin typeface="Huawei Sans" panose="020C0503030203020204" pitchFamily="34" charset="0"/>
                <a:sym typeface="Huawei Sans" panose="020C0503030203020204" pitchFamily="34" charset="0"/>
              </a:rPr>
              <a:t>   Value of maximum query response time for IGMP: 10 s</a:t>
            </a:r>
          </a:p>
          <a:p>
            <a:pPr fontAlgn="ctr"/>
            <a:r>
              <a:rPr lang="en-US">
                <a:solidFill>
                  <a:schemeClr val="tx1"/>
                </a:solidFill>
                <a:latin typeface="Huawei Sans" panose="020C0503030203020204" pitchFamily="34" charset="0"/>
                <a:sym typeface="Huawei Sans" panose="020C0503030203020204" pitchFamily="34" charset="0"/>
              </a:rPr>
              <a:t>   Querier for IGMP: 192.168.1.1 (this router)</a:t>
            </a:r>
          </a:p>
        </p:txBody>
      </p:sp>
      <p:sp>
        <p:nvSpPr>
          <p:cNvPr id="4" name="内容占位符 2">
            <a:extLst>
              <a:ext uri="{FF2B5EF4-FFF2-40B4-BE49-F238E27FC236}">
                <a16:creationId xmlns:a16="http://schemas.microsoft.com/office/drawing/2014/main" id="{4922D984-7CE6-4C2A-BA1C-306D1E206019}"/>
              </a:ext>
            </a:extLst>
          </p:cNvPr>
          <p:cNvSpPr txBox="1">
            <a:spLocks/>
          </p:cNvSpPr>
          <p:nvPr/>
        </p:nvSpPr>
        <p:spPr bwMode="gray">
          <a:xfrm>
            <a:off x="451745" y="1246103"/>
            <a:ext cx="10492771" cy="523014"/>
          </a:xfrm>
          <a:prstGeom prst="rect">
            <a:avLst/>
          </a:prstGeom>
        </p:spPr>
        <p:txBody>
          <a:bodyPr wrap="square">
            <a:noAutofit/>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mn-lt"/>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marL="0" indent="0" fontAlgn="ctr">
              <a:buNone/>
            </a:pPr>
            <a:r>
              <a:rPr lang="en-US" sz="1800" dirty="0">
                <a:latin typeface="Huawei Sans" panose="020C0503030203020204" pitchFamily="34" charset="0"/>
                <a:ea typeface="方正兰亭黑简体" panose="02000000000000000000" pitchFamily="2" charset="-122"/>
                <a:sym typeface="Huawei Sans" panose="020C0503030203020204" pitchFamily="34" charset="0"/>
              </a:rPr>
              <a:t>On RTA, check the IGMP configurations and running information on the interface.</a:t>
            </a:r>
          </a:p>
        </p:txBody>
      </p:sp>
      <p:sp>
        <p:nvSpPr>
          <p:cNvPr id="5" name="圆角矩形 19">
            <a:extLst>
              <a:ext uri="{FF2B5EF4-FFF2-40B4-BE49-F238E27FC236}">
                <a16:creationId xmlns:a16="http://schemas.microsoft.com/office/drawing/2014/main" id="{4A8E2AFC-16BE-4F19-B353-1B52E6CC8E8F}"/>
              </a:ext>
            </a:extLst>
          </p:cNvPr>
          <p:cNvSpPr/>
          <p:nvPr/>
        </p:nvSpPr>
        <p:spPr bwMode="gray">
          <a:xfrm>
            <a:off x="698500" y="2998109"/>
            <a:ext cx="1361716" cy="596156"/>
          </a:xfrm>
          <a:prstGeom prst="roundRect">
            <a:avLst>
              <a:gd name="adj" fmla="val 7486"/>
            </a:avLst>
          </a:prstGeom>
          <a:solidFill>
            <a:srgbClr val="00B0F0">
              <a:alpha val="5000"/>
            </a:srgbClr>
          </a:solidFill>
          <a:ln w="9525">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The IGMP version is IGMPv2.</a:t>
            </a:r>
          </a:p>
        </p:txBody>
      </p:sp>
      <p:cxnSp>
        <p:nvCxnSpPr>
          <p:cNvPr id="6" name="直接箭头连接符 5">
            <a:extLst>
              <a:ext uri="{FF2B5EF4-FFF2-40B4-BE49-F238E27FC236}">
                <a16:creationId xmlns:a16="http://schemas.microsoft.com/office/drawing/2014/main" id="{52AE6C13-6B31-421F-9282-E5C475271E35}"/>
              </a:ext>
            </a:extLst>
          </p:cNvPr>
          <p:cNvCxnSpPr>
            <a:cxnSpLocks/>
          </p:cNvCxnSpPr>
          <p:nvPr/>
        </p:nvCxnSpPr>
        <p:spPr bwMode="gray">
          <a:xfrm flipV="1">
            <a:off x="2060216" y="3296187"/>
            <a:ext cx="468000" cy="1"/>
          </a:xfrm>
          <a:prstGeom prst="straightConnector1">
            <a:avLst/>
          </a:prstGeom>
          <a:ln w="25400">
            <a:solidFill>
              <a:srgbClr val="00B0F0"/>
            </a:solidFill>
            <a:tailEnd type="triangle"/>
          </a:ln>
        </p:spPr>
        <p:style>
          <a:lnRef idx="1">
            <a:schemeClr val="accent1"/>
          </a:lnRef>
          <a:fillRef idx="0">
            <a:schemeClr val="accent1"/>
          </a:fillRef>
          <a:effectRef idx="0">
            <a:schemeClr val="accent1"/>
          </a:effectRef>
          <a:fontRef idx="minor">
            <a:schemeClr val="tx1"/>
          </a:fontRef>
        </p:style>
      </p:cxnSp>
      <p:sp>
        <p:nvSpPr>
          <p:cNvPr id="7" name="圆角矩形 19">
            <a:extLst>
              <a:ext uri="{FF2B5EF4-FFF2-40B4-BE49-F238E27FC236}">
                <a16:creationId xmlns:a16="http://schemas.microsoft.com/office/drawing/2014/main" id="{4A8E2AFC-16BE-4F19-B353-1B52E6CC8E8F}"/>
              </a:ext>
            </a:extLst>
          </p:cNvPr>
          <p:cNvSpPr/>
          <p:nvPr/>
        </p:nvSpPr>
        <p:spPr bwMode="gray">
          <a:xfrm>
            <a:off x="698500" y="4150760"/>
            <a:ext cx="1361716" cy="896344"/>
          </a:xfrm>
          <a:prstGeom prst="roundRect">
            <a:avLst>
              <a:gd name="adj" fmla="val 7486"/>
            </a:avLst>
          </a:prstGeom>
          <a:solidFill>
            <a:srgbClr val="00B0F0">
              <a:alpha val="5000"/>
            </a:srgbClr>
          </a:solidFill>
          <a:ln w="9525">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fontAlgn="ctr"/>
            <a:r>
              <a:rPr lang="en-US" sz="120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Configured interval for sending IGMP Query messages</a:t>
            </a:r>
          </a:p>
        </p:txBody>
      </p:sp>
      <p:cxnSp>
        <p:nvCxnSpPr>
          <p:cNvPr id="8" name="直接箭头连接符 7">
            <a:extLst>
              <a:ext uri="{FF2B5EF4-FFF2-40B4-BE49-F238E27FC236}">
                <a16:creationId xmlns:a16="http://schemas.microsoft.com/office/drawing/2014/main" id="{52AE6C13-6B31-421F-9282-E5C475271E35}"/>
              </a:ext>
            </a:extLst>
          </p:cNvPr>
          <p:cNvCxnSpPr>
            <a:cxnSpLocks/>
          </p:cNvCxnSpPr>
          <p:nvPr/>
        </p:nvCxnSpPr>
        <p:spPr bwMode="gray">
          <a:xfrm flipV="1">
            <a:off x="2060216" y="4776124"/>
            <a:ext cx="468000" cy="1"/>
          </a:xfrm>
          <a:prstGeom prst="straightConnector1">
            <a:avLst/>
          </a:prstGeom>
          <a:ln w="25400">
            <a:solidFill>
              <a:srgbClr val="00B0F0"/>
            </a:solidFill>
            <a:tailEnd type="triangle"/>
          </a:ln>
        </p:spPr>
        <p:style>
          <a:lnRef idx="1">
            <a:schemeClr val="accent1"/>
          </a:lnRef>
          <a:fillRef idx="0">
            <a:schemeClr val="accent1"/>
          </a:fillRef>
          <a:effectRef idx="0">
            <a:schemeClr val="accent1"/>
          </a:effectRef>
          <a:fontRef idx="minor">
            <a:schemeClr val="tx1"/>
          </a:fontRef>
        </p:style>
      </p:cxnSp>
      <p:sp>
        <p:nvSpPr>
          <p:cNvPr id="9" name="圆角矩形 19">
            <a:extLst>
              <a:ext uri="{FF2B5EF4-FFF2-40B4-BE49-F238E27FC236}">
                <a16:creationId xmlns:a16="http://schemas.microsoft.com/office/drawing/2014/main" id="{4A8E2AFC-16BE-4F19-B353-1B52E6CC8E8F}"/>
              </a:ext>
            </a:extLst>
          </p:cNvPr>
          <p:cNvSpPr/>
          <p:nvPr/>
        </p:nvSpPr>
        <p:spPr bwMode="gray">
          <a:xfrm>
            <a:off x="698500" y="5141895"/>
            <a:ext cx="1361716" cy="815304"/>
          </a:xfrm>
          <a:prstGeom prst="roundRect">
            <a:avLst>
              <a:gd name="adj" fmla="val 7486"/>
            </a:avLst>
          </a:prstGeom>
          <a:solidFill>
            <a:srgbClr val="00B0F0">
              <a:alpha val="5000"/>
            </a:srgbClr>
          </a:solidFill>
          <a:ln w="9525">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Maximum response time in a Query message</a:t>
            </a:r>
          </a:p>
        </p:txBody>
      </p:sp>
      <p:cxnSp>
        <p:nvCxnSpPr>
          <p:cNvPr id="10" name="直接箭头连接符 9">
            <a:extLst>
              <a:ext uri="{FF2B5EF4-FFF2-40B4-BE49-F238E27FC236}">
                <a16:creationId xmlns:a16="http://schemas.microsoft.com/office/drawing/2014/main" id="{52AE6C13-6B31-421F-9282-E5C475271E35}"/>
              </a:ext>
            </a:extLst>
          </p:cNvPr>
          <p:cNvCxnSpPr>
            <a:cxnSpLocks/>
          </p:cNvCxnSpPr>
          <p:nvPr/>
        </p:nvCxnSpPr>
        <p:spPr bwMode="gray">
          <a:xfrm flipV="1">
            <a:off x="2060216" y="5449936"/>
            <a:ext cx="468000" cy="1"/>
          </a:xfrm>
          <a:prstGeom prst="straightConnector1">
            <a:avLst/>
          </a:prstGeom>
          <a:ln w="25400">
            <a:solidFill>
              <a:srgbClr val="00B0F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92456987"/>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bwMode="gray"/>
        <p:txBody>
          <a:bodyPr wrap="square">
            <a:noAutofit/>
          </a:bodyPr>
          <a:lstStyle/>
          <a:p>
            <a:pPr fontAlgn="ctr"/>
            <a:r>
              <a:rPr lang="en-US" dirty="0">
                <a:latin typeface="Huawei Sans" panose="020C0503030203020204" pitchFamily="34" charset="0"/>
              </a:rPr>
              <a:t>(Essay) In IGMPv1, when the last member leaves a group, how long will the multicast router wait before deleting the multicast forwarding entry of the group?</a:t>
            </a:r>
          </a:p>
          <a:p>
            <a:pPr fontAlgn="ctr"/>
            <a:r>
              <a:rPr lang="en-US" dirty="0">
                <a:latin typeface="Huawei Sans" panose="020C0503030203020204" pitchFamily="34" charset="0"/>
              </a:rPr>
              <a:t>(Essay) Is the destination IP address of IGMPv2 Group-Specific Query message 224.0.0.1?</a:t>
            </a:r>
          </a:p>
          <a:p>
            <a:pPr fontAlgn="ctr"/>
            <a:r>
              <a:rPr lang="en-US" dirty="0">
                <a:latin typeface="Huawei Sans" panose="020C0503030203020204" pitchFamily="34" charset="0"/>
              </a:rPr>
              <a:t>(Single) Which IGMP versions are available?</a:t>
            </a:r>
          </a:p>
          <a:p>
            <a:pPr marL="654050" lvl="1" indent="-333375" fontAlgn="ctr">
              <a:buFont typeface="+mj-lt"/>
              <a:buAutoNum type="alphaUcPeriod"/>
            </a:pPr>
            <a:r>
              <a:rPr lang="en-US" dirty="0">
                <a:latin typeface="Huawei Sans" panose="020C0503030203020204" pitchFamily="34" charset="0"/>
              </a:rPr>
              <a:t> IGMPv1, IGMPv2</a:t>
            </a:r>
          </a:p>
          <a:p>
            <a:pPr marL="654050" lvl="1" indent="-333375" fontAlgn="ctr">
              <a:buFont typeface="+mj-lt"/>
              <a:buAutoNum type="alphaUcPeriod"/>
            </a:pPr>
            <a:r>
              <a:rPr lang="en-US" dirty="0">
                <a:latin typeface="Huawei Sans" panose="020C0503030203020204" pitchFamily="34" charset="0"/>
              </a:rPr>
              <a:t> IGMPv3</a:t>
            </a:r>
          </a:p>
          <a:p>
            <a:pPr marL="654050" lvl="1" indent="-333375" fontAlgn="ctr">
              <a:buFont typeface="+mj-lt"/>
              <a:buAutoNum type="alphaUcPeriod"/>
            </a:pPr>
            <a:r>
              <a:rPr lang="en-US" dirty="0">
                <a:latin typeface="Huawei Sans" panose="020C0503030203020204" pitchFamily="34" charset="0"/>
              </a:rPr>
              <a:t> IGMPv2, IGMPv3</a:t>
            </a:r>
          </a:p>
          <a:p>
            <a:pPr marL="654050" lvl="1" indent="-333375" fontAlgn="ctr">
              <a:buFont typeface="+mj-lt"/>
              <a:buAutoNum type="alphaUcPeriod"/>
            </a:pPr>
            <a:r>
              <a:rPr lang="en-US" dirty="0">
                <a:latin typeface="Huawei Sans" panose="020C0503030203020204" pitchFamily="34" charset="0"/>
              </a:rPr>
              <a:t> IGMPv1, IGMPv2, IGMPv3</a:t>
            </a:r>
            <a:endParaRPr lang="zh-CN" altLang="en-US" dirty="0">
              <a:latin typeface="Huawei Sans" panose="020C0503030203020204" pitchFamily="34" charset="0"/>
            </a:endParaRPr>
          </a:p>
          <a:p>
            <a:pPr fontAlgn="ctr"/>
            <a:endParaRPr lang="zh-CN" altLang="en-US" dirty="0">
              <a:latin typeface="Huawei Sans" panose="020C0503030203020204" pitchFamily="34" charset="0"/>
            </a:endParaRPr>
          </a:p>
        </p:txBody>
      </p:sp>
    </p:spTree>
    <p:extLst>
      <p:ext uri="{BB962C8B-B14F-4D97-AF65-F5344CB8AC3E}">
        <p14:creationId xmlns:p14="http://schemas.microsoft.com/office/powerpoint/2010/main" val="400953235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type="body" sz="quarter" idx="11"/>
          </p:nvPr>
        </p:nvSpPr>
        <p:spPr bwMode="gray"/>
        <p:txBody>
          <a:bodyPr wrap="square">
            <a:noAutofit/>
          </a:bodyPr>
          <a:lstStyle/>
          <a:p>
            <a:pPr fontAlgn="ctr"/>
            <a:r>
              <a:rPr lang="en-US" sz="1600" dirty="0">
                <a:latin typeface="Huawei Sans" panose="020C0503030203020204" pitchFamily="34" charset="0"/>
              </a:rPr>
              <a:t>IGMP enables a multicast network to know the locations of multicast group members and the multicast groups that the members join. In addition, IGMP maintains multicast group memberships.</a:t>
            </a:r>
          </a:p>
          <a:p>
            <a:pPr fontAlgn="ctr"/>
            <a:r>
              <a:rPr lang="en-US" sz="1600" dirty="0">
                <a:latin typeface="Huawei Sans" panose="020C0503030203020204" pitchFamily="34" charset="0"/>
              </a:rPr>
              <a:t>There are three IGMP versions:</a:t>
            </a:r>
          </a:p>
          <a:p>
            <a:pPr lvl="1" fontAlgn="ctr"/>
            <a:r>
              <a:rPr lang="en-US" sz="1400" dirty="0">
                <a:latin typeface="Huawei Sans" panose="020C0503030203020204" pitchFamily="34" charset="0"/>
              </a:rPr>
              <a:t>IGMPv1: has a basic group joining mechanism, but the group member leaving mechanism is outdated. In addition, IGMPv1 does not have an independent IGMP </a:t>
            </a:r>
            <a:r>
              <a:rPr lang="en-US" sz="1400" dirty="0" err="1">
                <a:latin typeface="Huawei Sans" panose="020C0503030203020204" pitchFamily="34" charset="0"/>
              </a:rPr>
              <a:t>querier</a:t>
            </a:r>
            <a:r>
              <a:rPr lang="en-US" sz="1400" dirty="0">
                <a:latin typeface="Huawei Sans" panose="020C0503030203020204" pitchFamily="34" charset="0"/>
              </a:rPr>
              <a:t> election mechanism.</a:t>
            </a:r>
          </a:p>
          <a:p>
            <a:pPr lvl="1" fontAlgn="ctr"/>
            <a:r>
              <a:rPr lang="en-US" sz="1400" dirty="0">
                <a:latin typeface="Huawei Sans" panose="020C0503030203020204" pitchFamily="34" charset="0"/>
              </a:rPr>
              <a:t>IGMPv2: improves the group leaving mechanism based on IGMPv1 and provides an independent IGMP </a:t>
            </a:r>
            <a:r>
              <a:rPr lang="en-US" sz="1400" dirty="0" err="1">
                <a:latin typeface="Huawei Sans" panose="020C0503030203020204" pitchFamily="34" charset="0"/>
              </a:rPr>
              <a:t>querier</a:t>
            </a:r>
            <a:r>
              <a:rPr lang="en-US" sz="1400" dirty="0">
                <a:latin typeface="Huawei Sans" panose="020C0503030203020204" pitchFamily="34" charset="0"/>
              </a:rPr>
              <a:t> election mechanism.</a:t>
            </a:r>
          </a:p>
          <a:p>
            <a:pPr lvl="1" fontAlgn="ctr"/>
            <a:r>
              <a:rPr lang="en-US" sz="1400" dirty="0">
                <a:latin typeface="Huawei Sans" panose="020C0503030203020204" pitchFamily="34" charset="0"/>
              </a:rPr>
              <a:t>IGMPv3: is an enhancement of IGMPv2 and supports SSM. IGMPv3 can notify a multicast network of the multicast sources from which multicast data needs to be received.</a:t>
            </a:r>
          </a:p>
          <a:p>
            <a:pPr fontAlgn="ctr"/>
            <a:r>
              <a:rPr lang="en-US" sz="1600" dirty="0">
                <a:latin typeface="Huawei Sans" panose="020C0503030203020204" pitchFamily="34" charset="0"/>
              </a:rPr>
              <a:t>IGMP provides the following features to ensure efficient running of IGMP on a network:</a:t>
            </a:r>
          </a:p>
          <a:p>
            <a:pPr lvl="1" fontAlgn="ctr"/>
            <a:r>
              <a:rPr lang="en-US" sz="1400" dirty="0">
                <a:latin typeface="Huawei Sans" panose="020C0503030203020204" pitchFamily="34" charset="0"/>
              </a:rPr>
              <a:t>IGMP snooping: prevents multicast data from being flooded across multicast groups on an Ethernet network.</a:t>
            </a:r>
          </a:p>
          <a:p>
            <a:pPr lvl="1" fontAlgn="ctr"/>
            <a:r>
              <a:rPr lang="en-US" sz="1400" dirty="0">
                <a:latin typeface="Huawei Sans" panose="020C0503030203020204" pitchFamily="34" charset="0"/>
              </a:rPr>
              <a:t>IGMP SSM mapping: solves the problem that IGMPv1 and IGMPv2 group members cannot access the SSM multicast network.</a:t>
            </a:r>
          </a:p>
          <a:p>
            <a:pPr lvl="1" fontAlgn="ctr"/>
            <a:r>
              <a:rPr lang="en-US" sz="1400" dirty="0">
                <a:latin typeface="Huawei Sans" panose="020C0503030203020204" pitchFamily="34" charset="0"/>
              </a:rPr>
              <a:t>IGMP proxy: solves the problem that the IGMP </a:t>
            </a:r>
            <a:r>
              <a:rPr lang="en-US" sz="1400" dirty="0" err="1">
                <a:latin typeface="Huawei Sans" panose="020C0503030203020204" pitchFamily="34" charset="0"/>
              </a:rPr>
              <a:t>querier</a:t>
            </a:r>
            <a:r>
              <a:rPr lang="en-US" sz="1400" dirty="0">
                <a:latin typeface="Huawei Sans" panose="020C0503030203020204" pitchFamily="34" charset="0"/>
              </a:rPr>
              <a:t> is overloaded because a large number of multicast group members frequently join and leave a multicast group.</a:t>
            </a:r>
          </a:p>
        </p:txBody>
      </p:sp>
    </p:spTree>
    <p:extLst>
      <p:ext uri="{BB962C8B-B14F-4D97-AF65-F5344CB8AC3E}">
        <p14:creationId xmlns:p14="http://schemas.microsoft.com/office/powerpoint/2010/main" val="108086899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bwMode="gray"/>
        <p:txBody>
          <a:bodyPr wrap="square">
            <a:noAutofit/>
          </a:bodyPr>
          <a:lstStyle/>
          <a:p>
            <a:pPr fontAlgn="ctr"/>
            <a:r>
              <a:rPr lang="en-US" b="1" dirty="0">
                <a:latin typeface="Huawei Sans" panose="020C0503030203020204" pitchFamily="34" charset="0"/>
              </a:rPr>
              <a:t>IGMP Introduction</a:t>
            </a:r>
          </a:p>
          <a:p>
            <a:pPr marL="785813" lvl="1" indent="-319088" fontAlgn="ctr">
              <a:buSzPct val="50000"/>
              <a:buFont typeface="Wingdings" panose="05000000000000000000" pitchFamily="2" charset="2"/>
              <a:buChar char="n"/>
            </a:pPr>
            <a:r>
              <a:rPr lang="en-US" dirty="0">
                <a:latin typeface="Huawei Sans" panose="020C0503030203020204" pitchFamily="34" charset="0"/>
              </a:rPr>
              <a:t>Overview</a:t>
            </a:r>
          </a:p>
          <a:p>
            <a:pPr marL="785813" lvl="1" indent="-319088" fontAlgn="ctr"/>
            <a:r>
              <a:rPr lang="en-US">
                <a:solidFill>
                  <a:schemeClr val="bg1">
                    <a:lumMod val="50000"/>
                  </a:schemeClr>
                </a:solidFill>
                <a:latin typeface="Huawei Sans" panose="020C0503030203020204" pitchFamily="34" charset="0"/>
              </a:rPr>
              <a:t>Implementation </a:t>
            </a:r>
            <a:r>
              <a:rPr lang="en-US" dirty="0">
                <a:solidFill>
                  <a:schemeClr val="bg1">
                    <a:lumMod val="50000"/>
                  </a:schemeClr>
                </a:solidFill>
                <a:latin typeface="Huawei Sans" panose="020C0503030203020204" pitchFamily="34" charset="0"/>
              </a:rPr>
              <a:t>of IGMP</a:t>
            </a:r>
          </a:p>
          <a:p>
            <a:pPr fontAlgn="ctr"/>
            <a:r>
              <a:rPr lang="en-US" dirty="0">
                <a:solidFill>
                  <a:schemeClr val="bg1">
                    <a:lumMod val="50000"/>
                  </a:schemeClr>
                </a:solidFill>
                <a:latin typeface="Huawei Sans" panose="020C0503030203020204" pitchFamily="34" charset="0"/>
              </a:rPr>
              <a:t>IGMP Feature Introduction</a:t>
            </a:r>
          </a:p>
          <a:p>
            <a:pPr fontAlgn="ctr"/>
            <a:r>
              <a:rPr lang="en-US" dirty="0">
                <a:solidFill>
                  <a:schemeClr val="bg1">
                    <a:lumMod val="50000"/>
                  </a:schemeClr>
                </a:solidFill>
                <a:latin typeface="Huawei Sans" panose="020C0503030203020204" pitchFamily="34" charset="0"/>
              </a:rPr>
              <a:t>IGMP Configurations</a:t>
            </a:r>
          </a:p>
        </p:txBody>
      </p:sp>
    </p:spTree>
    <p:extLst>
      <p:ext uri="{BB962C8B-B14F-4D97-AF65-F5344CB8AC3E}">
        <p14:creationId xmlns:p14="http://schemas.microsoft.com/office/powerpoint/2010/main" val="3967109973"/>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67066234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1E5524FB-39BE-433F-88BE-E27EB72C3ACA}"/>
              </a:ext>
            </a:extLst>
          </p:cNvPr>
          <p:cNvSpPr>
            <a:spLocks noGrp="1"/>
          </p:cNvSpPr>
          <p:nvPr>
            <p:ph type="body" sz="quarter" idx="10"/>
          </p:nvPr>
        </p:nvSpPr>
        <p:spPr bwMode="gray"/>
        <p:txBody>
          <a:bodyPr wrap="square">
            <a:noAutofit/>
          </a:bodyPr>
          <a:lstStyle/>
          <a:p>
            <a:pPr fontAlgn="ctr">
              <a:lnSpc>
                <a:spcPct val="130000"/>
              </a:lnSpc>
            </a:pPr>
            <a:r>
              <a:rPr lang="en-US" sz="1600" dirty="0">
                <a:latin typeface="Huawei Sans" panose="020C0503030203020204" pitchFamily="34" charset="0"/>
              </a:rPr>
              <a:t>IP multicast transmits packets from a source to a group of receivers. In the multicast communication model, the multicast source does not need to know the locations of receivers, and multicast data can be sent to multicast group members only through the multicast network.</a:t>
            </a:r>
          </a:p>
          <a:p>
            <a:pPr fontAlgn="ctr">
              <a:lnSpc>
                <a:spcPct val="130000"/>
              </a:lnSpc>
            </a:pPr>
            <a:r>
              <a:rPr lang="en-US" sz="1600" dirty="0">
                <a:latin typeface="Huawei Sans" panose="020C0503030203020204" pitchFamily="34" charset="0"/>
              </a:rPr>
              <a:t>The multicast network needs to know the </a:t>
            </a:r>
            <a:r>
              <a:rPr lang="en-US" sz="1600" b="1" dirty="0">
                <a:solidFill>
                  <a:srgbClr val="EC7061"/>
                </a:solidFill>
                <a:latin typeface="Huawei Sans" panose="020C0503030203020204" pitchFamily="34" charset="0"/>
              </a:rPr>
              <a:t>locations of multicast group members</a:t>
            </a:r>
            <a:r>
              <a:rPr lang="en-US" sz="1600" dirty="0">
                <a:latin typeface="Huawei Sans" panose="020C0503030203020204" pitchFamily="34" charset="0"/>
              </a:rPr>
              <a:t> and the </a:t>
            </a:r>
            <a:r>
              <a:rPr lang="en-US" sz="1600" b="1" dirty="0">
                <a:solidFill>
                  <a:srgbClr val="EC7061"/>
                </a:solidFill>
                <a:latin typeface="Huawei Sans" panose="020C0503030203020204" pitchFamily="34" charset="0"/>
              </a:rPr>
              <a:t>multicast groups that the members join</a:t>
            </a:r>
            <a:r>
              <a:rPr lang="en-US" sz="1600" dirty="0">
                <a:latin typeface="Huawei Sans" panose="020C0503030203020204" pitchFamily="34" charset="0"/>
              </a:rPr>
              <a:t> so that the multicast network can forward multicast data to the members.</a:t>
            </a:r>
          </a:p>
          <a:p>
            <a:pPr fontAlgn="ctr">
              <a:lnSpc>
                <a:spcPct val="130000"/>
              </a:lnSpc>
            </a:pPr>
            <a:r>
              <a:rPr lang="en-US" sz="1600" dirty="0">
                <a:latin typeface="Huawei Sans" panose="020C0503030203020204" pitchFamily="34" charset="0"/>
              </a:rPr>
              <a:t>How does the multicast network </a:t>
            </a:r>
            <a:r>
              <a:rPr lang="en-US" sz="1600" b="1" dirty="0">
                <a:solidFill>
                  <a:srgbClr val="EC7061"/>
                </a:solidFill>
                <a:latin typeface="Huawei Sans" panose="020C0503030203020204" pitchFamily="34" charset="0"/>
              </a:rPr>
              <a:t>discover multicast group members</a:t>
            </a:r>
            <a:r>
              <a:rPr lang="en-US" sz="1600" dirty="0">
                <a:latin typeface="Huawei Sans" panose="020C0503030203020204" pitchFamily="34" charset="0"/>
              </a:rPr>
              <a:t>?</a:t>
            </a:r>
          </a:p>
        </p:txBody>
      </p:sp>
      <p:sp>
        <p:nvSpPr>
          <p:cNvPr id="3" name="Title 2">
            <a:extLst>
              <a:ext uri="{FF2B5EF4-FFF2-40B4-BE49-F238E27FC236}">
                <a16:creationId xmlns:a16="http://schemas.microsoft.com/office/drawing/2014/main" id="{6F10103C-2E28-4F5A-82A8-33914F20584D}"/>
              </a:ext>
            </a:extLst>
          </p:cNvPr>
          <p:cNvSpPr>
            <a:spLocks noGrp="1"/>
          </p:cNvSpPr>
          <p:nvPr>
            <p:ph type="title"/>
          </p:nvPr>
        </p:nvSpPr>
        <p:spPr bwMode="gray"/>
        <p:txBody>
          <a:bodyPr wrap="square">
            <a:noAutofit/>
          </a:bodyPr>
          <a:lstStyle/>
          <a:p>
            <a:pPr fontAlgn="ctr"/>
            <a:r>
              <a:rPr lang="en-US" dirty="0">
                <a:latin typeface="Huawei Sans" panose="020C0503030203020204" pitchFamily="34" charset="0"/>
              </a:rPr>
              <a:t>Demands of Forwarding on a Multicast Network</a:t>
            </a:r>
          </a:p>
        </p:txBody>
      </p:sp>
      <p:sp>
        <p:nvSpPr>
          <p:cNvPr id="12" name="Freeform 159">
            <a:extLst>
              <a:ext uri="{FF2B5EF4-FFF2-40B4-BE49-F238E27FC236}">
                <a16:creationId xmlns:a16="http://schemas.microsoft.com/office/drawing/2014/main" id="{ADBE2BDD-0FA6-4505-AD8D-3148FABA2F28}"/>
              </a:ext>
            </a:extLst>
          </p:cNvPr>
          <p:cNvSpPr/>
          <p:nvPr/>
        </p:nvSpPr>
        <p:spPr bwMode="gray">
          <a:xfrm flipH="1">
            <a:off x="6498845" y="3651596"/>
            <a:ext cx="2598563" cy="1543475"/>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100">
                <a:solidFill>
                  <a:schemeClr val="tx1"/>
                </a:solidFill>
                <a:latin typeface="Huawei Sans" panose="020C0503030203020204" pitchFamily="34" charset="0"/>
              </a:rPr>
              <a:t>Multicast network</a:t>
            </a:r>
          </a:p>
        </p:txBody>
      </p:sp>
      <p:sp>
        <p:nvSpPr>
          <p:cNvPr id="29" name="Freeform 159">
            <a:extLst>
              <a:ext uri="{FF2B5EF4-FFF2-40B4-BE49-F238E27FC236}">
                <a16:creationId xmlns:a16="http://schemas.microsoft.com/office/drawing/2014/main" id="{CAC622F6-481C-4B8D-8ECD-CE48C9A42F50}"/>
              </a:ext>
            </a:extLst>
          </p:cNvPr>
          <p:cNvSpPr/>
          <p:nvPr/>
        </p:nvSpPr>
        <p:spPr bwMode="gray">
          <a:xfrm flipH="1">
            <a:off x="7386457" y="5369034"/>
            <a:ext cx="1122330" cy="586674"/>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endParaRPr lang="en-US" sz="1100" dirty="0">
              <a:solidFill>
                <a:schemeClr val="tx1"/>
              </a:solidFill>
              <a:latin typeface="Huawei Sans" panose="020C0503030203020204" pitchFamily="34" charset="0"/>
            </a:endParaRPr>
          </a:p>
        </p:txBody>
      </p:sp>
      <p:sp>
        <p:nvSpPr>
          <p:cNvPr id="30" name="Freeform 159">
            <a:extLst>
              <a:ext uri="{FF2B5EF4-FFF2-40B4-BE49-F238E27FC236}">
                <a16:creationId xmlns:a16="http://schemas.microsoft.com/office/drawing/2014/main" id="{89D0A4D7-867B-468C-B5F2-75930EA6D292}"/>
              </a:ext>
            </a:extLst>
          </p:cNvPr>
          <p:cNvSpPr/>
          <p:nvPr/>
        </p:nvSpPr>
        <p:spPr bwMode="gray">
          <a:xfrm flipH="1">
            <a:off x="8934089" y="4404246"/>
            <a:ext cx="1122330" cy="586674"/>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endParaRPr lang="en-US" sz="1100" dirty="0">
              <a:solidFill>
                <a:schemeClr val="tx1"/>
              </a:solidFill>
              <a:latin typeface="Huawei Sans" panose="020C0503030203020204" pitchFamily="34" charset="0"/>
            </a:endParaRPr>
          </a:p>
        </p:txBody>
      </p:sp>
      <p:sp>
        <p:nvSpPr>
          <p:cNvPr id="31" name="Freeform 159">
            <a:extLst>
              <a:ext uri="{FF2B5EF4-FFF2-40B4-BE49-F238E27FC236}">
                <a16:creationId xmlns:a16="http://schemas.microsoft.com/office/drawing/2014/main" id="{D875E668-8B25-4DF8-ACB3-C4D01DFF7EF1}"/>
              </a:ext>
            </a:extLst>
          </p:cNvPr>
          <p:cNvSpPr/>
          <p:nvPr/>
        </p:nvSpPr>
        <p:spPr bwMode="gray">
          <a:xfrm flipH="1">
            <a:off x="8633273" y="3491943"/>
            <a:ext cx="1122330" cy="586674"/>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endParaRPr lang="en-US" sz="1100" dirty="0">
              <a:solidFill>
                <a:schemeClr val="tx1"/>
              </a:solidFill>
              <a:latin typeface="Huawei Sans" panose="020C0503030203020204" pitchFamily="34" charset="0"/>
            </a:endParaRPr>
          </a:p>
        </p:txBody>
      </p:sp>
      <p:sp>
        <p:nvSpPr>
          <p:cNvPr id="32" name="Freeform 159">
            <a:extLst>
              <a:ext uri="{FF2B5EF4-FFF2-40B4-BE49-F238E27FC236}">
                <a16:creationId xmlns:a16="http://schemas.microsoft.com/office/drawing/2014/main" id="{2D0F7A76-401C-405E-8E03-F532A70E4DD4}"/>
              </a:ext>
            </a:extLst>
          </p:cNvPr>
          <p:cNvSpPr/>
          <p:nvPr/>
        </p:nvSpPr>
        <p:spPr bwMode="gray">
          <a:xfrm flipH="1">
            <a:off x="5425601" y="3997445"/>
            <a:ext cx="1122330" cy="586674"/>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endParaRPr lang="en-US" sz="1100" dirty="0">
              <a:solidFill>
                <a:schemeClr val="tx1"/>
              </a:solidFill>
              <a:latin typeface="Huawei Sans" panose="020C0503030203020204" pitchFamily="34" charset="0"/>
            </a:endParaRPr>
          </a:p>
        </p:txBody>
      </p:sp>
      <p:pic>
        <p:nvPicPr>
          <p:cNvPr id="7" name="Picture 2" descr="G:\做的项目\公共\扁平图标切换\更新2015_01_21\oss扁平图标库2015_01_21更新-04.png">
            <a:extLst>
              <a:ext uri="{FF2B5EF4-FFF2-40B4-BE49-F238E27FC236}">
                <a16:creationId xmlns:a16="http://schemas.microsoft.com/office/drawing/2014/main" id="{26FE4C39-0026-4AB2-8309-2DF5C18073F4}"/>
              </a:ext>
            </a:extLst>
          </p:cNvPr>
          <p:cNvPicPr>
            <a:picLocks noChangeArrowheads="1"/>
          </p:cNvPicPr>
          <p:nvPr/>
        </p:nvPicPr>
        <p:blipFill>
          <a:blip r:embed="rId4" cstate="print"/>
          <a:stretch>
            <a:fillRect/>
          </a:stretch>
        </p:blipFill>
        <p:spPr bwMode="gray">
          <a:xfrm>
            <a:off x="6293372" y="4126416"/>
            <a:ext cx="528117" cy="399259"/>
          </a:xfrm>
          <a:prstGeom prst="rect">
            <a:avLst/>
          </a:prstGeom>
          <a:noFill/>
        </p:spPr>
      </p:pic>
      <p:pic>
        <p:nvPicPr>
          <p:cNvPr id="9" name="Picture 2" descr="G:\做的项目\公共\扁平图标切换\更新2015_01_21\oss扁平图标库2015_01_21更新-04.png">
            <a:extLst>
              <a:ext uri="{FF2B5EF4-FFF2-40B4-BE49-F238E27FC236}">
                <a16:creationId xmlns:a16="http://schemas.microsoft.com/office/drawing/2014/main" id="{E10CD8A9-98B1-4725-9A04-8EE482916A61}"/>
              </a:ext>
            </a:extLst>
          </p:cNvPr>
          <p:cNvPicPr>
            <a:picLocks noChangeArrowheads="1"/>
          </p:cNvPicPr>
          <p:nvPr/>
        </p:nvPicPr>
        <p:blipFill>
          <a:blip r:embed="rId4" cstate="print"/>
          <a:stretch>
            <a:fillRect/>
          </a:stretch>
        </p:blipFill>
        <p:spPr bwMode="gray">
          <a:xfrm>
            <a:off x="7683564" y="5108565"/>
            <a:ext cx="528117" cy="399259"/>
          </a:xfrm>
          <a:prstGeom prst="rect">
            <a:avLst/>
          </a:prstGeom>
          <a:noFill/>
        </p:spPr>
      </p:pic>
      <p:pic>
        <p:nvPicPr>
          <p:cNvPr id="10" name="Picture 2" descr="G:\做的项目\公共\扁平图标切换\更新2015_01_21\oss扁平图标库2015_01_21更新-04.png">
            <a:extLst>
              <a:ext uri="{FF2B5EF4-FFF2-40B4-BE49-F238E27FC236}">
                <a16:creationId xmlns:a16="http://schemas.microsoft.com/office/drawing/2014/main" id="{77354FF0-B44E-4BB8-9FC1-B05DF3FD97A6}"/>
              </a:ext>
            </a:extLst>
          </p:cNvPr>
          <p:cNvPicPr>
            <a:picLocks noChangeArrowheads="1"/>
          </p:cNvPicPr>
          <p:nvPr/>
        </p:nvPicPr>
        <p:blipFill>
          <a:blip r:embed="rId4" cstate="print"/>
          <a:stretch>
            <a:fillRect/>
          </a:stretch>
        </p:blipFill>
        <p:spPr bwMode="gray">
          <a:xfrm>
            <a:off x="8750239" y="4507532"/>
            <a:ext cx="528117" cy="399259"/>
          </a:xfrm>
          <a:prstGeom prst="rect">
            <a:avLst/>
          </a:prstGeom>
          <a:noFill/>
        </p:spPr>
      </p:pic>
      <p:pic>
        <p:nvPicPr>
          <p:cNvPr id="11" name="Picture 2" descr="G:\做的项目\公共\扁平图标切换\更新2015_01_21\oss扁平图标库2015_01_21更新-04.png">
            <a:extLst>
              <a:ext uri="{FF2B5EF4-FFF2-40B4-BE49-F238E27FC236}">
                <a16:creationId xmlns:a16="http://schemas.microsoft.com/office/drawing/2014/main" id="{1FB9216C-7051-4A8C-A159-CF360BA847A9}"/>
              </a:ext>
            </a:extLst>
          </p:cNvPr>
          <p:cNvPicPr>
            <a:picLocks noChangeArrowheads="1"/>
          </p:cNvPicPr>
          <p:nvPr/>
        </p:nvPicPr>
        <p:blipFill>
          <a:blip r:embed="rId4" cstate="print"/>
          <a:stretch>
            <a:fillRect/>
          </a:stretch>
        </p:blipFill>
        <p:spPr bwMode="gray">
          <a:xfrm>
            <a:off x="8340294" y="3632747"/>
            <a:ext cx="528117" cy="399259"/>
          </a:xfrm>
          <a:prstGeom prst="rect">
            <a:avLst/>
          </a:prstGeom>
          <a:noFill/>
        </p:spPr>
      </p:pic>
      <p:pic>
        <p:nvPicPr>
          <p:cNvPr id="42" name="图片 37" descr="交换机.png">
            <a:extLst>
              <a:ext uri="{FF2B5EF4-FFF2-40B4-BE49-F238E27FC236}">
                <a16:creationId xmlns:a16="http://schemas.microsoft.com/office/drawing/2014/main" id="{4A620F20-4AAC-453E-95F8-6B78A73BA032}"/>
              </a:ext>
            </a:extLst>
          </p:cNvPr>
          <p:cNvPicPr preferRelativeResize="0">
            <a:picLocks/>
          </p:cNvPicPr>
          <p:nvPr/>
        </p:nvPicPr>
        <p:blipFill>
          <a:blip r:embed="rId5" cstate="print"/>
          <a:stretch>
            <a:fillRect/>
          </a:stretch>
        </p:blipFill>
        <p:spPr bwMode="gray">
          <a:xfrm>
            <a:off x="5375504" y="4126924"/>
            <a:ext cx="528118" cy="399421"/>
          </a:xfrm>
          <a:prstGeom prst="rect">
            <a:avLst/>
          </a:prstGeom>
        </p:spPr>
      </p:pic>
      <p:pic>
        <p:nvPicPr>
          <p:cNvPr id="43" name="图片 38" descr="PC.png">
            <a:extLst>
              <a:ext uri="{FF2B5EF4-FFF2-40B4-BE49-F238E27FC236}">
                <a16:creationId xmlns:a16="http://schemas.microsoft.com/office/drawing/2014/main" id="{6343A6F5-E05D-4920-9779-BEE3CBFA6294}"/>
              </a:ext>
            </a:extLst>
          </p:cNvPr>
          <p:cNvPicPr>
            <a:picLocks noChangeAspect="1"/>
          </p:cNvPicPr>
          <p:nvPr/>
        </p:nvPicPr>
        <p:blipFill>
          <a:blip r:embed="rId6" cstate="print"/>
          <a:stretch>
            <a:fillRect/>
          </a:stretch>
        </p:blipFill>
        <p:spPr bwMode="gray">
          <a:xfrm>
            <a:off x="7683564" y="5662371"/>
            <a:ext cx="544104" cy="385259"/>
          </a:xfrm>
          <a:prstGeom prst="rect">
            <a:avLst/>
          </a:prstGeom>
        </p:spPr>
      </p:pic>
      <p:pic>
        <p:nvPicPr>
          <p:cNvPr id="44" name="图片 38" descr="PC.png">
            <a:extLst>
              <a:ext uri="{FF2B5EF4-FFF2-40B4-BE49-F238E27FC236}">
                <a16:creationId xmlns:a16="http://schemas.microsoft.com/office/drawing/2014/main" id="{BC5C75A9-5E90-421C-88CA-CE32237E25F1}"/>
              </a:ext>
            </a:extLst>
          </p:cNvPr>
          <p:cNvPicPr>
            <a:picLocks noChangeAspect="1"/>
          </p:cNvPicPr>
          <p:nvPr/>
        </p:nvPicPr>
        <p:blipFill>
          <a:blip r:embed="rId6" cstate="print"/>
          <a:stretch>
            <a:fillRect/>
          </a:stretch>
        </p:blipFill>
        <p:spPr bwMode="gray">
          <a:xfrm>
            <a:off x="9600780" y="4526345"/>
            <a:ext cx="544104" cy="385259"/>
          </a:xfrm>
          <a:prstGeom prst="rect">
            <a:avLst/>
          </a:prstGeom>
        </p:spPr>
      </p:pic>
      <p:pic>
        <p:nvPicPr>
          <p:cNvPr id="45" name="图片 38" descr="PC.png">
            <a:extLst>
              <a:ext uri="{FF2B5EF4-FFF2-40B4-BE49-F238E27FC236}">
                <a16:creationId xmlns:a16="http://schemas.microsoft.com/office/drawing/2014/main" id="{922BD442-9BBC-4C3A-BA4D-3FA7698719A2}"/>
              </a:ext>
            </a:extLst>
          </p:cNvPr>
          <p:cNvPicPr>
            <a:picLocks noChangeAspect="1"/>
          </p:cNvPicPr>
          <p:nvPr/>
        </p:nvPicPr>
        <p:blipFill>
          <a:blip r:embed="rId6" cstate="print"/>
          <a:stretch>
            <a:fillRect/>
          </a:stretch>
        </p:blipFill>
        <p:spPr bwMode="gray">
          <a:xfrm>
            <a:off x="9211499" y="3632747"/>
            <a:ext cx="544104" cy="385259"/>
          </a:xfrm>
          <a:prstGeom prst="rect">
            <a:avLst/>
          </a:prstGeom>
        </p:spPr>
      </p:pic>
      <p:sp>
        <p:nvSpPr>
          <p:cNvPr id="46" name="TextBox 45">
            <a:extLst>
              <a:ext uri="{FF2B5EF4-FFF2-40B4-BE49-F238E27FC236}">
                <a16:creationId xmlns:a16="http://schemas.microsoft.com/office/drawing/2014/main" id="{764EF81B-9A6E-4355-928F-3700C292F5D0}"/>
              </a:ext>
            </a:extLst>
          </p:cNvPr>
          <p:cNvSpPr txBox="1"/>
          <p:nvPr/>
        </p:nvSpPr>
        <p:spPr bwMode="gray">
          <a:xfrm>
            <a:off x="4612415" y="4166190"/>
            <a:ext cx="815678" cy="307777"/>
          </a:xfrm>
          <a:prstGeom prst="rect">
            <a:avLst/>
          </a:prstGeom>
          <a:noFill/>
        </p:spPr>
        <p:txBody>
          <a:bodyPr wrap="square" lIns="0" tIns="0" rIns="0" bIns="0" rtlCol="0">
            <a:noAutofit/>
          </a:bodyPr>
          <a:lstStyle/>
          <a:p>
            <a:pPr algn="ctr" fontAlgn="ctr"/>
            <a:r>
              <a:rPr lang="en-US" sz="1100" dirty="0">
                <a:latin typeface="Huawei Sans" panose="020C0503030203020204" pitchFamily="34" charset="0"/>
              </a:rPr>
              <a:t>Multicast source</a:t>
            </a:r>
          </a:p>
        </p:txBody>
      </p:sp>
      <p:sp>
        <p:nvSpPr>
          <p:cNvPr id="63" name="TextBox 120">
            <a:extLst>
              <a:ext uri="{FF2B5EF4-FFF2-40B4-BE49-F238E27FC236}">
                <a16:creationId xmlns:a16="http://schemas.microsoft.com/office/drawing/2014/main" id="{2A0E3043-9E67-451D-BF3A-9FA7FBC850A1}"/>
              </a:ext>
            </a:extLst>
          </p:cNvPr>
          <p:cNvSpPr txBox="1"/>
          <p:nvPr/>
        </p:nvSpPr>
        <p:spPr bwMode="gray">
          <a:xfrm>
            <a:off x="5425601" y="3721999"/>
            <a:ext cx="784317" cy="356618"/>
          </a:xfrm>
          <a:prstGeom prst="roundRect">
            <a:avLst>
              <a:gd name="adj" fmla="val 6721"/>
            </a:avLst>
          </a:prstGeom>
          <a:solidFill>
            <a:srgbClr val="00B0F0"/>
          </a:solidFill>
          <a:ln w="12700">
            <a:solidFill>
              <a:srgbClr val="00B0F0"/>
            </a:solidFill>
          </a:ln>
        </p:spPr>
        <p:txBody>
          <a:bodyPr wrap="square" lIns="0" tIns="0" rIns="0" bIns="0" rtlCol="0" anchor="ctr">
            <a:spAutoFit/>
          </a:bodyPr>
          <a:lstStyle/>
          <a:p>
            <a:pPr algn="ctr" fontAlgn="ctr"/>
            <a:r>
              <a:rPr lang="en-US" sz="11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Multicast packet</a:t>
            </a:r>
          </a:p>
        </p:txBody>
      </p:sp>
      <p:cxnSp>
        <p:nvCxnSpPr>
          <p:cNvPr id="64" name="Straight Arrow Connector 63">
            <a:extLst>
              <a:ext uri="{FF2B5EF4-FFF2-40B4-BE49-F238E27FC236}">
                <a16:creationId xmlns:a16="http://schemas.microsoft.com/office/drawing/2014/main" id="{272C6574-A76B-484D-85C2-759C82D8EA2F}"/>
              </a:ext>
            </a:extLst>
          </p:cNvPr>
          <p:cNvCxnSpPr>
            <a:cxnSpLocks/>
            <a:stCxn id="42" idx="3"/>
            <a:endCxn id="7" idx="1"/>
          </p:cNvCxnSpPr>
          <p:nvPr/>
        </p:nvCxnSpPr>
        <p:spPr bwMode="gray">
          <a:xfrm flipV="1">
            <a:off x="5903622" y="4326046"/>
            <a:ext cx="389750" cy="589"/>
          </a:xfrm>
          <a:prstGeom prst="straightConnector1">
            <a:avLst/>
          </a:prstGeom>
          <a:ln w="19050">
            <a:tailEnd type="triangle"/>
          </a:ln>
        </p:spPr>
        <p:style>
          <a:lnRef idx="1">
            <a:schemeClr val="accent1"/>
          </a:lnRef>
          <a:fillRef idx="0">
            <a:schemeClr val="accent1"/>
          </a:fillRef>
          <a:effectRef idx="0">
            <a:schemeClr val="accent1"/>
          </a:effectRef>
          <a:fontRef idx="minor">
            <a:schemeClr val="tx1"/>
          </a:fontRef>
        </p:style>
      </p:cxnSp>
      <p:sp>
        <p:nvSpPr>
          <p:cNvPr id="75" name="Rectangular Callout 75">
            <a:extLst>
              <a:ext uri="{FF2B5EF4-FFF2-40B4-BE49-F238E27FC236}">
                <a16:creationId xmlns:a16="http://schemas.microsoft.com/office/drawing/2014/main" id="{8BA0A35D-0F2F-42CE-854D-CB36AD500B48}"/>
              </a:ext>
            </a:extLst>
          </p:cNvPr>
          <p:cNvSpPr/>
          <p:nvPr/>
        </p:nvSpPr>
        <p:spPr bwMode="gray">
          <a:xfrm>
            <a:off x="9880783" y="3315670"/>
            <a:ext cx="1418553" cy="571869"/>
          </a:xfrm>
          <a:prstGeom prst="rect">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lnSpc>
                <a:spcPct val="90000"/>
              </a:lnSpc>
            </a:pPr>
            <a:r>
              <a:rPr lang="en-US" sz="1200" dirty="0">
                <a:solidFill>
                  <a:schemeClr val="tx1"/>
                </a:solidFill>
                <a:latin typeface="Huawei Sans" panose="020C0503030203020204" pitchFamily="34" charset="0"/>
                <a:ea typeface="方正兰亭黑简体" panose="02000000000000000000" pitchFamily="2" charset="-122"/>
              </a:rPr>
              <a:t>Do group members need to receive multicast data?</a:t>
            </a:r>
          </a:p>
        </p:txBody>
      </p:sp>
      <p:sp>
        <p:nvSpPr>
          <p:cNvPr id="76" name="Rectangular Callout 75">
            <a:extLst>
              <a:ext uri="{FF2B5EF4-FFF2-40B4-BE49-F238E27FC236}">
                <a16:creationId xmlns:a16="http://schemas.microsoft.com/office/drawing/2014/main" id="{9F59FD68-3BFA-4C0A-B685-DEF67E705F7A}"/>
              </a:ext>
            </a:extLst>
          </p:cNvPr>
          <p:cNvSpPr/>
          <p:nvPr/>
        </p:nvSpPr>
        <p:spPr bwMode="gray">
          <a:xfrm>
            <a:off x="10186610" y="4329913"/>
            <a:ext cx="1441251" cy="778652"/>
          </a:xfrm>
          <a:prstGeom prst="rect">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lnSpc>
                <a:spcPct val="90000"/>
              </a:lnSpc>
            </a:pPr>
            <a:r>
              <a:rPr lang="en-US" sz="1200" dirty="0">
                <a:solidFill>
                  <a:schemeClr val="tx1"/>
                </a:solidFill>
                <a:latin typeface="Huawei Sans" panose="020C0503030203020204" pitchFamily="34" charset="0"/>
                <a:ea typeface="方正兰亭黑简体" panose="02000000000000000000" pitchFamily="2" charset="-122"/>
              </a:rPr>
              <a:t>Which multicast group do group members need to receive packets of?</a:t>
            </a:r>
          </a:p>
        </p:txBody>
      </p:sp>
      <p:sp>
        <p:nvSpPr>
          <p:cNvPr id="77" name="iconfont-11442-2720606">
            <a:extLst>
              <a:ext uri="{FF2B5EF4-FFF2-40B4-BE49-F238E27FC236}">
                <a16:creationId xmlns:a16="http://schemas.microsoft.com/office/drawing/2014/main" id="{30A4EED1-9769-47E4-9A8B-60074529AE2D}"/>
              </a:ext>
            </a:extLst>
          </p:cNvPr>
          <p:cNvSpPr>
            <a:spLocks noChangeAspect="1"/>
          </p:cNvSpPr>
          <p:nvPr/>
        </p:nvSpPr>
        <p:spPr bwMode="gray">
          <a:xfrm>
            <a:off x="10086829" y="4182005"/>
            <a:ext cx="263456" cy="263456"/>
          </a:xfrm>
          <a:custGeom>
            <a:avLst/>
            <a:gdLst>
              <a:gd name="T0" fmla="*/ 6400 w 12800"/>
              <a:gd name="T1" fmla="*/ 0 h 12800"/>
              <a:gd name="T2" fmla="*/ 0 w 12800"/>
              <a:gd name="T3" fmla="*/ 6400 h 12800"/>
              <a:gd name="T4" fmla="*/ 6400 w 12800"/>
              <a:gd name="T5" fmla="*/ 12800 h 12800"/>
              <a:gd name="T6" fmla="*/ 12800 w 12800"/>
              <a:gd name="T7" fmla="*/ 6400 h 12800"/>
              <a:gd name="T8" fmla="*/ 6400 w 12800"/>
              <a:gd name="T9" fmla="*/ 0 h 12800"/>
              <a:gd name="T10" fmla="*/ 6285 w 12800"/>
              <a:gd name="T11" fmla="*/ 11480 h 12800"/>
              <a:gd name="T12" fmla="*/ 5467 w 12800"/>
              <a:gd name="T13" fmla="*/ 10662 h 12800"/>
              <a:gd name="T14" fmla="*/ 6285 w 12800"/>
              <a:gd name="T15" fmla="*/ 9845 h 12800"/>
              <a:gd name="T16" fmla="*/ 7103 w 12800"/>
              <a:gd name="T17" fmla="*/ 10662 h 12800"/>
              <a:gd name="T18" fmla="*/ 6285 w 12800"/>
              <a:gd name="T19" fmla="*/ 11480 h 12800"/>
              <a:gd name="T20" fmla="*/ 7486 w 12800"/>
              <a:gd name="T21" fmla="*/ 6750 h 12800"/>
              <a:gd name="T22" fmla="*/ 6931 w 12800"/>
              <a:gd name="T23" fmla="*/ 8547 h 12800"/>
              <a:gd name="T24" fmla="*/ 6285 w 12800"/>
              <a:gd name="T25" fmla="*/ 9252 h 12800"/>
              <a:gd name="T26" fmla="*/ 5638 w 12800"/>
              <a:gd name="T27" fmla="*/ 8547 h 12800"/>
              <a:gd name="T28" fmla="*/ 5985 w 12800"/>
              <a:gd name="T29" fmla="*/ 6917 h 12800"/>
              <a:gd name="T30" fmla="*/ 7063 w 12800"/>
              <a:gd name="T31" fmla="*/ 5576 h 12800"/>
              <a:gd name="T32" fmla="*/ 8048 w 12800"/>
              <a:gd name="T33" fmla="*/ 4199 h 12800"/>
              <a:gd name="T34" fmla="*/ 6285 w 12800"/>
              <a:gd name="T35" fmla="*/ 2554 h 12800"/>
              <a:gd name="T36" fmla="*/ 4581 w 12800"/>
              <a:gd name="T37" fmla="*/ 3788 h 12800"/>
              <a:gd name="T38" fmla="*/ 3993 w 12800"/>
              <a:gd name="T39" fmla="*/ 4316 h 12800"/>
              <a:gd name="T40" fmla="*/ 3347 w 12800"/>
              <a:gd name="T41" fmla="*/ 3611 h 12800"/>
              <a:gd name="T42" fmla="*/ 6285 w 12800"/>
              <a:gd name="T43" fmla="*/ 1320 h 12800"/>
              <a:gd name="T44" fmla="*/ 9458 w 12800"/>
              <a:gd name="T45" fmla="*/ 4081 h 12800"/>
              <a:gd name="T46" fmla="*/ 7486 w 12800"/>
              <a:gd name="T47" fmla="*/ 6750 h 12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800" h="12800">
                <a:moveTo>
                  <a:pt x="6400" y="0"/>
                </a:moveTo>
                <a:cubicBezTo>
                  <a:pt x="2865" y="0"/>
                  <a:pt x="0" y="2865"/>
                  <a:pt x="0" y="6400"/>
                </a:cubicBezTo>
                <a:cubicBezTo>
                  <a:pt x="0" y="9935"/>
                  <a:pt x="2865" y="12800"/>
                  <a:pt x="6400" y="12800"/>
                </a:cubicBezTo>
                <a:cubicBezTo>
                  <a:pt x="9935" y="12800"/>
                  <a:pt x="12800" y="9935"/>
                  <a:pt x="12800" y="6400"/>
                </a:cubicBezTo>
                <a:cubicBezTo>
                  <a:pt x="12800" y="2865"/>
                  <a:pt x="9935" y="0"/>
                  <a:pt x="6400" y="0"/>
                </a:cubicBezTo>
                <a:close/>
                <a:moveTo>
                  <a:pt x="6285" y="11480"/>
                </a:moveTo>
                <a:cubicBezTo>
                  <a:pt x="5833" y="11480"/>
                  <a:pt x="5467" y="11114"/>
                  <a:pt x="5467" y="10662"/>
                </a:cubicBezTo>
                <a:cubicBezTo>
                  <a:pt x="5467" y="10211"/>
                  <a:pt x="5833" y="9845"/>
                  <a:pt x="6285" y="9845"/>
                </a:cubicBezTo>
                <a:cubicBezTo>
                  <a:pt x="6736" y="9845"/>
                  <a:pt x="7103" y="10211"/>
                  <a:pt x="7103" y="10662"/>
                </a:cubicBezTo>
                <a:cubicBezTo>
                  <a:pt x="7103" y="11114"/>
                  <a:pt x="6736" y="11480"/>
                  <a:pt x="6285" y="11480"/>
                </a:cubicBezTo>
                <a:close/>
                <a:moveTo>
                  <a:pt x="7486" y="6750"/>
                </a:moveTo>
                <a:cubicBezTo>
                  <a:pt x="6983" y="7301"/>
                  <a:pt x="6931" y="8547"/>
                  <a:pt x="6931" y="8547"/>
                </a:cubicBezTo>
                <a:cubicBezTo>
                  <a:pt x="6892" y="9017"/>
                  <a:pt x="6676" y="9252"/>
                  <a:pt x="6285" y="9252"/>
                </a:cubicBezTo>
                <a:cubicBezTo>
                  <a:pt x="5853" y="9252"/>
                  <a:pt x="5638" y="9017"/>
                  <a:pt x="5638" y="8547"/>
                </a:cubicBezTo>
                <a:cubicBezTo>
                  <a:pt x="5638" y="8547"/>
                  <a:pt x="5689" y="7436"/>
                  <a:pt x="5985" y="6917"/>
                </a:cubicBezTo>
                <a:cubicBezTo>
                  <a:pt x="6336" y="6300"/>
                  <a:pt x="6624" y="5935"/>
                  <a:pt x="7063" y="5576"/>
                </a:cubicBezTo>
                <a:cubicBezTo>
                  <a:pt x="7409" y="5292"/>
                  <a:pt x="8048" y="5139"/>
                  <a:pt x="8048" y="4199"/>
                </a:cubicBezTo>
                <a:cubicBezTo>
                  <a:pt x="7968" y="3180"/>
                  <a:pt x="7381" y="2632"/>
                  <a:pt x="6285" y="2554"/>
                </a:cubicBezTo>
                <a:cubicBezTo>
                  <a:pt x="5383" y="2554"/>
                  <a:pt x="4816" y="2965"/>
                  <a:pt x="4581" y="3788"/>
                </a:cubicBezTo>
                <a:cubicBezTo>
                  <a:pt x="4424" y="4179"/>
                  <a:pt x="4228" y="4356"/>
                  <a:pt x="3993" y="4316"/>
                </a:cubicBezTo>
                <a:cubicBezTo>
                  <a:pt x="3523" y="4277"/>
                  <a:pt x="3308" y="4042"/>
                  <a:pt x="3347" y="3611"/>
                </a:cubicBezTo>
                <a:cubicBezTo>
                  <a:pt x="3543" y="2280"/>
                  <a:pt x="4522" y="1516"/>
                  <a:pt x="6285" y="1320"/>
                </a:cubicBezTo>
                <a:cubicBezTo>
                  <a:pt x="8243" y="1477"/>
                  <a:pt x="9301" y="2397"/>
                  <a:pt x="9458" y="4081"/>
                </a:cubicBezTo>
                <a:cubicBezTo>
                  <a:pt x="9418" y="5687"/>
                  <a:pt x="8056" y="6125"/>
                  <a:pt x="7486" y="6750"/>
                </a:cubicBezTo>
                <a:close/>
              </a:path>
            </a:pathLst>
          </a:custGeom>
          <a:solidFill>
            <a:srgbClr val="EC7061"/>
          </a:solidFill>
          <a:ln>
            <a:noFill/>
          </a:ln>
        </p:spPr>
        <p:txBody>
          <a:bodyPr wrap="square" lIns="0" tIns="0" rIns="0" bIns="0">
            <a:noAutofit/>
          </a:bodyPr>
          <a:lstStyle/>
          <a:p>
            <a:pPr fontAlgn="ctr"/>
            <a:endParaRPr lang="zh-CN" altLang="en-US" sz="1400">
              <a:latin typeface="Huawei Sans" panose="020C0503030203020204" pitchFamily="34" charset="0"/>
            </a:endParaRPr>
          </a:p>
        </p:txBody>
      </p:sp>
      <p:sp>
        <p:nvSpPr>
          <p:cNvPr id="36" name="Rectangular Callout 75">
            <a:extLst>
              <a:ext uri="{FF2B5EF4-FFF2-40B4-BE49-F238E27FC236}">
                <a16:creationId xmlns:a16="http://schemas.microsoft.com/office/drawing/2014/main" id="{D32400D3-C5CC-4979-A949-827B71B046B7}"/>
              </a:ext>
            </a:extLst>
          </p:cNvPr>
          <p:cNvSpPr/>
          <p:nvPr/>
        </p:nvSpPr>
        <p:spPr bwMode="gray">
          <a:xfrm>
            <a:off x="8364471" y="5417000"/>
            <a:ext cx="1042102" cy="531218"/>
          </a:xfrm>
          <a:prstGeom prst="rect">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lnSpc>
                <a:spcPct val="90000"/>
              </a:lnSpc>
            </a:pPr>
            <a:r>
              <a:rPr lang="en-US" sz="1200" dirty="0">
                <a:solidFill>
                  <a:schemeClr val="tx1"/>
                </a:solidFill>
                <a:latin typeface="Huawei Sans" panose="020C0503030203020204" pitchFamily="34" charset="0"/>
                <a:ea typeface="方正兰亭黑简体" panose="02000000000000000000" pitchFamily="2" charset="-122"/>
              </a:rPr>
              <a:t>Are group members still in the group?</a:t>
            </a:r>
          </a:p>
        </p:txBody>
      </p:sp>
      <p:sp>
        <p:nvSpPr>
          <p:cNvPr id="37" name="iconfont-11442-2720606">
            <a:extLst>
              <a:ext uri="{FF2B5EF4-FFF2-40B4-BE49-F238E27FC236}">
                <a16:creationId xmlns:a16="http://schemas.microsoft.com/office/drawing/2014/main" id="{8D7EA70E-4A09-452F-B508-B74EEB389AB4}"/>
              </a:ext>
            </a:extLst>
          </p:cNvPr>
          <p:cNvSpPr>
            <a:spLocks noChangeAspect="1"/>
          </p:cNvSpPr>
          <p:nvPr/>
        </p:nvSpPr>
        <p:spPr bwMode="gray">
          <a:xfrm>
            <a:off x="9715933" y="3097696"/>
            <a:ext cx="263456" cy="263456"/>
          </a:xfrm>
          <a:custGeom>
            <a:avLst/>
            <a:gdLst>
              <a:gd name="T0" fmla="*/ 6400 w 12800"/>
              <a:gd name="T1" fmla="*/ 0 h 12800"/>
              <a:gd name="T2" fmla="*/ 0 w 12800"/>
              <a:gd name="T3" fmla="*/ 6400 h 12800"/>
              <a:gd name="T4" fmla="*/ 6400 w 12800"/>
              <a:gd name="T5" fmla="*/ 12800 h 12800"/>
              <a:gd name="T6" fmla="*/ 12800 w 12800"/>
              <a:gd name="T7" fmla="*/ 6400 h 12800"/>
              <a:gd name="T8" fmla="*/ 6400 w 12800"/>
              <a:gd name="T9" fmla="*/ 0 h 12800"/>
              <a:gd name="T10" fmla="*/ 6285 w 12800"/>
              <a:gd name="T11" fmla="*/ 11480 h 12800"/>
              <a:gd name="T12" fmla="*/ 5467 w 12800"/>
              <a:gd name="T13" fmla="*/ 10662 h 12800"/>
              <a:gd name="T14" fmla="*/ 6285 w 12800"/>
              <a:gd name="T15" fmla="*/ 9845 h 12800"/>
              <a:gd name="T16" fmla="*/ 7103 w 12800"/>
              <a:gd name="T17" fmla="*/ 10662 h 12800"/>
              <a:gd name="T18" fmla="*/ 6285 w 12800"/>
              <a:gd name="T19" fmla="*/ 11480 h 12800"/>
              <a:gd name="T20" fmla="*/ 7486 w 12800"/>
              <a:gd name="T21" fmla="*/ 6750 h 12800"/>
              <a:gd name="T22" fmla="*/ 6931 w 12800"/>
              <a:gd name="T23" fmla="*/ 8547 h 12800"/>
              <a:gd name="T24" fmla="*/ 6285 w 12800"/>
              <a:gd name="T25" fmla="*/ 9252 h 12800"/>
              <a:gd name="T26" fmla="*/ 5638 w 12800"/>
              <a:gd name="T27" fmla="*/ 8547 h 12800"/>
              <a:gd name="T28" fmla="*/ 5985 w 12800"/>
              <a:gd name="T29" fmla="*/ 6917 h 12800"/>
              <a:gd name="T30" fmla="*/ 7063 w 12800"/>
              <a:gd name="T31" fmla="*/ 5576 h 12800"/>
              <a:gd name="T32" fmla="*/ 8048 w 12800"/>
              <a:gd name="T33" fmla="*/ 4199 h 12800"/>
              <a:gd name="T34" fmla="*/ 6285 w 12800"/>
              <a:gd name="T35" fmla="*/ 2554 h 12800"/>
              <a:gd name="T36" fmla="*/ 4581 w 12800"/>
              <a:gd name="T37" fmla="*/ 3788 h 12800"/>
              <a:gd name="T38" fmla="*/ 3993 w 12800"/>
              <a:gd name="T39" fmla="*/ 4316 h 12800"/>
              <a:gd name="T40" fmla="*/ 3347 w 12800"/>
              <a:gd name="T41" fmla="*/ 3611 h 12800"/>
              <a:gd name="T42" fmla="*/ 6285 w 12800"/>
              <a:gd name="T43" fmla="*/ 1320 h 12800"/>
              <a:gd name="T44" fmla="*/ 9458 w 12800"/>
              <a:gd name="T45" fmla="*/ 4081 h 12800"/>
              <a:gd name="T46" fmla="*/ 7486 w 12800"/>
              <a:gd name="T47" fmla="*/ 6750 h 12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800" h="12800">
                <a:moveTo>
                  <a:pt x="6400" y="0"/>
                </a:moveTo>
                <a:cubicBezTo>
                  <a:pt x="2865" y="0"/>
                  <a:pt x="0" y="2865"/>
                  <a:pt x="0" y="6400"/>
                </a:cubicBezTo>
                <a:cubicBezTo>
                  <a:pt x="0" y="9935"/>
                  <a:pt x="2865" y="12800"/>
                  <a:pt x="6400" y="12800"/>
                </a:cubicBezTo>
                <a:cubicBezTo>
                  <a:pt x="9935" y="12800"/>
                  <a:pt x="12800" y="9935"/>
                  <a:pt x="12800" y="6400"/>
                </a:cubicBezTo>
                <a:cubicBezTo>
                  <a:pt x="12800" y="2865"/>
                  <a:pt x="9935" y="0"/>
                  <a:pt x="6400" y="0"/>
                </a:cubicBezTo>
                <a:close/>
                <a:moveTo>
                  <a:pt x="6285" y="11480"/>
                </a:moveTo>
                <a:cubicBezTo>
                  <a:pt x="5833" y="11480"/>
                  <a:pt x="5467" y="11114"/>
                  <a:pt x="5467" y="10662"/>
                </a:cubicBezTo>
                <a:cubicBezTo>
                  <a:pt x="5467" y="10211"/>
                  <a:pt x="5833" y="9845"/>
                  <a:pt x="6285" y="9845"/>
                </a:cubicBezTo>
                <a:cubicBezTo>
                  <a:pt x="6736" y="9845"/>
                  <a:pt x="7103" y="10211"/>
                  <a:pt x="7103" y="10662"/>
                </a:cubicBezTo>
                <a:cubicBezTo>
                  <a:pt x="7103" y="11114"/>
                  <a:pt x="6736" y="11480"/>
                  <a:pt x="6285" y="11480"/>
                </a:cubicBezTo>
                <a:close/>
                <a:moveTo>
                  <a:pt x="7486" y="6750"/>
                </a:moveTo>
                <a:cubicBezTo>
                  <a:pt x="6983" y="7301"/>
                  <a:pt x="6931" y="8547"/>
                  <a:pt x="6931" y="8547"/>
                </a:cubicBezTo>
                <a:cubicBezTo>
                  <a:pt x="6892" y="9017"/>
                  <a:pt x="6676" y="9252"/>
                  <a:pt x="6285" y="9252"/>
                </a:cubicBezTo>
                <a:cubicBezTo>
                  <a:pt x="5853" y="9252"/>
                  <a:pt x="5638" y="9017"/>
                  <a:pt x="5638" y="8547"/>
                </a:cubicBezTo>
                <a:cubicBezTo>
                  <a:pt x="5638" y="8547"/>
                  <a:pt x="5689" y="7436"/>
                  <a:pt x="5985" y="6917"/>
                </a:cubicBezTo>
                <a:cubicBezTo>
                  <a:pt x="6336" y="6300"/>
                  <a:pt x="6624" y="5935"/>
                  <a:pt x="7063" y="5576"/>
                </a:cubicBezTo>
                <a:cubicBezTo>
                  <a:pt x="7409" y="5292"/>
                  <a:pt x="8048" y="5139"/>
                  <a:pt x="8048" y="4199"/>
                </a:cubicBezTo>
                <a:cubicBezTo>
                  <a:pt x="7968" y="3180"/>
                  <a:pt x="7381" y="2632"/>
                  <a:pt x="6285" y="2554"/>
                </a:cubicBezTo>
                <a:cubicBezTo>
                  <a:pt x="5383" y="2554"/>
                  <a:pt x="4816" y="2965"/>
                  <a:pt x="4581" y="3788"/>
                </a:cubicBezTo>
                <a:cubicBezTo>
                  <a:pt x="4424" y="4179"/>
                  <a:pt x="4228" y="4356"/>
                  <a:pt x="3993" y="4316"/>
                </a:cubicBezTo>
                <a:cubicBezTo>
                  <a:pt x="3523" y="4277"/>
                  <a:pt x="3308" y="4042"/>
                  <a:pt x="3347" y="3611"/>
                </a:cubicBezTo>
                <a:cubicBezTo>
                  <a:pt x="3543" y="2280"/>
                  <a:pt x="4522" y="1516"/>
                  <a:pt x="6285" y="1320"/>
                </a:cubicBezTo>
                <a:cubicBezTo>
                  <a:pt x="8243" y="1477"/>
                  <a:pt x="9301" y="2397"/>
                  <a:pt x="9458" y="4081"/>
                </a:cubicBezTo>
                <a:cubicBezTo>
                  <a:pt x="9418" y="5687"/>
                  <a:pt x="8056" y="6125"/>
                  <a:pt x="7486" y="6750"/>
                </a:cubicBezTo>
                <a:close/>
              </a:path>
            </a:pathLst>
          </a:custGeom>
          <a:solidFill>
            <a:srgbClr val="EC7061"/>
          </a:solidFill>
          <a:ln>
            <a:noFill/>
          </a:ln>
        </p:spPr>
        <p:txBody>
          <a:bodyPr wrap="square" lIns="0" tIns="0" rIns="0" bIns="0">
            <a:noAutofit/>
          </a:bodyPr>
          <a:lstStyle/>
          <a:p>
            <a:pPr fontAlgn="ctr"/>
            <a:endParaRPr lang="zh-CN" altLang="en-US" sz="1400">
              <a:latin typeface="Huawei Sans" panose="020C0503030203020204" pitchFamily="34" charset="0"/>
            </a:endParaRPr>
          </a:p>
        </p:txBody>
      </p:sp>
      <p:sp>
        <p:nvSpPr>
          <p:cNvPr id="41" name="Rectangular Callout 75">
            <a:extLst>
              <a:ext uri="{FF2B5EF4-FFF2-40B4-BE49-F238E27FC236}">
                <a16:creationId xmlns:a16="http://schemas.microsoft.com/office/drawing/2014/main" id="{8C35880F-F9D6-48F0-AB59-6A50A9546045}"/>
              </a:ext>
            </a:extLst>
          </p:cNvPr>
          <p:cNvSpPr/>
          <p:nvPr/>
        </p:nvSpPr>
        <p:spPr bwMode="gray">
          <a:xfrm>
            <a:off x="6416845" y="3425576"/>
            <a:ext cx="1122330" cy="571869"/>
          </a:xfrm>
          <a:prstGeom prst="wedgeRectCallout">
            <a:avLst>
              <a:gd name="adj1" fmla="val -18762"/>
              <a:gd name="adj2" fmla="val 76255"/>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lnSpc>
                <a:spcPct val="90000"/>
              </a:lnSpc>
            </a:pPr>
            <a:r>
              <a:rPr lang="en-US" sz="1200" dirty="0">
                <a:solidFill>
                  <a:schemeClr val="tx1"/>
                </a:solidFill>
                <a:latin typeface="Huawei Sans" panose="020C0503030203020204" pitchFamily="34" charset="0"/>
                <a:ea typeface="方正兰亭黑简体" panose="02000000000000000000" pitchFamily="2" charset="-122"/>
              </a:rPr>
              <a:t>Where are multicast group members?</a:t>
            </a:r>
          </a:p>
        </p:txBody>
      </p:sp>
      <p:sp>
        <p:nvSpPr>
          <p:cNvPr id="47" name="TextBox 46">
            <a:extLst>
              <a:ext uri="{FF2B5EF4-FFF2-40B4-BE49-F238E27FC236}">
                <a16:creationId xmlns:a16="http://schemas.microsoft.com/office/drawing/2014/main" id="{DB5D1935-FEA0-497A-B04F-AAB897A6E757}"/>
              </a:ext>
            </a:extLst>
          </p:cNvPr>
          <p:cNvSpPr txBox="1"/>
          <p:nvPr/>
        </p:nvSpPr>
        <p:spPr bwMode="gray">
          <a:xfrm>
            <a:off x="7444942" y="6039632"/>
            <a:ext cx="986815" cy="307777"/>
          </a:xfrm>
          <a:prstGeom prst="rect">
            <a:avLst/>
          </a:prstGeom>
          <a:noFill/>
        </p:spPr>
        <p:txBody>
          <a:bodyPr wrap="square" lIns="0" tIns="0" rIns="0" bIns="0" rtlCol="0">
            <a:noAutofit/>
          </a:bodyPr>
          <a:lstStyle/>
          <a:p>
            <a:pPr algn="ctr" fontAlgn="ctr"/>
            <a:r>
              <a:rPr lang="en-US" sz="1100">
                <a:latin typeface="Huawei Sans" panose="020C0503030203020204" pitchFamily="34" charset="0"/>
              </a:rPr>
              <a:t>Multicast group member</a:t>
            </a:r>
          </a:p>
        </p:txBody>
      </p:sp>
      <p:sp>
        <p:nvSpPr>
          <p:cNvPr id="48" name="TextBox 47">
            <a:extLst>
              <a:ext uri="{FF2B5EF4-FFF2-40B4-BE49-F238E27FC236}">
                <a16:creationId xmlns:a16="http://schemas.microsoft.com/office/drawing/2014/main" id="{2BFB7934-A7AC-449C-9ABD-63F00828979B}"/>
              </a:ext>
            </a:extLst>
          </p:cNvPr>
          <p:cNvSpPr txBox="1"/>
          <p:nvPr/>
        </p:nvSpPr>
        <p:spPr bwMode="gray">
          <a:xfrm>
            <a:off x="9360271" y="4992992"/>
            <a:ext cx="986815" cy="307777"/>
          </a:xfrm>
          <a:prstGeom prst="rect">
            <a:avLst/>
          </a:prstGeom>
          <a:noFill/>
        </p:spPr>
        <p:txBody>
          <a:bodyPr wrap="square" lIns="0" tIns="0" rIns="0" bIns="0" rtlCol="0">
            <a:noAutofit/>
          </a:bodyPr>
          <a:lstStyle/>
          <a:p>
            <a:pPr algn="ctr" fontAlgn="ctr"/>
            <a:r>
              <a:rPr lang="en-US" sz="1100" dirty="0">
                <a:latin typeface="Huawei Sans" panose="020C0503030203020204" pitchFamily="34" charset="0"/>
              </a:rPr>
              <a:t>Multicast group member</a:t>
            </a:r>
          </a:p>
        </p:txBody>
      </p:sp>
      <p:sp>
        <p:nvSpPr>
          <p:cNvPr id="49" name="TextBox 48">
            <a:extLst>
              <a:ext uri="{FF2B5EF4-FFF2-40B4-BE49-F238E27FC236}">
                <a16:creationId xmlns:a16="http://schemas.microsoft.com/office/drawing/2014/main" id="{4664BCCE-75D4-43D6-AEA5-20C87CE24B56}"/>
              </a:ext>
            </a:extLst>
          </p:cNvPr>
          <p:cNvSpPr txBox="1"/>
          <p:nvPr/>
        </p:nvSpPr>
        <p:spPr bwMode="gray">
          <a:xfrm>
            <a:off x="8992574" y="4051987"/>
            <a:ext cx="986815" cy="307777"/>
          </a:xfrm>
          <a:prstGeom prst="rect">
            <a:avLst/>
          </a:prstGeom>
          <a:noFill/>
        </p:spPr>
        <p:txBody>
          <a:bodyPr wrap="square" lIns="0" tIns="0" rIns="0" bIns="0" rtlCol="0">
            <a:noAutofit/>
          </a:bodyPr>
          <a:lstStyle/>
          <a:p>
            <a:pPr algn="ctr" fontAlgn="ctr"/>
            <a:r>
              <a:rPr lang="en-US" sz="1100">
                <a:latin typeface="Huawei Sans" panose="020C0503030203020204" pitchFamily="34" charset="0"/>
              </a:rPr>
              <a:t>Multicast group member</a:t>
            </a:r>
          </a:p>
        </p:txBody>
      </p:sp>
      <p:sp>
        <p:nvSpPr>
          <p:cNvPr id="72" name="iconfont-11442-2720606">
            <a:extLst>
              <a:ext uri="{FF2B5EF4-FFF2-40B4-BE49-F238E27FC236}">
                <a16:creationId xmlns:a16="http://schemas.microsoft.com/office/drawing/2014/main" id="{C381630F-D875-4B7B-B577-6E22A47ACEC4}"/>
              </a:ext>
            </a:extLst>
          </p:cNvPr>
          <p:cNvSpPr>
            <a:spLocks noChangeAspect="1"/>
          </p:cNvSpPr>
          <p:nvPr/>
        </p:nvSpPr>
        <p:spPr bwMode="gray">
          <a:xfrm>
            <a:off x="8264787" y="5281682"/>
            <a:ext cx="263456" cy="263456"/>
          </a:xfrm>
          <a:custGeom>
            <a:avLst/>
            <a:gdLst>
              <a:gd name="T0" fmla="*/ 6400 w 12800"/>
              <a:gd name="T1" fmla="*/ 0 h 12800"/>
              <a:gd name="T2" fmla="*/ 0 w 12800"/>
              <a:gd name="T3" fmla="*/ 6400 h 12800"/>
              <a:gd name="T4" fmla="*/ 6400 w 12800"/>
              <a:gd name="T5" fmla="*/ 12800 h 12800"/>
              <a:gd name="T6" fmla="*/ 12800 w 12800"/>
              <a:gd name="T7" fmla="*/ 6400 h 12800"/>
              <a:gd name="T8" fmla="*/ 6400 w 12800"/>
              <a:gd name="T9" fmla="*/ 0 h 12800"/>
              <a:gd name="T10" fmla="*/ 6285 w 12800"/>
              <a:gd name="T11" fmla="*/ 11480 h 12800"/>
              <a:gd name="T12" fmla="*/ 5467 w 12800"/>
              <a:gd name="T13" fmla="*/ 10662 h 12800"/>
              <a:gd name="T14" fmla="*/ 6285 w 12800"/>
              <a:gd name="T15" fmla="*/ 9845 h 12800"/>
              <a:gd name="T16" fmla="*/ 7103 w 12800"/>
              <a:gd name="T17" fmla="*/ 10662 h 12800"/>
              <a:gd name="T18" fmla="*/ 6285 w 12800"/>
              <a:gd name="T19" fmla="*/ 11480 h 12800"/>
              <a:gd name="T20" fmla="*/ 7486 w 12800"/>
              <a:gd name="T21" fmla="*/ 6750 h 12800"/>
              <a:gd name="T22" fmla="*/ 6931 w 12800"/>
              <a:gd name="T23" fmla="*/ 8547 h 12800"/>
              <a:gd name="T24" fmla="*/ 6285 w 12800"/>
              <a:gd name="T25" fmla="*/ 9252 h 12800"/>
              <a:gd name="T26" fmla="*/ 5638 w 12800"/>
              <a:gd name="T27" fmla="*/ 8547 h 12800"/>
              <a:gd name="T28" fmla="*/ 5985 w 12800"/>
              <a:gd name="T29" fmla="*/ 6917 h 12800"/>
              <a:gd name="T30" fmla="*/ 7063 w 12800"/>
              <a:gd name="T31" fmla="*/ 5576 h 12800"/>
              <a:gd name="T32" fmla="*/ 8048 w 12800"/>
              <a:gd name="T33" fmla="*/ 4199 h 12800"/>
              <a:gd name="T34" fmla="*/ 6285 w 12800"/>
              <a:gd name="T35" fmla="*/ 2554 h 12800"/>
              <a:gd name="T36" fmla="*/ 4581 w 12800"/>
              <a:gd name="T37" fmla="*/ 3788 h 12800"/>
              <a:gd name="T38" fmla="*/ 3993 w 12800"/>
              <a:gd name="T39" fmla="*/ 4316 h 12800"/>
              <a:gd name="T40" fmla="*/ 3347 w 12800"/>
              <a:gd name="T41" fmla="*/ 3611 h 12800"/>
              <a:gd name="T42" fmla="*/ 6285 w 12800"/>
              <a:gd name="T43" fmla="*/ 1320 h 12800"/>
              <a:gd name="T44" fmla="*/ 9458 w 12800"/>
              <a:gd name="T45" fmla="*/ 4081 h 12800"/>
              <a:gd name="T46" fmla="*/ 7486 w 12800"/>
              <a:gd name="T47" fmla="*/ 6750 h 12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800" h="12800">
                <a:moveTo>
                  <a:pt x="6400" y="0"/>
                </a:moveTo>
                <a:cubicBezTo>
                  <a:pt x="2865" y="0"/>
                  <a:pt x="0" y="2865"/>
                  <a:pt x="0" y="6400"/>
                </a:cubicBezTo>
                <a:cubicBezTo>
                  <a:pt x="0" y="9935"/>
                  <a:pt x="2865" y="12800"/>
                  <a:pt x="6400" y="12800"/>
                </a:cubicBezTo>
                <a:cubicBezTo>
                  <a:pt x="9935" y="12800"/>
                  <a:pt x="12800" y="9935"/>
                  <a:pt x="12800" y="6400"/>
                </a:cubicBezTo>
                <a:cubicBezTo>
                  <a:pt x="12800" y="2865"/>
                  <a:pt x="9935" y="0"/>
                  <a:pt x="6400" y="0"/>
                </a:cubicBezTo>
                <a:close/>
                <a:moveTo>
                  <a:pt x="6285" y="11480"/>
                </a:moveTo>
                <a:cubicBezTo>
                  <a:pt x="5833" y="11480"/>
                  <a:pt x="5467" y="11114"/>
                  <a:pt x="5467" y="10662"/>
                </a:cubicBezTo>
                <a:cubicBezTo>
                  <a:pt x="5467" y="10211"/>
                  <a:pt x="5833" y="9845"/>
                  <a:pt x="6285" y="9845"/>
                </a:cubicBezTo>
                <a:cubicBezTo>
                  <a:pt x="6736" y="9845"/>
                  <a:pt x="7103" y="10211"/>
                  <a:pt x="7103" y="10662"/>
                </a:cubicBezTo>
                <a:cubicBezTo>
                  <a:pt x="7103" y="11114"/>
                  <a:pt x="6736" y="11480"/>
                  <a:pt x="6285" y="11480"/>
                </a:cubicBezTo>
                <a:close/>
                <a:moveTo>
                  <a:pt x="7486" y="6750"/>
                </a:moveTo>
                <a:cubicBezTo>
                  <a:pt x="6983" y="7301"/>
                  <a:pt x="6931" y="8547"/>
                  <a:pt x="6931" y="8547"/>
                </a:cubicBezTo>
                <a:cubicBezTo>
                  <a:pt x="6892" y="9017"/>
                  <a:pt x="6676" y="9252"/>
                  <a:pt x="6285" y="9252"/>
                </a:cubicBezTo>
                <a:cubicBezTo>
                  <a:pt x="5853" y="9252"/>
                  <a:pt x="5638" y="9017"/>
                  <a:pt x="5638" y="8547"/>
                </a:cubicBezTo>
                <a:cubicBezTo>
                  <a:pt x="5638" y="8547"/>
                  <a:pt x="5689" y="7436"/>
                  <a:pt x="5985" y="6917"/>
                </a:cubicBezTo>
                <a:cubicBezTo>
                  <a:pt x="6336" y="6300"/>
                  <a:pt x="6624" y="5935"/>
                  <a:pt x="7063" y="5576"/>
                </a:cubicBezTo>
                <a:cubicBezTo>
                  <a:pt x="7409" y="5292"/>
                  <a:pt x="8048" y="5139"/>
                  <a:pt x="8048" y="4199"/>
                </a:cubicBezTo>
                <a:cubicBezTo>
                  <a:pt x="7968" y="3180"/>
                  <a:pt x="7381" y="2632"/>
                  <a:pt x="6285" y="2554"/>
                </a:cubicBezTo>
                <a:cubicBezTo>
                  <a:pt x="5383" y="2554"/>
                  <a:pt x="4816" y="2965"/>
                  <a:pt x="4581" y="3788"/>
                </a:cubicBezTo>
                <a:cubicBezTo>
                  <a:pt x="4424" y="4179"/>
                  <a:pt x="4228" y="4356"/>
                  <a:pt x="3993" y="4316"/>
                </a:cubicBezTo>
                <a:cubicBezTo>
                  <a:pt x="3523" y="4277"/>
                  <a:pt x="3308" y="4042"/>
                  <a:pt x="3347" y="3611"/>
                </a:cubicBezTo>
                <a:cubicBezTo>
                  <a:pt x="3543" y="2280"/>
                  <a:pt x="4522" y="1516"/>
                  <a:pt x="6285" y="1320"/>
                </a:cubicBezTo>
                <a:cubicBezTo>
                  <a:pt x="8243" y="1477"/>
                  <a:pt x="9301" y="2397"/>
                  <a:pt x="9458" y="4081"/>
                </a:cubicBezTo>
                <a:cubicBezTo>
                  <a:pt x="9418" y="5687"/>
                  <a:pt x="8056" y="6125"/>
                  <a:pt x="7486" y="6750"/>
                </a:cubicBezTo>
                <a:close/>
              </a:path>
            </a:pathLst>
          </a:custGeom>
          <a:solidFill>
            <a:srgbClr val="EC7061"/>
          </a:solidFill>
          <a:ln>
            <a:noFill/>
          </a:ln>
        </p:spPr>
        <p:txBody>
          <a:bodyPr wrap="square" lIns="0" tIns="0" rIns="0" bIns="0">
            <a:noAutofit/>
          </a:bodyPr>
          <a:lstStyle/>
          <a:p>
            <a:pPr fontAlgn="ctr"/>
            <a:endParaRPr lang="zh-CN" altLang="en-US" sz="1400">
              <a:latin typeface="Huawei Sans" panose="020C0503030203020204" pitchFamily="34" charset="0"/>
            </a:endParaRPr>
          </a:p>
        </p:txBody>
      </p:sp>
    </p:spTree>
    <p:custDataLst>
      <p:tags r:id="rId1"/>
    </p:custDataLst>
    <p:extLst>
      <p:ext uri="{BB962C8B-B14F-4D97-AF65-F5344CB8AC3E}">
        <p14:creationId xmlns:p14="http://schemas.microsoft.com/office/powerpoint/2010/main" val="266164731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64D9DA38-F3B1-4154-BFD2-A09AEF48EF93}"/>
              </a:ext>
            </a:extLst>
          </p:cNvPr>
          <p:cNvSpPr>
            <a:spLocks noGrp="1"/>
          </p:cNvSpPr>
          <p:nvPr>
            <p:ph type="body" sz="quarter" idx="10"/>
          </p:nvPr>
        </p:nvSpPr>
        <p:spPr bwMode="gray"/>
        <p:txBody>
          <a:bodyPr wrap="square">
            <a:noAutofit/>
          </a:bodyPr>
          <a:lstStyle/>
          <a:p>
            <a:pPr fontAlgn="ctr">
              <a:lnSpc>
                <a:spcPct val="100000"/>
              </a:lnSpc>
            </a:pPr>
            <a:r>
              <a:rPr lang="en-US" sz="1800" dirty="0">
                <a:latin typeface="Huawei Sans" panose="020C0503030203020204" pitchFamily="34" charset="0"/>
              </a:rPr>
              <a:t>A multicast network can discover multicast group members in either of the following modes:</a:t>
            </a:r>
          </a:p>
          <a:p>
            <a:pPr marL="630238" lvl="1" indent="-301625" fontAlgn="ctr">
              <a:lnSpc>
                <a:spcPct val="100000"/>
              </a:lnSpc>
            </a:pPr>
            <a:r>
              <a:rPr lang="en-US" sz="1600" dirty="0">
                <a:latin typeface="Huawei Sans" panose="020C0503030203020204" pitchFamily="34" charset="0"/>
              </a:rPr>
              <a:t>Manual static configuration: An interface connected to multicast group members is manually specified on a multicast router, and information about the multicast group members is statically configured.</a:t>
            </a:r>
          </a:p>
          <a:p>
            <a:pPr marL="950913" lvl="2" indent="-292100" fontAlgn="ctr">
              <a:lnSpc>
                <a:spcPct val="100000"/>
              </a:lnSpc>
            </a:pPr>
            <a:r>
              <a:rPr lang="en-US" sz="1400" dirty="0">
                <a:latin typeface="Huawei Sans" panose="020C0503030203020204" pitchFamily="34" charset="0"/>
              </a:rPr>
              <a:t>The manual static mode is not flexible and requires heavy configuration workload. However, it features high stability and can quickly establish a multicast forwarding path for new group members.</a:t>
            </a:r>
          </a:p>
          <a:p>
            <a:pPr marL="630238" lvl="1" indent="-301625" fontAlgn="ctr">
              <a:lnSpc>
                <a:spcPct val="100000"/>
              </a:lnSpc>
            </a:pPr>
            <a:r>
              <a:rPr lang="en-US" sz="1600" dirty="0">
                <a:latin typeface="Huawei Sans" panose="020C0503030203020204" pitchFamily="34" charset="0"/>
              </a:rPr>
              <a:t>Dynamic discovery: The multicast network obtains the interface connected to multicast group members and their group joining information through </a:t>
            </a:r>
            <a:r>
              <a:rPr lang="en-US" sz="1600" b="1" dirty="0">
                <a:solidFill>
                  <a:srgbClr val="EC7061"/>
                </a:solidFill>
                <a:latin typeface="Huawei Sans" panose="020C0503030203020204" pitchFamily="34" charset="0"/>
              </a:rPr>
              <a:t>IGMP</a:t>
            </a:r>
            <a:r>
              <a:rPr lang="en-US" sz="1600" dirty="0">
                <a:latin typeface="Huawei Sans" panose="020C0503030203020204" pitchFamily="34" charset="0"/>
              </a:rPr>
              <a:t> messages.</a:t>
            </a:r>
          </a:p>
          <a:p>
            <a:pPr marL="950913" lvl="2" indent="-292100" fontAlgn="ctr">
              <a:lnSpc>
                <a:spcPct val="100000"/>
              </a:lnSpc>
            </a:pPr>
            <a:r>
              <a:rPr lang="en-US" sz="1400" dirty="0">
                <a:latin typeface="Huawei Sans" panose="020C0503030203020204" pitchFamily="34" charset="0"/>
              </a:rPr>
              <a:t>Being flexible and easy to configure, </a:t>
            </a:r>
            <a:r>
              <a:rPr lang="en-US" sz="1400" b="1" dirty="0">
                <a:solidFill>
                  <a:srgbClr val="EC7061"/>
                </a:solidFill>
                <a:latin typeface="Huawei Sans" panose="020C0503030203020204" pitchFamily="34" charset="0"/>
              </a:rPr>
              <a:t>the dynamic discovery mode is widely used </a:t>
            </a:r>
            <a:r>
              <a:rPr lang="en-US" sz="1400" dirty="0">
                <a:latin typeface="Huawei Sans" panose="020C0503030203020204" pitchFamily="34" charset="0"/>
              </a:rPr>
              <a:t>on the live network.</a:t>
            </a:r>
          </a:p>
          <a:p>
            <a:pPr fontAlgn="ctr">
              <a:lnSpc>
                <a:spcPct val="100000"/>
              </a:lnSpc>
            </a:pPr>
            <a:r>
              <a:rPr lang="en-US" sz="1800" dirty="0">
                <a:latin typeface="Huawei Sans" panose="020C0503030203020204" pitchFamily="34" charset="0"/>
              </a:rPr>
              <a:t>After the multicast network obtains the locations of group members and the multicast groups that the group members join, multicast packets can be forwarded accordingly.</a:t>
            </a:r>
          </a:p>
        </p:txBody>
      </p:sp>
      <p:sp>
        <p:nvSpPr>
          <p:cNvPr id="3" name="标题 2"/>
          <p:cNvSpPr>
            <a:spLocks noGrp="1"/>
          </p:cNvSpPr>
          <p:nvPr>
            <p:ph type="title"/>
          </p:nvPr>
        </p:nvSpPr>
        <p:spPr bwMode="gray"/>
        <p:txBody>
          <a:bodyPr wrap="square">
            <a:noAutofit/>
          </a:bodyPr>
          <a:lstStyle/>
          <a:p>
            <a:pPr fontAlgn="ctr"/>
            <a:r>
              <a:rPr lang="en-US">
                <a:latin typeface="Huawei Sans" panose="020C0503030203020204" pitchFamily="34" charset="0"/>
              </a:rPr>
              <a:t>Multicast Group Member Discovery</a:t>
            </a:r>
          </a:p>
        </p:txBody>
      </p:sp>
      <p:sp>
        <p:nvSpPr>
          <p:cNvPr id="60" name="Freeform 159">
            <a:extLst>
              <a:ext uri="{FF2B5EF4-FFF2-40B4-BE49-F238E27FC236}">
                <a16:creationId xmlns:a16="http://schemas.microsoft.com/office/drawing/2014/main" id="{DD3E00AB-2C8E-4AB1-BD72-514B3FAC55E8}"/>
              </a:ext>
            </a:extLst>
          </p:cNvPr>
          <p:cNvSpPr/>
          <p:nvPr/>
        </p:nvSpPr>
        <p:spPr bwMode="gray">
          <a:xfrm flipH="1">
            <a:off x="4937565" y="4561603"/>
            <a:ext cx="2355496" cy="1231285"/>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100" dirty="0">
                <a:solidFill>
                  <a:schemeClr val="tx1"/>
                </a:solidFill>
                <a:latin typeface="Huawei Sans" panose="020C0503030203020204" pitchFamily="34" charset="0"/>
              </a:rPr>
              <a:t>Multicast network</a:t>
            </a:r>
          </a:p>
        </p:txBody>
      </p:sp>
      <p:pic>
        <p:nvPicPr>
          <p:cNvPr id="61" name="Picture 2" descr="G:\做的项目\公共\扁平图标切换\更新2015_01_21\oss扁平图标库2015_01_21更新-04.png">
            <a:extLst>
              <a:ext uri="{FF2B5EF4-FFF2-40B4-BE49-F238E27FC236}">
                <a16:creationId xmlns:a16="http://schemas.microsoft.com/office/drawing/2014/main" id="{EA3AA2C8-6E2C-449B-8F37-49CCD81B9B0A}"/>
              </a:ext>
            </a:extLst>
          </p:cNvPr>
          <p:cNvPicPr>
            <a:picLocks noChangeArrowheads="1"/>
          </p:cNvPicPr>
          <p:nvPr/>
        </p:nvPicPr>
        <p:blipFill>
          <a:blip r:embed="rId3" cstate="print"/>
          <a:stretch>
            <a:fillRect/>
          </a:stretch>
        </p:blipFill>
        <p:spPr bwMode="gray">
          <a:xfrm>
            <a:off x="4599845" y="5271656"/>
            <a:ext cx="528117" cy="399259"/>
          </a:xfrm>
          <a:prstGeom prst="rect">
            <a:avLst/>
          </a:prstGeom>
          <a:noFill/>
        </p:spPr>
      </p:pic>
      <p:pic>
        <p:nvPicPr>
          <p:cNvPr id="62" name="Picture 2" descr="G:\做的项目\公共\扁平图标切换\更新2015_01_21\oss扁平图标库2015_01_21更新-04.png">
            <a:extLst>
              <a:ext uri="{FF2B5EF4-FFF2-40B4-BE49-F238E27FC236}">
                <a16:creationId xmlns:a16="http://schemas.microsoft.com/office/drawing/2014/main" id="{3E65BB3C-1AB8-4F93-804E-E213132F526E}"/>
              </a:ext>
            </a:extLst>
          </p:cNvPr>
          <p:cNvPicPr>
            <a:picLocks noChangeArrowheads="1"/>
          </p:cNvPicPr>
          <p:nvPr/>
        </p:nvPicPr>
        <p:blipFill>
          <a:blip r:embed="rId3" cstate="print"/>
          <a:stretch>
            <a:fillRect/>
          </a:stretch>
        </p:blipFill>
        <p:spPr bwMode="gray">
          <a:xfrm>
            <a:off x="6842772" y="4657914"/>
            <a:ext cx="528117" cy="399259"/>
          </a:xfrm>
          <a:prstGeom prst="rect">
            <a:avLst/>
          </a:prstGeom>
          <a:noFill/>
        </p:spPr>
      </p:pic>
      <p:pic>
        <p:nvPicPr>
          <p:cNvPr id="63" name="图片 37" descr="交换机.png">
            <a:extLst>
              <a:ext uri="{FF2B5EF4-FFF2-40B4-BE49-F238E27FC236}">
                <a16:creationId xmlns:a16="http://schemas.microsoft.com/office/drawing/2014/main" id="{8B9EC7D2-A888-49E8-A0AA-325C491FCEC0}"/>
              </a:ext>
            </a:extLst>
          </p:cNvPr>
          <p:cNvPicPr preferRelativeResize="0">
            <a:picLocks/>
          </p:cNvPicPr>
          <p:nvPr/>
        </p:nvPicPr>
        <p:blipFill>
          <a:blip r:embed="rId4" cstate="print"/>
          <a:stretch>
            <a:fillRect/>
          </a:stretch>
        </p:blipFill>
        <p:spPr bwMode="gray">
          <a:xfrm>
            <a:off x="3441833" y="5271494"/>
            <a:ext cx="528118" cy="399421"/>
          </a:xfrm>
          <a:prstGeom prst="rect">
            <a:avLst/>
          </a:prstGeom>
        </p:spPr>
      </p:pic>
      <p:pic>
        <p:nvPicPr>
          <p:cNvPr id="64" name="图片 38" descr="PC.png">
            <a:extLst>
              <a:ext uri="{FF2B5EF4-FFF2-40B4-BE49-F238E27FC236}">
                <a16:creationId xmlns:a16="http://schemas.microsoft.com/office/drawing/2014/main" id="{31BC1B47-ECDE-43C4-9B77-191D29E12B88}"/>
              </a:ext>
            </a:extLst>
          </p:cNvPr>
          <p:cNvPicPr>
            <a:picLocks noChangeAspect="1"/>
          </p:cNvPicPr>
          <p:nvPr/>
        </p:nvPicPr>
        <p:blipFill>
          <a:blip r:embed="rId5" cstate="print"/>
          <a:stretch>
            <a:fillRect/>
          </a:stretch>
        </p:blipFill>
        <p:spPr bwMode="gray">
          <a:xfrm>
            <a:off x="8132907" y="4664913"/>
            <a:ext cx="544104" cy="385259"/>
          </a:xfrm>
          <a:prstGeom prst="rect">
            <a:avLst/>
          </a:prstGeom>
        </p:spPr>
      </p:pic>
      <p:pic>
        <p:nvPicPr>
          <p:cNvPr id="65" name="Picture 2" descr="G:\做的项目\公共\扁平图标切换\更新2015_01_21\oss扁平图标库2015_01_21更新-04.png">
            <a:extLst>
              <a:ext uri="{FF2B5EF4-FFF2-40B4-BE49-F238E27FC236}">
                <a16:creationId xmlns:a16="http://schemas.microsoft.com/office/drawing/2014/main" id="{648893E9-11FB-47CE-8D6B-947191BDB624}"/>
              </a:ext>
            </a:extLst>
          </p:cNvPr>
          <p:cNvPicPr>
            <a:picLocks noChangeArrowheads="1"/>
          </p:cNvPicPr>
          <p:nvPr/>
        </p:nvPicPr>
        <p:blipFill>
          <a:blip r:embed="rId3" cstate="print"/>
          <a:stretch>
            <a:fillRect/>
          </a:stretch>
        </p:blipFill>
        <p:spPr bwMode="gray">
          <a:xfrm>
            <a:off x="6842772" y="5561857"/>
            <a:ext cx="528117" cy="399259"/>
          </a:xfrm>
          <a:prstGeom prst="rect">
            <a:avLst/>
          </a:prstGeom>
          <a:noFill/>
        </p:spPr>
      </p:pic>
      <p:pic>
        <p:nvPicPr>
          <p:cNvPr id="66" name="图片 38" descr="PC.png">
            <a:extLst>
              <a:ext uri="{FF2B5EF4-FFF2-40B4-BE49-F238E27FC236}">
                <a16:creationId xmlns:a16="http://schemas.microsoft.com/office/drawing/2014/main" id="{55AD36AE-A3BC-4BA7-9B27-C7EE34152BA8}"/>
              </a:ext>
            </a:extLst>
          </p:cNvPr>
          <p:cNvPicPr>
            <a:picLocks noChangeAspect="1"/>
          </p:cNvPicPr>
          <p:nvPr/>
        </p:nvPicPr>
        <p:blipFill>
          <a:blip r:embed="rId5" cstate="print"/>
          <a:stretch>
            <a:fillRect/>
          </a:stretch>
        </p:blipFill>
        <p:spPr bwMode="gray">
          <a:xfrm>
            <a:off x="8132907" y="5568857"/>
            <a:ext cx="544104" cy="385259"/>
          </a:xfrm>
          <a:prstGeom prst="rect">
            <a:avLst/>
          </a:prstGeom>
        </p:spPr>
      </p:pic>
      <p:cxnSp>
        <p:nvCxnSpPr>
          <p:cNvPr id="70" name="直接连接符 12">
            <a:extLst>
              <a:ext uri="{FF2B5EF4-FFF2-40B4-BE49-F238E27FC236}">
                <a16:creationId xmlns:a16="http://schemas.microsoft.com/office/drawing/2014/main" id="{36F92553-A5FF-4601-BDAF-290038EC0C92}"/>
              </a:ext>
            </a:extLst>
          </p:cNvPr>
          <p:cNvCxnSpPr>
            <a:cxnSpLocks/>
            <a:stCxn id="63" idx="3"/>
            <a:endCxn id="61" idx="1"/>
          </p:cNvCxnSpPr>
          <p:nvPr/>
        </p:nvCxnSpPr>
        <p:spPr bwMode="gray">
          <a:xfrm>
            <a:off x="3969951" y="5471205"/>
            <a:ext cx="629894" cy="81"/>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74" name="直接连接符 12">
            <a:extLst>
              <a:ext uri="{FF2B5EF4-FFF2-40B4-BE49-F238E27FC236}">
                <a16:creationId xmlns:a16="http://schemas.microsoft.com/office/drawing/2014/main" id="{51F10ABA-6F05-4312-8183-FC6EE1143DFF}"/>
              </a:ext>
            </a:extLst>
          </p:cNvPr>
          <p:cNvCxnSpPr>
            <a:cxnSpLocks/>
            <a:stCxn id="62" idx="3"/>
            <a:endCxn id="64" idx="1"/>
          </p:cNvCxnSpPr>
          <p:nvPr/>
        </p:nvCxnSpPr>
        <p:spPr bwMode="gray">
          <a:xfrm flipV="1">
            <a:off x="7370889" y="4857543"/>
            <a:ext cx="762018" cy="1"/>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79" name="直接连接符 12">
            <a:extLst>
              <a:ext uri="{FF2B5EF4-FFF2-40B4-BE49-F238E27FC236}">
                <a16:creationId xmlns:a16="http://schemas.microsoft.com/office/drawing/2014/main" id="{E4D7D9B9-F835-4F36-AA96-87A9AE2F726C}"/>
              </a:ext>
            </a:extLst>
          </p:cNvPr>
          <p:cNvCxnSpPr>
            <a:cxnSpLocks/>
            <a:stCxn id="65" idx="3"/>
            <a:endCxn id="66" idx="1"/>
          </p:cNvCxnSpPr>
          <p:nvPr/>
        </p:nvCxnSpPr>
        <p:spPr bwMode="gray">
          <a:xfrm>
            <a:off x="7370889" y="5761487"/>
            <a:ext cx="762018"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84" name="TextBox 83">
            <a:extLst>
              <a:ext uri="{FF2B5EF4-FFF2-40B4-BE49-F238E27FC236}">
                <a16:creationId xmlns:a16="http://schemas.microsoft.com/office/drawing/2014/main" id="{19C76384-C39F-4A46-A9D4-085D47AFB179}"/>
              </a:ext>
            </a:extLst>
          </p:cNvPr>
          <p:cNvSpPr txBox="1"/>
          <p:nvPr/>
        </p:nvSpPr>
        <p:spPr bwMode="gray">
          <a:xfrm>
            <a:off x="1965000" y="5200450"/>
            <a:ext cx="1435802" cy="523220"/>
          </a:xfrm>
          <a:prstGeom prst="rect">
            <a:avLst/>
          </a:prstGeom>
          <a:noFill/>
        </p:spPr>
        <p:txBody>
          <a:bodyPr wrap="square" lIns="0" tIns="0" rIns="0" bIns="0" rtlCol="0">
            <a:noAutofit/>
          </a:bodyPr>
          <a:lstStyle/>
          <a:p>
            <a:pPr algn="ctr" fontAlgn="ctr"/>
            <a:r>
              <a:rPr lang="en-US" sz="1100" dirty="0">
                <a:latin typeface="Huawei Sans" panose="020C0503030203020204" pitchFamily="34" charset="0"/>
              </a:rPr>
              <a:t>The multicast source sends packets of multicast group G1.</a:t>
            </a:r>
          </a:p>
          <a:p>
            <a:pPr algn="ctr" fontAlgn="ctr"/>
            <a:endParaRPr lang="en-US" sz="1100" dirty="0">
              <a:latin typeface="Huawei Sans" panose="020C0503030203020204" pitchFamily="34" charset="0"/>
            </a:endParaRPr>
          </a:p>
        </p:txBody>
      </p:sp>
      <p:sp>
        <p:nvSpPr>
          <p:cNvPr id="109" name="TextBox 108">
            <a:extLst>
              <a:ext uri="{FF2B5EF4-FFF2-40B4-BE49-F238E27FC236}">
                <a16:creationId xmlns:a16="http://schemas.microsoft.com/office/drawing/2014/main" id="{43F079F4-78C0-4E03-89B0-4A6B9DF9DF90}"/>
              </a:ext>
            </a:extLst>
          </p:cNvPr>
          <p:cNvSpPr txBox="1"/>
          <p:nvPr/>
        </p:nvSpPr>
        <p:spPr bwMode="gray">
          <a:xfrm>
            <a:off x="8753271" y="4685367"/>
            <a:ext cx="981435" cy="307777"/>
          </a:xfrm>
          <a:prstGeom prst="rect">
            <a:avLst/>
          </a:prstGeom>
          <a:noFill/>
        </p:spPr>
        <p:txBody>
          <a:bodyPr wrap="square" lIns="0" tIns="0" rIns="0" bIns="0" rtlCol="0">
            <a:noAutofit/>
          </a:bodyPr>
          <a:lstStyle/>
          <a:p>
            <a:pPr algn="ctr" fontAlgn="ctr"/>
            <a:r>
              <a:rPr lang="en-US" sz="1100" dirty="0">
                <a:latin typeface="Huawei Sans" panose="020C0503030203020204" pitchFamily="34" charset="0"/>
              </a:rPr>
              <a:t>Multicast group member</a:t>
            </a:r>
          </a:p>
        </p:txBody>
      </p:sp>
      <p:sp>
        <p:nvSpPr>
          <p:cNvPr id="110" name="TextBox 109">
            <a:extLst>
              <a:ext uri="{FF2B5EF4-FFF2-40B4-BE49-F238E27FC236}">
                <a16:creationId xmlns:a16="http://schemas.microsoft.com/office/drawing/2014/main" id="{A4CF4ADA-7D3A-4289-A727-BBDAA8E9E4C1}"/>
              </a:ext>
            </a:extLst>
          </p:cNvPr>
          <p:cNvSpPr txBox="1"/>
          <p:nvPr/>
        </p:nvSpPr>
        <p:spPr bwMode="gray">
          <a:xfrm>
            <a:off x="8753271" y="5583009"/>
            <a:ext cx="981435" cy="307777"/>
          </a:xfrm>
          <a:prstGeom prst="rect">
            <a:avLst/>
          </a:prstGeom>
          <a:noFill/>
        </p:spPr>
        <p:txBody>
          <a:bodyPr wrap="square" lIns="0" tIns="0" rIns="0" bIns="0" rtlCol="0">
            <a:noAutofit/>
          </a:bodyPr>
          <a:lstStyle/>
          <a:p>
            <a:pPr algn="ctr" fontAlgn="ctr"/>
            <a:r>
              <a:rPr lang="en-US" sz="1100" dirty="0">
                <a:latin typeface="Huawei Sans" panose="020C0503030203020204" pitchFamily="34" charset="0"/>
              </a:rPr>
              <a:t>Multicast group member</a:t>
            </a:r>
          </a:p>
        </p:txBody>
      </p:sp>
      <p:sp>
        <p:nvSpPr>
          <p:cNvPr id="16" name="Freeform: Shape 15">
            <a:extLst>
              <a:ext uri="{FF2B5EF4-FFF2-40B4-BE49-F238E27FC236}">
                <a16:creationId xmlns:a16="http://schemas.microsoft.com/office/drawing/2014/main" id="{7438C8B6-0385-4030-B90D-EFD559DA3DA5}"/>
              </a:ext>
            </a:extLst>
          </p:cNvPr>
          <p:cNvSpPr/>
          <p:nvPr/>
        </p:nvSpPr>
        <p:spPr bwMode="gray">
          <a:xfrm>
            <a:off x="7110776" y="4472284"/>
            <a:ext cx="1302328" cy="140279"/>
          </a:xfrm>
          <a:custGeom>
            <a:avLst/>
            <a:gdLst>
              <a:gd name="connsiteX0" fmla="*/ 1302328 w 1302328"/>
              <a:gd name="connsiteY0" fmla="*/ 286376 h 304848"/>
              <a:gd name="connsiteX1" fmla="*/ 609600 w 1302328"/>
              <a:gd name="connsiteY1" fmla="*/ 48 h 304848"/>
              <a:gd name="connsiteX2" fmla="*/ 0 w 1302328"/>
              <a:gd name="connsiteY2" fmla="*/ 304848 h 304848"/>
            </a:gdLst>
            <a:ahLst/>
            <a:cxnLst>
              <a:cxn ang="0">
                <a:pos x="connsiteX0" y="connsiteY0"/>
              </a:cxn>
              <a:cxn ang="0">
                <a:pos x="connsiteX1" y="connsiteY1"/>
              </a:cxn>
              <a:cxn ang="0">
                <a:pos x="connsiteX2" y="connsiteY2"/>
              </a:cxn>
            </a:cxnLst>
            <a:rect l="l" t="t" r="r" b="b"/>
            <a:pathLst>
              <a:path w="1302328" h="304848">
                <a:moveTo>
                  <a:pt x="1302328" y="286376"/>
                </a:moveTo>
                <a:cubicBezTo>
                  <a:pt x="1064491" y="141672"/>
                  <a:pt x="826655" y="-3031"/>
                  <a:pt x="609600" y="48"/>
                </a:cubicBezTo>
                <a:cubicBezTo>
                  <a:pt x="392545" y="3127"/>
                  <a:pt x="196272" y="153987"/>
                  <a:pt x="0" y="304848"/>
                </a:cubicBezTo>
              </a:path>
            </a:pathLst>
          </a:custGeom>
          <a:noFill/>
          <a:ln w="19050">
            <a:solidFill>
              <a:srgbClr val="FFD17D"/>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endParaRPr lang="en-US" sz="1400">
              <a:latin typeface="Huawei Sans" panose="020C0503030203020204" pitchFamily="34" charset="0"/>
            </a:endParaRPr>
          </a:p>
        </p:txBody>
      </p:sp>
      <p:sp>
        <p:nvSpPr>
          <p:cNvPr id="111" name="TextBox 110">
            <a:extLst>
              <a:ext uri="{FF2B5EF4-FFF2-40B4-BE49-F238E27FC236}">
                <a16:creationId xmlns:a16="http://schemas.microsoft.com/office/drawing/2014/main" id="{123FB113-D76C-4FF7-BEAD-F852DA36798F}"/>
              </a:ext>
            </a:extLst>
          </p:cNvPr>
          <p:cNvSpPr txBox="1"/>
          <p:nvPr/>
        </p:nvSpPr>
        <p:spPr bwMode="gray">
          <a:xfrm>
            <a:off x="6979017" y="4210551"/>
            <a:ext cx="1733398" cy="191105"/>
          </a:xfrm>
          <a:prstGeom prst="rect">
            <a:avLst/>
          </a:prstGeom>
          <a:noFill/>
        </p:spPr>
        <p:txBody>
          <a:bodyPr wrap="square" lIns="0" tIns="0" rIns="0" bIns="0" rtlCol="0">
            <a:noAutofit/>
          </a:bodyPr>
          <a:lstStyle/>
          <a:p>
            <a:pPr algn="ctr" fontAlgn="ctr"/>
            <a:r>
              <a:rPr lang="en-US" sz="1100" dirty="0">
                <a:latin typeface="Huawei Sans" panose="020C0503030203020204" pitchFamily="34" charset="0"/>
              </a:rPr>
              <a:t>Joins multicast group G1.</a:t>
            </a:r>
          </a:p>
        </p:txBody>
      </p:sp>
      <p:sp>
        <p:nvSpPr>
          <p:cNvPr id="113" name="TextBox 112">
            <a:extLst>
              <a:ext uri="{FF2B5EF4-FFF2-40B4-BE49-F238E27FC236}">
                <a16:creationId xmlns:a16="http://schemas.microsoft.com/office/drawing/2014/main" id="{7F1889B7-5A1F-49AF-9EF7-7E82610E3B11}"/>
              </a:ext>
            </a:extLst>
          </p:cNvPr>
          <p:cNvSpPr txBox="1"/>
          <p:nvPr/>
        </p:nvSpPr>
        <p:spPr bwMode="gray">
          <a:xfrm>
            <a:off x="6976597" y="6208333"/>
            <a:ext cx="1733398" cy="191105"/>
          </a:xfrm>
          <a:prstGeom prst="rect">
            <a:avLst/>
          </a:prstGeom>
          <a:noFill/>
        </p:spPr>
        <p:txBody>
          <a:bodyPr wrap="square" lIns="0" tIns="0" rIns="0" bIns="0" rtlCol="0">
            <a:noAutofit/>
          </a:bodyPr>
          <a:lstStyle/>
          <a:p>
            <a:pPr algn="ctr" fontAlgn="ctr"/>
            <a:r>
              <a:rPr lang="en-US" sz="1100" dirty="0">
                <a:latin typeface="Huawei Sans" panose="020C0503030203020204" pitchFamily="34" charset="0"/>
              </a:rPr>
              <a:t>Joins multicast group G1.</a:t>
            </a:r>
          </a:p>
        </p:txBody>
      </p:sp>
      <p:sp>
        <p:nvSpPr>
          <p:cNvPr id="114" name="Freeform: Shape 113">
            <a:extLst>
              <a:ext uri="{FF2B5EF4-FFF2-40B4-BE49-F238E27FC236}">
                <a16:creationId xmlns:a16="http://schemas.microsoft.com/office/drawing/2014/main" id="{FFFD8957-049D-4812-875B-93A36C786757}"/>
              </a:ext>
            </a:extLst>
          </p:cNvPr>
          <p:cNvSpPr/>
          <p:nvPr/>
        </p:nvSpPr>
        <p:spPr bwMode="gray">
          <a:xfrm flipV="1">
            <a:off x="7126143" y="6002837"/>
            <a:ext cx="1302328" cy="140279"/>
          </a:xfrm>
          <a:custGeom>
            <a:avLst/>
            <a:gdLst>
              <a:gd name="connsiteX0" fmla="*/ 1302328 w 1302328"/>
              <a:gd name="connsiteY0" fmla="*/ 286376 h 304848"/>
              <a:gd name="connsiteX1" fmla="*/ 609600 w 1302328"/>
              <a:gd name="connsiteY1" fmla="*/ 48 h 304848"/>
              <a:gd name="connsiteX2" fmla="*/ 0 w 1302328"/>
              <a:gd name="connsiteY2" fmla="*/ 304848 h 304848"/>
            </a:gdLst>
            <a:ahLst/>
            <a:cxnLst>
              <a:cxn ang="0">
                <a:pos x="connsiteX0" y="connsiteY0"/>
              </a:cxn>
              <a:cxn ang="0">
                <a:pos x="connsiteX1" y="connsiteY1"/>
              </a:cxn>
              <a:cxn ang="0">
                <a:pos x="connsiteX2" y="connsiteY2"/>
              </a:cxn>
            </a:cxnLst>
            <a:rect l="l" t="t" r="r" b="b"/>
            <a:pathLst>
              <a:path w="1302328" h="304848">
                <a:moveTo>
                  <a:pt x="1302328" y="286376"/>
                </a:moveTo>
                <a:cubicBezTo>
                  <a:pt x="1064491" y="141672"/>
                  <a:pt x="826655" y="-3031"/>
                  <a:pt x="609600" y="48"/>
                </a:cubicBezTo>
                <a:cubicBezTo>
                  <a:pt x="392545" y="3127"/>
                  <a:pt x="196272" y="153987"/>
                  <a:pt x="0" y="304848"/>
                </a:cubicBezTo>
              </a:path>
            </a:pathLst>
          </a:custGeom>
          <a:noFill/>
          <a:ln w="19050">
            <a:solidFill>
              <a:srgbClr val="FFD17D"/>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endParaRPr lang="en-US" sz="1400">
              <a:latin typeface="Huawei Sans" panose="020C0503030203020204" pitchFamily="34" charset="0"/>
            </a:endParaRPr>
          </a:p>
        </p:txBody>
      </p:sp>
      <p:sp>
        <p:nvSpPr>
          <p:cNvPr id="115" name="TextBox 120">
            <a:extLst>
              <a:ext uri="{FF2B5EF4-FFF2-40B4-BE49-F238E27FC236}">
                <a16:creationId xmlns:a16="http://schemas.microsoft.com/office/drawing/2014/main" id="{49FCE322-6E67-4921-81D3-04A1B6708437}"/>
              </a:ext>
            </a:extLst>
          </p:cNvPr>
          <p:cNvSpPr txBox="1"/>
          <p:nvPr/>
        </p:nvSpPr>
        <p:spPr bwMode="gray">
          <a:xfrm>
            <a:off x="3568805" y="4898288"/>
            <a:ext cx="843529" cy="392726"/>
          </a:xfrm>
          <a:prstGeom prst="roundRect">
            <a:avLst>
              <a:gd name="adj" fmla="val 6721"/>
            </a:avLst>
          </a:prstGeom>
          <a:solidFill>
            <a:srgbClr val="00B0F0"/>
          </a:solidFill>
          <a:ln w="12700">
            <a:solidFill>
              <a:srgbClr val="00B0F0"/>
            </a:solidFill>
          </a:ln>
        </p:spPr>
        <p:txBody>
          <a:bodyPr wrap="square" lIns="0" tIns="0" rIns="0" bIns="0" rtlCol="0" anchor="ctr">
            <a:noAutofit/>
          </a:bodyPr>
          <a:lstStyle/>
          <a:p>
            <a:pPr algn="ctr" fontAlgn="ctr"/>
            <a:r>
              <a:rPr lang="en-US" sz="11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Multicast packet</a:t>
            </a:r>
          </a:p>
        </p:txBody>
      </p:sp>
      <p:cxnSp>
        <p:nvCxnSpPr>
          <p:cNvPr id="21" name="Straight Arrow Connector 20">
            <a:extLst>
              <a:ext uri="{FF2B5EF4-FFF2-40B4-BE49-F238E27FC236}">
                <a16:creationId xmlns:a16="http://schemas.microsoft.com/office/drawing/2014/main" id="{F6FABF1E-85F2-450C-BABB-57D34502621A}"/>
              </a:ext>
            </a:extLst>
          </p:cNvPr>
          <p:cNvCxnSpPr>
            <a:cxnSpLocks/>
          </p:cNvCxnSpPr>
          <p:nvPr/>
        </p:nvCxnSpPr>
        <p:spPr bwMode="gray">
          <a:xfrm>
            <a:off x="3982395" y="5383710"/>
            <a:ext cx="605006" cy="0"/>
          </a:xfrm>
          <a:prstGeom prst="straightConnector1">
            <a:avLst/>
          </a:prstGeom>
          <a:ln w="19050">
            <a:tailEnd type="triangle"/>
          </a:ln>
        </p:spPr>
        <p:style>
          <a:lnRef idx="1">
            <a:schemeClr val="accent1"/>
          </a:lnRef>
          <a:fillRef idx="0">
            <a:schemeClr val="accent1"/>
          </a:fillRef>
          <a:effectRef idx="0">
            <a:schemeClr val="accent1"/>
          </a:effectRef>
          <a:fontRef idx="minor">
            <a:schemeClr val="tx1"/>
          </a:fontRef>
        </p:style>
      </p:cxnSp>
      <p:cxnSp>
        <p:nvCxnSpPr>
          <p:cNvPr id="116" name="Straight Arrow Connector 115">
            <a:extLst>
              <a:ext uri="{FF2B5EF4-FFF2-40B4-BE49-F238E27FC236}">
                <a16:creationId xmlns:a16="http://schemas.microsoft.com/office/drawing/2014/main" id="{451FF8B0-1EE8-48EF-A017-80171F855774}"/>
              </a:ext>
            </a:extLst>
          </p:cNvPr>
          <p:cNvCxnSpPr>
            <a:cxnSpLocks/>
          </p:cNvCxnSpPr>
          <p:nvPr/>
        </p:nvCxnSpPr>
        <p:spPr bwMode="gray">
          <a:xfrm flipV="1">
            <a:off x="5177783" y="4857544"/>
            <a:ext cx="1594755" cy="526166"/>
          </a:xfrm>
          <a:prstGeom prst="straightConnector1">
            <a:avLst/>
          </a:prstGeom>
          <a:ln w="19050">
            <a:tailEnd type="triangle"/>
          </a:ln>
        </p:spPr>
        <p:style>
          <a:lnRef idx="1">
            <a:schemeClr val="accent1"/>
          </a:lnRef>
          <a:fillRef idx="0">
            <a:schemeClr val="accent1"/>
          </a:fillRef>
          <a:effectRef idx="0">
            <a:schemeClr val="accent1"/>
          </a:effectRef>
          <a:fontRef idx="minor">
            <a:schemeClr val="tx1"/>
          </a:fontRef>
        </p:style>
      </p:cxnSp>
      <p:cxnSp>
        <p:nvCxnSpPr>
          <p:cNvPr id="117" name="Straight Arrow Connector 116">
            <a:extLst>
              <a:ext uri="{FF2B5EF4-FFF2-40B4-BE49-F238E27FC236}">
                <a16:creationId xmlns:a16="http://schemas.microsoft.com/office/drawing/2014/main" id="{2AFABBE1-E276-4186-8410-5C2231D809A5}"/>
              </a:ext>
            </a:extLst>
          </p:cNvPr>
          <p:cNvCxnSpPr>
            <a:cxnSpLocks/>
          </p:cNvCxnSpPr>
          <p:nvPr/>
        </p:nvCxnSpPr>
        <p:spPr bwMode="gray">
          <a:xfrm>
            <a:off x="5187989" y="5537804"/>
            <a:ext cx="1576955" cy="217381"/>
          </a:xfrm>
          <a:prstGeom prst="straightConnector1">
            <a:avLst/>
          </a:prstGeom>
          <a:ln w="19050">
            <a:tailEnd type="triangle"/>
          </a:ln>
        </p:spPr>
        <p:style>
          <a:lnRef idx="1">
            <a:schemeClr val="accent1"/>
          </a:lnRef>
          <a:fillRef idx="0">
            <a:schemeClr val="accent1"/>
          </a:fillRef>
          <a:effectRef idx="0">
            <a:schemeClr val="accent1"/>
          </a:effectRef>
          <a:fontRef idx="minor">
            <a:schemeClr val="tx1"/>
          </a:fontRef>
        </p:style>
      </p:cxnSp>
      <p:sp>
        <p:nvSpPr>
          <p:cNvPr id="118" name="Rectangular Callout 75">
            <a:extLst>
              <a:ext uri="{FF2B5EF4-FFF2-40B4-BE49-F238E27FC236}">
                <a16:creationId xmlns:a16="http://schemas.microsoft.com/office/drawing/2014/main" id="{8D1E3AE5-0B50-4651-A520-041DA993375C}"/>
              </a:ext>
            </a:extLst>
          </p:cNvPr>
          <p:cNvSpPr/>
          <p:nvPr/>
        </p:nvSpPr>
        <p:spPr bwMode="gray">
          <a:xfrm>
            <a:off x="4580338" y="4275723"/>
            <a:ext cx="1866284" cy="665388"/>
          </a:xfrm>
          <a:prstGeom prst="wedgeRectCallout">
            <a:avLst>
              <a:gd name="adj1" fmla="val 27903"/>
              <a:gd name="adj2" fmla="val 63694"/>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18288" tIns="18288" rIns="18288" bIns="18288" rtlCol="0" anchor="ctr">
            <a:noAutofit/>
          </a:bodyPr>
          <a:lstStyle/>
          <a:p>
            <a:pPr algn="ctr" fontAlgn="ctr"/>
            <a:r>
              <a:rPr lang="en-US" sz="1200" dirty="0">
                <a:solidFill>
                  <a:schemeClr val="tx1"/>
                </a:solidFill>
                <a:latin typeface="Huawei Sans" panose="020C0503030203020204" pitchFamily="34" charset="0"/>
                <a:ea typeface="方正兰亭黑简体" panose="02000000000000000000" pitchFamily="2" charset="-122"/>
              </a:rPr>
              <a:t>Multicast data forwarding according to group joining information</a:t>
            </a:r>
          </a:p>
        </p:txBody>
      </p:sp>
    </p:spTree>
    <p:extLst>
      <p:ext uri="{BB962C8B-B14F-4D97-AF65-F5344CB8AC3E}">
        <p14:creationId xmlns:p14="http://schemas.microsoft.com/office/powerpoint/2010/main" val="207189469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Freeform 159">
            <a:extLst>
              <a:ext uri="{FF2B5EF4-FFF2-40B4-BE49-F238E27FC236}">
                <a16:creationId xmlns:a16="http://schemas.microsoft.com/office/drawing/2014/main" id="{ACE57B0E-B2EB-48B2-ACC3-EE1C11941917}"/>
              </a:ext>
            </a:extLst>
          </p:cNvPr>
          <p:cNvSpPr/>
          <p:nvPr/>
        </p:nvSpPr>
        <p:spPr bwMode="gray">
          <a:xfrm flipH="1">
            <a:off x="8763162" y="2741597"/>
            <a:ext cx="1633260" cy="85375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100" dirty="0">
                <a:solidFill>
                  <a:schemeClr val="tx1"/>
                </a:solidFill>
                <a:latin typeface="Huawei Sans" panose="020C0503030203020204" pitchFamily="34" charset="0"/>
              </a:rPr>
              <a:t>Multicast </a:t>
            </a:r>
          </a:p>
          <a:p>
            <a:pPr algn="ctr" fontAlgn="ctr"/>
            <a:r>
              <a:rPr lang="en-US" sz="1100" dirty="0">
                <a:solidFill>
                  <a:schemeClr val="tx1"/>
                </a:solidFill>
                <a:latin typeface="Huawei Sans" panose="020C0503030203020204" pitchFamily="34" charset="0"/>
              </a:rPr>
              <a:t>network</a:t>
            </a:r>
          </a:p>
        </p:txBody>
      </p:sp>
      <p:sp>
        <p:nvSpPr>
          <p:cNvPr id="3" name="文本占位符 2"/>
          <p:cNvSpPr>
            <a:spLocks noGrp="1"/>
          </p:cNvSpPr>
          <p:nvPr>
            <p:ph type="body" sz="quarter" idx="10"/>
          </p:nvPr>
        </p:nvSpPr>
        <p:spPr bwMode="gray"/>
        <p:txBody>
          <a:bodyPr wrap="square">
            <a:noAutofit/>
          </a:bodyPr>
          <a:lstStyle/>
          <a:p>
            <a:pPr fontAlgn="ctr">
              <a:lnSpc>
                <a:spcPct val="100000"/>
              </a:lnSpc>
            </a:pPr>
            <a:r>
              <a:rPr lang="en-US" sz="1800" dirty="0">
                <a:latin typeface="Huawei Sans" panose="020C0503030203020204" pitchFamily="34" charset="0"/>
              </a:rPr>
              <a:t>In the TCP/IP protocol suite, IGMP is responsible for managing IP multicast members. It </a:t>
            </a:r>
            <a:r>
              <a:rPr lang="en-US" sz="1800" b="1" dirty="0">
                <a:solidFill>
                  <a:srgbClr val="EC7061"/>
                </a:solidFill>
                <a:latin typeface="Huawei Sans" panose="020C0503030203020204" pitchFamily="34" charset="0"/>
              </a:rPr>
              <a:t>establishes</a:t>
            </a:r>
            <a:r>
              <a:rPr lang="en-US" sz="1800" dirty="0">
                <a:latin typeface="Huawei Sans" panose="020C0503030203020204" pitchFamily="34" charset="0"/>
              </a:rPr>
              <a:t> and </a:t>
            </a:r>
            <a:r>
              <a:rPr lang="en-US" sz="1800" b="1" dirty="0">
                <a:solidFill>
                  <a:srgbClr val="EC7061"/>
                </a:solidFill>
                <a:latin typeface="Huawei Sans" panose="020C0503030203020204" pitchFamily="34" charset="0"/>
              </a:rPr>
              <a:t>maintains multicast group memberships</a:t>
            </a:r>
            <a:r>
              <a:rPr lang="en-US" sz="1800" dirty="0">
                <a:latin typeface="Huawei Sans" panose="020C0503030203020204" pitchFamily="34" charset="0"/>
              </a:rPr>
              <a:t> between IP hosts and the multicast routers that are directly adjacent to the IP hosts.</a:t>
            </a:r>
          </a:p>
          <a:p>
            <a:pPr fontAlgn="ctr">
              <a:lnSpc>
                <a:spcPct val="100000"/>
              </a:lnSpc>
            </a:pPr>
            <a:r>
              <a:rPr lang="en-US" sz="1800" dirty="0">
                <a:latin typeface="Huawei Sans" panose="020C0503030203020204" pitchFamily="34" charset="0"/>
              </a:rPr>
              <a:t>IGMP manages multicast members through IGMP messages exchanged between multicast group members and multicast routers. IGMP messages are encapsulated in IP packets.</a:t>
            </a:r>
          </a:p>
          <a:p>
            <a:pPr fontAlgn="ctr">
              <a:lnSpc>
                <a:spcPct val="100000"/>
              </a:lnSpc>
            </a:pPr>
            <a:r>
              <a:rPr lang="en-US" sz="1800" dirty="0">
                <a:latin typeface="Huawei Sans" panose="020C0503030203020204" pitchFamily="34" charset="0"/>
              </a:rPr>
              <a:t>There are three versions of IGMP:</a:t>
            </a:r>
          </a:p>
          <a:p>
            <a:pPr lvl="1" fontAlgn="ctr">
              <a:lnSpc>
                <a:spcPct val="100000"/>
              </a:lnSpc>
            </a:pPr>
            <a:r>
              <a:rPr lang="en-US" sz="1600" dirty="0">
                <a:latin typeface="Huawei Sans" panose="020C0503030203020204" pitchFamily="34" charset="0"/>
              </a:rPr>
              <a:t>IGMPv1</a:t>
            </a:r>
          </a:p>
          <a:p>
            <a:pPr lvl="1" fontAlgn="ctr">
              <a:lnSpc>
                <a:spcPct val="100000"/>
              </a:lnSpc>
            </a:pPr>
            <a:r>
              <a:rPr lang="en-US" sz="1600" dirty="0">
                <a:latin typeface="Huawei Sans" panose="020C0503030203020204" pitchFamily="34" charset="0"/>
              </a:rPr>
              <a:t>IGMPv2</a:t>
            </a:r>
          </a:p>
          <a:p>
            <a:pPr lvl="1" fontAlgn="ctr">
              <a:lnSpc>
                <a:spcPct val="100000"/>
              </a:lnSpc>
            </a:pPr>
            <a:r>
              <a:rPr lang="en-US" sz="1600" dirty="0">
                <a:latin typeface="Huawei Sans" panose="020C0503030203020204" pitchFamily="34" charset="0"/>
              </a:rPr>
              <a:t>IGMPv3</a:t>
            </a:r>
          </a:p>
          <a:p>
            <a:pPr algn="l" fontAlgn="ctr">
              <a:lnSpc>
                <a:spcPct val="100000"/>
              </a:lnSpc>
            </a:pPr>
            <a:r>
              <a:rPr lang="en-US" sz="1800" dirty="0">
                <a:latin typeface="Huawei Sans" panose="020C0503030203020204" pitchFamily="34" charset="0"/>
              </a:rPr>
              <a:t>After exchanging IGMP messages with group members, </a:t>
            </a:r>
            <a:br>
              <a:rPr lang="en-US" sz="1800" dirty="0">
                <a:latin typeface="Huawei Sans" panose="020C0503030203020204" pitchFamily="34" charset="0"/>
              </a:rPr>
            </a:br>
            <a:r>
              <a:rPr lang="en-US" sz="1800" dirty="0">
                <a:latin typeface="Huawei Sans" panose="020C0503030203020204" pitchFamily="34" charset="0"/>
              </a:rPr>
              <a:t>multicast routers generate </a:t>
            </a:r>
            <a:r>
              <a:rPr lang="en-US" sz="1800" b="1" dirty="0">
                <a:solidFill>
                  <a:srgbClr val="EC7061"/>
                </a:solidFill>
                <a:latin typeface="Huawei Sans" panose="020C0503030203020204" pitchFamily="34" charset="0"/>
              </a:rPr>
              <a:t>IGMP routing entries</a:t>
            </a:r>
            <a:r>
              <a:rPr lang="en-US" sz="1800" dirty="0">
                <a:latin typeface="Huawei Sans" panose="020C0503030203020204" pitchFamily="34" charset="0"/>
              </a:rPr>
              <a:t> and </a:t>
            </a:r>
            <a:br>
              <a:rPr lang="en-US" sz="1800" dirty="0">
                <a:latin typeface="Huawei Sans" panose="020C0503030203020204" pitchFamily="34" charset="0"/>
              </a:rPr>
            </a:br>
            <a:r>
              <a:rPr lang="en-US" sz="1800" b="1" dirty="0">
                <a:solidFill>
                  <a:srgbClr val="EC7061"/>
                </a:solidFill>
                <a:latin typeface="Huawei Sans" panose="020C0503030203020204" pitchFamily="34" charset="0"/>
              </a:rPr>
              <a:t>IGMP group entries</a:t>
            </a:r>
            <a:r>
              <a:rPr lang="en-US" sz="1800" dirty="0">
                <a:latin typeface="Huawei Sans" panose="020C0503030203020204" pitchFamily="34" charset="0"/>
              </a:rPr>
              <a:t>.</a:t>
            </a:r>
          </a:p>
          <a:p>
            <a:pPr algn="l" fontAlgn="ctr">
              <a:lnSpc>
                <a:spcPct val="100000"/>
              </a:lnSpc>
            </a:pPr>
            <a:r>
              <a:rPr lang="en-US" sz="1800" dirty="0">
                <a:latin typeface="Huawei Sans" panose="020C0503030203020204" pitchFamily="34" charset="0"/>
              </a:rPr>
              <a:t>IGMP routing entries and IGMP group entries help the </a:t>
            </a:r>
            <a:br>
              <a:rPr lang="en-US" sz="1800" dirty="0">
                <a:latin typeface="Huawei Sans" panose="020C0503030203020204" pitchFamily="34" charset="0"/>
              </a:rPr>
            </a:br>
            <a:r>
              <a:rPr lang="en-US" sz="1800" dirty="0">
                <a:latin typeface="Huawei Sans" panose="020C0503030203020204" pitchFamily="34" charset="0"/>
              </a:rPr>
              <a:t>multicast routers generate multicast routing entries.</a:t>
            </a:r>
          </a:p>
        </p:txBody>
      </p:sp>
      <p:sp>
        <p:nvSpPr>
          <p:cNvPr id="2" name="标题 1"/>
          <p:cNvSpPr>
            <a:spLocks noGrp="1"/>
          </p:cNvSpPr>
          <p:nvPr>
            <p:ph type="title"/>
          </p:nvPr>
        </p:nvSpPr>
        <p:spPr bwMode="gray"/>
        <p:txBody>
          <a:bodyPr wrap="square">
            <a:noAutofit/>
          </a:bodyPr>
          <a:lstStyle/>
          <a:p>
            <a:pPr fontAlgn="ctr"/>
            <a:r>
              <a:rPr lang="en-US">
                <a:latin typeface="Huawei Sans" panose="020C0503030203020204" pitchFamily="34" charset="0"/>
              </a:rPr>
              <a:t>IGMP Overview</a:t>
            </a:r>
          </a:p>
        </p:txBody>
      </p:sp>
      <p:pic>
        <p:nvPicPr>
          <p:cNvPr id="57" name="图片 20" descr="接入交换机.png">
            <a:extLst>
              <a:ext uri="{FF2B5EF4-FFF2-40B4-BE49-F238E27FC236}">
                <a16:creationId xmlns:a16="http://schemas.microsoft.com/office/drawing/2014/main" id="{A7D7D7F8-3889-439D-9F8F-1CB708CF070D}"/>
              </a:ext>
            </a:extLst>
          </p:cNvPr>
          <p:cNvPicPr>
            <a:picLocks noChangeAspect="1"/>
          </p:cNvPicPr>
          <p:nvPr/>
        </p:nvPicPr>
        <p:blipFill>
          <a:blip r:embed="rId3" cstate="print"/>
          <a:stretch>
            <a:fillRect/>
          </a:stretch>
        </p:blipFill>
        <p:spPr bwMode="gray">
          <a:xfrm>
            <a:off x="9287982" y="4272198"/>
            <a:ext cx="540000" cy="441818"/>
          </a:xfrm>
          <a:prstGeom prst="rect">
            <a:avLst/>
          </a:prstGeom>
        </p:spPr>
      </p:pic>
      <p:pic>
        <p:nvPicPr>
          <p:cNvPr id="58" name="Picture 2" descr="G:\做的项目\公共\扁平图标切换\更新2015_01_21\oss扁平图标库2015_01_21更新-04.png">
            <a:extLst>
              <a:ext uri="{FF2B5EF4-FFF2-40B4-BE49-F238E27FC236}">
                <a16:creationId xmlns:a16="http://schemas.microsoft.com/office/drawing/2014/main" id="{41825CFB-E642-48EE-8C37-DBE73D9692E8}"/>
              </a:ext>
            </a:extLst>
          </p:cNvPr>
          <p:cNvPicPr>
            <a:picLocks noChangeArrowheads="1"/>
          </p:cNvPicPr>
          <p:nvPr/>
        </p:nvPicPr>
        <p:blipFill>
          <a:blip r:embed="rId4" cstate="print"/>
          <a:stretch>
            <a:fillRect/>
          </a:stretch>
        </p:blipFill>
        <p:spPr bwMode="gray">
          <a:xfrm>
            <a:off x="9293924" y="3350761"/>
            <a:ext cx="528117" cy="399259"/>
          </a:xfrm>
          <a:prstGeom prst="rect">
            <a:avLst/>
          </a:prstGeom>
          <a:noFill/>
        </p:spPr>
      </p:pic>
      <p:pic>
        <p:nvPicPr>
          <p:cNvPr id="59" name="图片 38" descr="PC.png">
            <a:extLst>
              <a:ext uri="{FF2B5EF4-FFF2-40B4-BE49-F238E27FC236}">
                <a16:creationId xmlns:a16="http://schemas.microsoft.com/office/drawing/2014/main" id="{AF9D70FB-A106-4AAE-B458-F4C12CD3A090}"/>
              </a:ext>
            </a:extLst>
          </p:cNvPr>
          <p:cNvPicPr>
            <a:picLocks noChangeAspect="1"/>
          </p:cNvPicPr>
          <p:nvPr/>
        </p:nvPicPr>
        <p:blipFill>
          <a:blip r:embed="rId5" cstate="print"/>
          <a:stretch>
            <a:fillRect/>
          </a:stretch>
        </p:blipFill>
        <p:spPr bwMode="gray">
          <a:xfrm>
            <a:off x="7924075" y="5433440"/>
            <a:ext cx="540000" cy="382353"/>
          </a:xfrm>
          <a:prstGeom prst="rect">
            <a:avLst/>
          </a:prstGeom>
        </p:spPr>
      </p:pic>
      <p:pic>
        <p:nvPicPr>
          <p:cNvPr id="61" name="图片 38" descr="PC.png">
            <a:extLst>
              <a:ext uri="{FF2B5EF4-FFF2-40B4-BE49-F238E27FC236}">
                <a16:creationId xmlns:a16="http://schemas.microsoft.com/office/drawing/2014/main" id="{48325D3C-F877-4780-B376-BAD6AC44B509}"/>
              </a:ext>
            </a:extLst>
          </p:cNvPr>
          <p:cNvPicPr>
            <a:picLocks noChangeAspect="1"/>
          </p:cNvPicPr>
          <p:nvPr/>
        </p:nvPicPr>
        <p:blipFill>
          <a:blip r:embed="rId5" cstate="print"/>
          <a:stretch>
            <a:fillRect/>
          </a:stretch>
        </p:blipFill>
        <p:spPr bwMode="gray">
          <a:xfrm>
            <a:off x="10651889" y="5436144"/>
            <a:ext cx="540000" cy="382353"/>
          </a:xfrm>
          <a:prstGeom prst="rect">
            <a:avLst/>
          </a:prstGeom>
        </p:spPr>
      </p:pic>
      <p:cxnSp>
        <p:nvCxnSpPr>
          <p:cNvPr id="62" name="直接连接符 12">
            <a:extLst>
              <a:ext uri="{FF2B5EF4-FFF2-40B4-BE49-F238E27FC236}">
                <a16:creationId xmlns:a16="http://schemas.microsoft.com/office/drawing/2014/main" id="{0F3B4957-5D96-4B1D-BF85-09B5EE576755}"/>
              </a:ext>
            </a:extLst>
          </p:cNvPr>
          <p:cNvCxnSpPr>
            <a:cxnSpLocks/>
            <a:stCxn id="57" idx="0"/>
            <a:endCxn id="58" idx="2"/>
          </p:cNvCxnSpPr>
          <p:nvPr/>
        </p:nvCxnSpPr>
        <p:spPr bwMode="gray">
          <a:xfrm flipV="1">
            <a:off x="9557982" y="3750020"/>
            <a:ext cx="1" cy="522178"/>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64" name="直接连接符 12">
            <a:extLst>
              <a:ext uri="{FF2B5EF4-FFF2-40B4-BE49-F238E27FC236}">
                <a16:creationId xmlns:a16="http://schemas.microsoft.com/office/drawing/2014/main" id="{FD9B02E7-0E50-4CFB-AAFD-BE545AAB3A79}"/>
              </a:ext>
            </a:extLst>
          </p:cNvPr>
          <p:cNvCxnSpPr>
            <a:cxnSpLocks/>
            <a:stCxn id="59" idx="0"/>
            <a:endCxn id="57" idx="2"/>
          </p:cNvCxnSpPr>
          <p:nvPr/>
        </p:nvCxnSpPr>
        <p:spPr bwMode="gray">
          <a:xfrm flipV="1">
            <a:off x="8194075" y="4714016"/>
            <a:ext cx="1363907" cy="719424"/>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65" name="直接连接符 12">
            <a:extLst>
              <a:ext uri="{FF2B5EF4-FFF2-40B4-BE49-F238E27FC236}">
                <a16:creationId xmlns:a16="http://schemas.microsoft.com/office/drawing/2014/main" id="{0B578AE2-76C5-4F63-8E75-C02AB3C2752D}"/>
              </a:ext>
            </a:extLst>
          </p:cNvPr>
          <p:cNvCxnSpPr>
            <a:cxnSpLocks/>
            <a:stCxn id="61" idx="0"/>
            <a:endCxn id="57" idx="2"/>
          </p:cNvCxnSpPr>
          <p:nvPr/>
        </p:nvCxnSpPr>
        <p:spPr bwMode="gray">
          <a:xfrm flipH="1" flipV="1">
            <a:off x="9557982" y="4714016"/>
            <a:ext cx="1363907" cy="722128"/>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67" name="Oval 41">
            <a:extLst>
              <a:ext uri="{FF2B5EF4-FFF2-40B4-BE49-F238E27FC236}">
                <a16:creationId xmlns:a16="http://schemas.microsoft.com/office/drawing/2014/main" id="{ADC05147-9156-4E33-8570-CB246928315C}"/>
              </a:ext>
            </a:extLst>
          </p:cNvPr>
          <p:cNvSpPr>
            <a:spLocks noChangeAspect="1"/>
          </p:cNvSpPr>
          <p:nvPr/>
        </p:nvSpPr>
        <p:spPr bwMode="gray">
          <a:xfrm>
            <a:off x="9478351" y="3674812"/>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100" b="1" dirty="0">
              <a:solidFill>
                <a:prstClr val="black"/>
              </a:solidFill>
              <a:latin typeface="Huawei Sans" panose="020C0503030203020204" pitchFamily="34" charset="0"/>
            </a:endParaRPr>
          </a:p>
        </p:txBody>
      </p:sp>
      <p:sp>
        <p:nvSpPr>
          <p:cNvPr id="68" name="Oval 41">
            <a:extLst>
              <a:ext uri="{FF2B5EF4-FFF2-40B4-BE49-F238E27FC236}">
                <a16:creationId xmlns:a16="http://schemas.microsoft.com/office/drawing/2014/main" id="{D744BF74-97D0-4881-8CE8-F20CEF6F862E}"/>
              </a:ext>
            </a:extLst>
          </p:cNvPr>
          <p:cNvSpPr>
            <a:spLocks noChangeAspect="1"/>
          </p:cNvSpPr>
          <p:nvPr/>
        </p:nvSpPr>
        <p:spPr bwMode="gray">
          <a:xfrm>
            <a:off x="8114444" y="5356513"/>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100" b="1" dirty="0">
              <a:solidFill>
                <a:prstClr val="black"/>
              </a:solidFill>
              <a:latin typeface="Huawei Sans" panose="020C0503030203020204" pitchFamily="34" charset="0"/>
            </a:endParaRPr>
          </a:p>
        </p:txBody>
      </p:sp>
      <p:sp>
        <p:nvSpPr>
          <p:cNvPr id="70" name="Oval 41">
            <a:extLst>
              <a:ext uri="{FF2B5EF4-FFF2-40B4-BE49-F238E27FC236}">
                <a16:creationId xmlns:a16="http://schemas.microsoft.com/office/drawing/2014/main" id="{2389C0AE-7B7C-42B2-B4FB-0BF44283BFB8}"/>
              </a:ext>
            </a:extLst>
          </p:cNvPr>
          <p:cNvSpPr>
            <a:spLocks noChangeAspect="1"/>
          </p:cNvSpPr>
          <p:nvPr/>
        </p:nvSpPr>
        <p:spPr bwMode="gray">
          <a:xfrm>
            <a:off x="10817997" y="5356513"/>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100" b="1" dirty="0">
              <a:solidFill>
                <a:prstClr val="black"/>
              </a:solidFill>
              <a:latin typeface="Huawei Sans" panose="020C0503030203020204" pitchFamily="34" charset="0"/>
            </a:endParaRPr>
          </a:p>
        </p:txBody>
      </p:sp>
      <p:sp>
        <p:nvSpPr>
          <p:cNvPr id="71" name="Oval 41">
            <a:extLst>
              <a:ext uri="{FF2B5EF4-FFF2-40B4-BE49-F238E27FC236}">
                <a16:creationId xmlns:a16="http://schemas.microsoft.com/office/drawing/2014/main" id="{0DD12258-E22E-4136-BE5A-88ED996B3064}"/>
              </a:ext>
            </a:extLst>
          </p:cNvPr>
          <p:cNvSpPr>
            <a:spLocks noChangeAspect="1"/>
          </p:cNvSpPr>
          <p:nvPr/>
        </p:nvSpPr>
        <p:spPr bwMode="gray">
          <a:xfrm>
            <a:off x="10027012" y="4303656"/>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100" b="1" dirty="0">
              <a:solidFill>
                <a:prstClr val="black"/>
              </a:solidFill>
              <a:latin typeface="Huawei Sans" panose="020C0503030203020204" pitchFamily="34" charset="0"/>
            </a:endParaRPr>
          </a:p>
        </p:txBody>
      </p:sp>
      <p:sp>
        <p:nvSpPr>
          <p:cNvPr id="14" name="TextBox 13">
            <a:extLst>
              <a:ext uri="{FF2B5EF4-FFF2-40B4-BE49-F238E27FC236}">
                <a16:creationId xmlns:a16="http://schemas.microsoft.com/office/drawing/2014/main" id="{0529DE08-17EF-4D3F-AFE3-2A9E5F8E15D7}"/>
              </a:ext>
            </a:extLst>
          </p:cNvPr>
          <p:cNvSpPr txBox="1"/>
          <p:nvPr/>
        </p:nvSpPr>
        <p:spPr bwMode="gray">
          <a:xfrm>
            <a:off x="10186274" y="4267413"/>
            <a:ext cx="1645002" cy="276999"/>
          </a:xfrm>
          <a:prstGeom prst="rect">
            <a:avLst/>
          </a:prstGeom>
          <a:noFill/>
        </p:spPr>
        <p:txBody>
          <a:bodyPr wrap="square" rtlCol="0">
            <a:noAutofit/>
          </a:bodyPr>
          <a:lstStyle/>
          <a:p>
            <a:pPr fontAlgn="ctr"/>
            <a:r>
              <a:rPr lang="en-US" sz="1050" dirty="0">
                <a:latin typeface="Huawei Sans" panose="020C0503030203020204" pitchFamily="34" charset="0"/>
              </a:rPr>
              <a:t>IGMP-capable interface</a:t>
            </a:r>
          </a:p>
        </p:txBody>
      </p:sp>
      <p:sp>
        <p:nvSpPr>
          <p:cNvPr id="75" name="TextBox 74">
            <a:extLst>
              <a:ext uri="{FF2B5EF4-FFF2-40B4-BE49-F238E27FC236}">
                <a16:creationId xmlns:a16="http://schemas.microsoft.com/office/drawing/2014/main" id="{8B73F670-DAA5-4C4A-80F5-2AD63BB3ADD3}"/>
              </a:ext>
            </a:extLst>
          </p:cNvPr>
          <p:cNvSpPr txBox="1"/>
          <p:nvPr/>
        </p:nvSpPr>
        <p:spPr bwMode="gray">
          <a:xfrm>
            <a:off x="7391919" y="5801954"/>
            <a:ext cx="1650327" cy="523220"/>
          </a:xfrm>
          <a:prstGeom prst="rect">
            <a:avLst/>
          </a:prstGeom>
          <a:noFill/>
        </p:spPr>
        <p:txBody>
          <a:bodyPr wrap="square" rtlCol="0">
            <a:noAutofit/>
          </a:bodyPr>
          <a:lstStyle/>
          <a:p>
            <a:pPr algn="ctr" fontAlgn="ctr"/>
            <a:r>
              <a:rPr lang="en-US" sz="1100" dirty="0">
                <a:latin typeface="Huawei Sans" panose="020C0503030203020204" pitchFamily="34" charset="0"/>
              </a:rPr>
              <a:t>Multicast group member 1 joins multicast group G1.</a:t>
            </a:r>
          </a:p>
          <a:p>
            <a:pPr algn="ctr" fontAlgn="ctr"/>
            <a:endParaRPr lang="en-US" sz="1100" dirty="0">
              <a:latin typeface="Huawei Sans" panose="020C0503030203020204" pitchFamily="34" charset="0"/>
            </a:endParaRPr>
          </a:p>
        </p:txBody>
      </p:sp>
      <p:sp>
        <p:nvSpPr>
          <p:cNvPr id="79" name="TextBox 78">
            <a:extLst>
              <a:ext uri="{FF2B5EF4-FFF2-40B4-BE49-F238E27FC236}">
                <a16:creationId xmlns:a16="http://schemas.microsoft.com/office/drawing/2014/main" id="{97EA47AA-B41E-4187-8244-B017259E905D}"/>
              </a:ext>
            </a:extLst>
          </p:cNvPr>
          <p:cNvSpPr txBox="1"/>
          <p:nvPr/>
        </p:nvSpPr>
        <p:spPr bwMode="gray">
          <a:xfrm>
            <a:off x="10159261" y="5775352"/>
            <a:ext cx="1500297" cy="523220"/>
          </a:xfrm>
          <a:prstGeom prst="rect">
            <a:avLst/>
          </a:prstGeom>
          <a:noFill/>
        </p:spPr>
        <p:txBody>
          <a:bodyPr wrap="square" rtlCol="0">
            <a:noAutofit/>
          </a:bodyPr>
          <a:lstStyle/>
          <a:p>
            <a:pPr algn="ctr" fontAlgn="ctr"/>
            <a:r>
              <a:rPr lang="en-US" sz="1100" dirty="0">
                <a:latin typeface="Huawei Sans" panose="020C0503030203020204" pitchFamily="34" charset="0"/>
              </a:rPr>
              <a:t>Multicast group member 2 joins multicast group G2.</a:t>
            </a:r>
          </a:p>
          <a:p>
            <a:pPr algn="ctr" fontAlgn="ctr"/>
            <a:endParaRPr lang="en-US" sz="1100" dirty="0">
              <a:latin typeface="Huawei Sans" panose="020C0503030203020204" pitchFamily="34" charset="0"/>
            </a:endParaRPr>
          </a:p>
        </p:txBody>
      </p:sp>
      <p:sp>
        <p:nvSpPr>
          <p:cNvPr id="80" name="TextBox 120">
            <a:extLst>
              <a:ext uri="{FF2B5EF4-FFF2-40B4-BE49-F238E27FC236}">
                <a16:creationId xmlns:a16="http://schemas.microsoft.com/office/drawing/2014/main" id="{DE468F64-C8D0-4DC9-88DC-7AC63D8095EF}"/>
              </a:ext>
            </a:extLst>
          </p:cNvPr>
          <p:cNvSpPr txBox="1"/>
          <p:nvPr/>
        </p:nvSpPr>
        <p:spPr bwMode="gray">
          <a:xfrm rot="19945800">
            <a:off x="7870524" y="4810268"/>
            <a:ext cx="1104560" cy="319683"/>
          </a:xfrm>
          <a:prstGeom prst="roundRect">
            <a:avLst>
              <a:gd name="adj" fmla="val 6721"/>
            </a:avLst>
          </a:prstGeom>
          <a:solidFill>
            <a:srgbClr val="00B0F0"/>
          </a:solidFill>
          <a:ln w="12700">
            <a:solidFill>
              <a:srgbClr val="00B0F0"/>
            </a:solidFill>
          </a:ln>
        </p:spPr>
        <p:txBody>
          <a:bodyPr wrap="square" rtlCol="0" anchor="ctr">
            <a:noAutofit/>
          </a:bodyPr>
          <a:lstStyle/>
          <a:p>
            <a:pPr algn="ctr" fontAlgn="ctr"/>
            <a:r>
              <a:rPr lang="en-US" sz="10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IGMP message</a:t>
            </a:r>
          </a:p>
        </p:txBody>
      </p:sp>
      <p:cxnSp>
        <p:nvCxnSpPr>
          <p:cNvPr id="81" name="Straight Arrow Connector 80">
            <a:extLst>
              <a:ext uri="{FF2B5EF4-FFF2-40B4-BE49-F238E27FC236}">
                <a16:creationId xmlns:a16="http://schemas.microsoft.com/office/drawing/2014/main" id="{5892F9EB-0418-4EEC-8938-960C5CBA15CC}"/>
              </a:ext>
            </a:extLst>
          </p:cNvPr>
          <p:cNvCxnSpPr>
            <a:cxnSpLocks/>
          </p:cNvCxnSpPr>
          <p:nvPr/>
        </p:nvCxnSpPr>
        <p:spPr bwMode="gray">
          <a:xfrm flipV="1">
            <a:off x="8292833" y="4781655"/>
            <a:ext cx="925009" cy="485852"/>
          </a:xfrm>
          <a:prstGeom prst="straightConnector1">
            <a:avLst/>
          </a:prstGeom>
          <a:ln w="19050">
            <a:prstDash val="dash"/>
            <a:tailEnd type="triangle"/>
          </a:ln>
        </p:spPr>
        <p:style>
          <a:lnRef idx="1">
            <a:schemeClr val="accent1"/>
          </a:lnRef>
          <a:fillRef idx="0">
            <a:schemeClr val="accent1"/>
          </a:fillRef>
          <a:effectRef idx="0">
            <a:schemeClr val="accent1"/>
          </a:effectRef>
          <a:fontRef idx="minor">
            <a:schemeClr val="tx1"/>
          </a:fontRef>
        </p:style>
      </p:cxnSp>
      <p:sp>
        <p:nvSpPr>
          <p:cNvPr id="83" name="TextBox 120">
            <a:extLst>
              <a:ext uri="{FF2B5EF4-FFF2-40B4-BE49-F238E27FC236}">
                <a16:creationId xmlns:a16="http://schemas.microsoft.com/office/drawing/2014/main" id="{072237B7-37CD-452B-97F5-AEC4A7DFB344}"/>
              </a:ext>
            </a:extLst>
          </p:cNvPr>
          <p:cNvSpPr txBox="1"/>
          <p:nvPr/>
        </p:nvSpPr>
        <p:spPr bwMode="gray">
          <a:xfrm rot="1654200" flipH="1">
            <a:off x="10198560" y="4828517"/>
            <a:ext cx="1111187" cy="319683"/>
          </a:xfrm>
          <a:prstGeom prst="roundRect">
            <a:avLst>
              <a:gd name="adj" fmla="val 6721"/>
            </a:avLst>
          </a:prstGeom>
          <a:solidFill>
            <a:srgbClr val="00B0F0"/>
          </a:solidFill>
          <a:ln w="12700">
            <a:solidFill>
              <a:srgbClr val="00B0F0"/>
            </a:solidFill>
          </a:ln>
        </p:spPr>
        <p:txBody>
          <a:bodyPr wrap="square" rtlCol="0" anchor="ctr">
            <a:noAutofit/>
          </a:bodyPr>
          <a:lstStyle/>
          <a:p>
            <a:pPr algn="ctr" fontAlgn="ctr"/>
            <a:r>
              <a:rPr lang="en-US" sz="10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IGMP message</a:t>
            </a:r>
          </a:p>
        </p:txBody>
      </p:sp>
      <p:cxnSp>
        <p:nvCxnSpPr>
          <p:cNvPr id="84" name="Straight Arrow Connector 83">
            <a:extLst>
              <a:ext uri="{FF2B5EF4-FFF2-40B4-BE49-F238E27FC236}">
                <a16:creationId xmlns:a16="http://schemas.microsoft.com/office/drawing/2014/main" id="{A0F0DE4C-803D-4ED5-B573-2AB69643F8A7}"/>
              </a:ext>
            </a:extLst>
          </p:cNvPr>
          <p:cNvCxnSpPr>
            <a:cxnSpLocks/>
          </p:cNvCxnSpPr>
          <p:nvPr/>
        </p:nvCxnSpPr>
        <p:spPr bwMode="gray">
          <a:xfrm flipH="1" flipV="1">
            <a:off x="9917250" y="4791031"/>
            <a:ext cx="925009" cy="485852"/>
          </a:xfrm>
          <a:prstGeom prst="straightConnector1">
            <a:avLst/>
          </a:prstGeom>
          <a:ln w="19050">
            <a:prstDash val="dash"/>
            <a:tailEnd type="triangle"/>
          </a:ln>
        </p:spPr>
        <p:style>
          <a:lnRef idx="1">
            <a:schemeClr val="accent1"/>
          </a:lnRef>
          <a:fillRef idx="0">
            <a:schemeClr val="accent1"/>
          </a:fillRef>
          <a:effectRef idx="0">
            <a:schemeClr val="accent1"/>
          </a:effectRef>
          <a:fontRef idx="minor">
            <a:schemeClr val="tx1"/>
          </a:fontRef>
        </p:style>
      </p:cxnSp>
      <p:sp>
        <p:nvSpPr>
          <p:cNvPr id="85" name="TextBox 84">
            <a:extLst>
              <a:ext uri="{FF2B5EF4-FFF2-40B4-BE49-F238E27FC236}">
                <a16:creationId xmlns:a16="http://schemas.microsoft.com/office/drawing/2014/main" id="{CF407742-B951-42E2-BB33-AC2E68A71B5D}"/>
              </a:ext>
            </a:extLst>
          </p:cNvPr>
          <p:cNvSpPr txBox="1"/>
          <p:nvPr/>
        </p:nvSpPr>
        <p:spPr bwMode="gray">
          <a:xfrm>
            <a:off x="9095793" y="3720578"/>
            <a:ext cx="396262" cy="276999"/>
          </a:xfrm>
          <a:prstGeom prst="rect">
            <a:avLst/>
          </a:prstGeom>
          <a:noFill/>
        </p:spPr>
        <p:txBody>
          <a:bodyPr wrap="square" rtlCol="0">
            <a:noAutofit/>
          </a:bodyPr>
          <a:lstStyle/>
          <a:p>
            <a:pPr fontAlgn="ctr"/>
            <a:r>
              <a:rPr lang="en-US" sz="1050">
                <a:latin typeface="Huawei Sans" panose="020C0503030203020204" pitchFamily="34" charset="0"/>
              </a:rPr>
              <a:t>IF1</a:t>
            </a:r>
          </a:p>
        </p:txBody>
      </p:sp>
      <p:sp>
        <p:nvSpPr>
          <p:cNvPr id="25" name="矩形: 圆角 52">
            <a:extLst>
              <a:ext uri="{FF2B5EF4-FFF2-40B4-BE49-F238E27FC236}">
                <a16:creationId xmlns:a16="http://schemas.microsoft.com/office/drawing/2014/main" id="{3F7AD47C-2437-44DE-AF0F-208CA1CBE589}"/>
              </a:ext>
            </a:extLst>
          </p:cNvPr>
          <p:cNvSpPr/>
          <p:nvPr/>
        </p:nvSpPr>
        <p:spPr bwMode="gray">
          <a:xfrm>
            <a:off x="7432491" y="2835160"/>
            <a:ext cx="1677003" cy="1250963"/>
          </a:xfrm>
          <a:prstGeom prst="roundRect">
            <a:avLst>
              <a:gd name="adj" fmla="val 3125"/>
            </a:avLst>
          </a:prstGeom>
          <a:solidFill>
            <a:schemeClr val="bg1"/>
          </a:solid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gn="ctr" fontAlgn="ctr"/>
            <a:r>
              <a:rPr lang="en-US" sz="105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IGMP Routing Table</a:t>
            </a:r>
          </a:p>
        </p:txBody>
      </p:sp>
      <p:graphicFrame>
        <p:nvGraphicFramePr>
          <p:cNvPr id="82" name="Table 38">
            <a:extLst>
              <a:ext uri="{FF2B5EF4-FFF2-40B4-BE49-F238E27FC236}">
                <a16:creationId xmlns:a16="http://schemas.microsoft.com/office/drawing/2014/main" id="{C71760B8-9786-485C-A574-1C6EF47F1649}"/>
              </a:ext>
            </a:extLst>
          </p:cNvPr>
          <p:cNvGraphicFramePr>
            <a:graphicFrameLocks noGrp="1"/>
          </p:cNvGraphicFramePr>
          <p:nvPr>
            <p:extLst>
              <p:ext uri="{D42A27DB-BD31-4B8C-83A1-F6EECF244321}">
                <p14:modId xmlns:p14="http://schemas.microsoft.com/office/powerpoint/2010/main" val="913190543"/>
              </p:ext>
            </p:extLst>
          </p:nvPr>
        </p:nvGraphicFramePr>
        <p:xfrm>
          <a:off x="7503483" y="3098631"/>
          <a:ext cx="1529888" cy="879106"/>
        </p:xfrm>
        <a:graphic>
          <a:graphicData uri="http://schemas.openxmlformats.org/drawingml/2006/table">
            <a:tbl>
              <a:tblPr firstRow="1" bandRow="1">
                <a:tableStyleId>{72833802-FEF1-4C79-8D5D-14CF1EAF98D9}</a:tableStyleId>
              </a:tblPr>
              <a:tblGrid>
                <a:gridCol w="751837">
                  <a:extLst>
                    <a:ext uri="{9D8B030D-6E8A-4147-A177-3AD203B41FA5}">
                      <a16:colId xmlns:a16="http://schemas.microsoft.com/office/drawing/2014/main" val="2036062193"/>
                    </a:ext>
                  </a:extLst>
                </a:gridCol>
                <a:gridCol w="778051">
                  <a:extLst>
                    <a:ext uri="{9D8B030D-6E8A-4147-A177-3AD203B41FA5}">
                      <a16:colId xmlns:a16="http://schemas.microsoft.com/office/drawing/2014/main" val="3317129549"/>
                    </a:ext>
                  </a:extLst>
                </a:gridCol>
              </a:tblGrid>
              <a:tr h="315340">
                <a:tc>
                  <a:txBody>
                    <a:bodyPr/>
                    <a:lstStyle/>
                    <a:p>
                      <a:pPr algn="ctr" fontAlgn="ctr"/>
                      <a:r>
                        <a:rPr lang="en-US" sz="1050" dirty="0">
                          <a:latin typeface="Huawei Sans" panose="020C0503030203020204" pitchFamily="34" charset="0"/>
                        </a:rPr>
                        <a:t>Multicast Group</a:t>
                      </a:r>
                    </a:p>
                  </a:txBody>
                  <a:tcPr marL="19050" marR="19050" marT="19050" marB="1905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a:txBody>
                    <a:bodyPr/>
                    <a:lstStyle/>
                    <a:p>
                      <a:pPr algn="ctr" fontAlgn="ctr"/>
                      <a:r>
                        <a:rPr lang="en-US" sz="1050" dirty="0">
                          <a:latin typeface="Huawei Sans" panose="020C0503030203020204" pitchFamily="34" charset="0"/>
                        </a:rPr>
                        <a:t>Outbound Interface</a:t>
                      </a:r>
                    </a:p>
                  </a:txBody>
                  <a:tcPr marL="19050" marR="19050" marT="19050" marB="1905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extLst>
                  <a:ext uri="{0D108BD9-81ED-4DB2-BD59-A6C34878D82A}">
                    <a16:rowId xmlns:a16="http://schemas.microsoft.com/office/drawing/2014/main" val="3015372963"/>
                  </a:ext>
                </a:extLst>
              </a:tr>
              <a:tr h="260483">
                <a:tc>
                  <a:txBody>
                    <a:bodyPr/>
                    <a:lstStyle/>
                    <a:p>
                      <a:pPr algn="ctr" fontAlgn="ctr"/>
                      <a:r>
                        <a:rPr lang="en-US" sz="1050">
                          <a:latin typeface="Huawei Sans" panose="020C0503030203020204" pitchFamily="34" charset="0"/>
                        </a:rPr>
                        <a:t>G1</a:t>
                      </a:r>
                    </a:p>
                  </a:txBody>
                  <a:tcPr marL="19050" marR="19050" marT="19050" marB="1905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4FBFE"/>
                    </a:solidFill>
                  </a:tcPr>
                </a:tc>
                <a:tc>
                  <a:txBody>
                    <a:bodyPr/>
                    <a:lstStyle/>
                    <a:p>
                      <a:pPr algn="ctr" fontAlgn="ctr"/>
                      <a:r>
                        <a:rPr lang="en-US" sz="1050">
                          <a:latin typeface="Huawei Sans" panose="020C0503030203020204" pitchFamily="34" charset="0"/>
                        </a:rPr>
                        <a:t>IF1</a:t>
                      </a:r>
                    </a:p>
                  </a:txBody>
                  <a:tcPr marL="19050" marR="19050" marT="19050" marB="1905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4FBFE"/>
                    </a:solidFill>
                  </a:tcPr>
                </a:tc>
                <a:extLst>
                  <a:ext uri="{0D108BD9-81ED-4DB2-BD59-A6C34878D82A}">
                    <a16:rowId xmlns:a16="http://schemas.microsoft.com/office/drawing/2014/main" val="726405233"/>
                  </a:ext>
                </a:extLst>
              </a:tr>
              <a:tr h="260483">
                <a:tc>
                  <a:txBody>
                    <a:bodyPr/>
                    <a:lstStyle/>
                    <a:p>
                      <a:pPr algn="ctr" fontAlgn="ctr"/>
                      <a:r>
                        <a:rPr lang="en-US" sz="1050">
                          <a:latin typeface="Huawei Sans" panose="020C0503030203020204" pitchFamily="34" charset="0"/>
                        </a:rPr>
                        <a:t>G2</a:t>
                      </a:r>
                    </a:p>
                  </a:txBody>
                  <a:tcPr marL="19050" marR="19050" marT="19050" marB="1905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4FBFE"/>
                    </a:solidFill>
                  </a:tcPr>
                </a:tc>
                <a:tc>
                  <a:txBody>
                    <a:bodyPr/>
                    <a:lstStyle/>
                    <a:p>
                      <a:pPr algn="ctr" fontAlgn="ctr"/>
                      <a:r>
                        <a:rPr lang="en-US" sz="1050" dirty="0">
                          <a:latin typeface="Huawei Sans" panose="020C0503030203020204" pitchFamily="34" charset="0"/>
                        </a:rPr>
                        <a:t>IF1</a:t>
                      </a:r>
                    </a:p>
                  </a:txBody>
                  <a:tcPr marL="19050" marR="19050" marT="19050" marB="1905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4FBFE"/>
                    </a:solidFill>
                  </a:tcPr>
                </a:tc>
                <a:extLst>
                  <a:ext uri="{0D108BD9-81ED-4DB2-BD59-A6C34878D82A}">
                    <a16:rowId xmlns:a16="http://schemas.microsoft.com/office/drawing/2014/main" val="2785373829"/>
                  </a:ext>
                </a:extLst>
              </a:tr>
            </a:tbl>
          </a:graphicData>
        </a:graphic>
      </p:graphicFrame>
      <p:cxnSp>
        <p:nvCxnSpPr>
          <p:cNvPr id="26" name="Straight Arrow Connector 25">
            <a:extLst>
              <a:ext uri="{FF2B5EF4-FFF2-40B4-BE49-F238E27FC236}">
                <a16:creationId xmlns:a16="http://schemas.microsoft.com/office/drawing/2014/main" id="{D8CD962F-C306-44C9-8C46-8590569E582A}"/>
              </a:ext>
            </a:extLst>
          </p:cNvPr>
          <p:cNvCxnSpPr>
            <a:cxnSpLocks/>
          </p:cNvCxnSpPr>
          <p:nvPr/>
        </p:nvCxnSpPr>
        <p:spPr bwMode="gray">
          <a:xfrm>
            <a:off x="9688162" y="3777637"/>
            <a:ext cx="1" cy="447912"/>
          </a:xfrm>
          <a:prstGeom prst="straightConnector1">
            <a:avLst/>
          </a:prstGeom>
          <a:ln w="19050">
            <a:solidFill>
              <a:srgbClr val="EC7061"/>
            </a:solidFill>
            <a:tailEnd type="triangle"/>
          </a:ln>
        </p:spPr>
        <p:style>
          <a:lnRef idx="1">
            <a:schemeClr val="accent1"/>
          </a:lnRef>
          <a:fillRef idx="0">
            <a:schemeClr val="accent1"/>
          </a:fillRef>
          <a:effectRef idx="0">
            <a:schemeClr val="accent1"/>
          </a:effectRef>
          <a:fontRef idx="minor">
            <a:schemeClr val="tx1"/>
          </a:fontRef>
        </p:style>
      </p:cxnSp>
      <p:sp>
        <p:nvSpPr>
          <p:cNvPr id="28" name="TextBox 120">
            <a:extLst>
              <a:ext uri="{FF2B5EF4-FFF2-40B4-BE49-F238E27FC236}">
                <a16:creationId xmlns:a16="http://schemas.microsoft.com/office/drawing/2014/main" id="{33B9F4D7-3D08-4ADF-88B8-1E34184736AD}"/>
              </a:ext>
            </a:extLst>
          </p:cNvPr>
          <p:cNvSpPr txBox="1"/>
          <p:nvPr/>
        </p:nvSpPr>
        <p:spPr bwMode="gray">
          <a:xfrm flipH="1">
            <a:off x="9765771" y="3753169"/>
            <a:ext cx="859525" cy="319683"/>
          </a:xfrm>
          <a:prstGeom prst="roundRect">
            <a:avLst>
              <a:gd name="adj" fmla="val 6721"/>
            </a:avLst>
          </a:prstGeom>
          <a:solidFill>
            <a:srgbClr val="EC7061"/>
          </a:solidFill>
          <a:ln w="12700">
            <a:solidFill>
              <a:srgbClr val="EC7061"/>
            </a:solidFill>
          </a:ln>
        </p:spPr>
        <p:txBody>
          <a:bodyPr wrap="square" rtlCol="0" anchor="ctr">
            <a:noAutofit/>
          </a:bodyPr>
          <a:lstStyle/>
          <a:p>
            <a:pPr algn="ctr" fontAlgn="ctr"/>
            <a:r>
              <a:rPr lang="en-US" sz="10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IGMP message</a:t>
            </a:r>
          </a:p>
        </p:txBody>
      </p:sp>
      <p:cxnSp>
        <p:nvCxnSpPr>
          <p:cNvPr id="29" name="Straight Arrow Connector 28">
            <a:extLst>
              <a:ext uri="{FF2B5EF4-FFF2-40B4-BE49-F238E27FC236}">
                <a16:creationId xmlns:a16="http://schemas.microsoft.com/office/drawing/2014/main" id="{E1186223-8E18-46FA-B724-739573FAED82}"/>
              </a:ext>
            </a:extLst>
          </p:cNvPr>
          <p:cNvCxnSpPr>
            <a:cxnSpLocks/>
          </p:cNvCxnSpPr>
          <p:nvPr/>
        </p:nvCxnSpPr>
        <p:spPr bwMode="gray">
          <a:xfrm flipH="1">
            <a:off x="8499211" y="4896304"/>
            <a:ext cx="908464" cy="477998"/>
          </a:xfrm>
          <a:prstGeom prst="straightConnector1">
            <a:avLst/>
          </a:prstGeom>
          <a:ln w="19050">
            <a:solidFill>
              <a:srgbClr val="EC7061"/>
            </a:solidFill>
            <a:tailEnd type="triangle"/>
          </a:ln>
        </p:spPr>
        <p:style>
          <a:lnRef idx="1">
            <a:schemeClr val="accent1"/>
          </a:lnRef>
          <a:fillRef idx="0">
            <a:schemeClr val="accent1"/>
          </a:fillRef>
          <a:effectRef idx="0">
            <a:schemeClr val="accent1"/>
          </a:effectRef>
          <a:fontRef idx="minor">
            <a:schemeClr val="tx1"/>
          </a:fontRef>
        </p:style>
      </p:cxnSp>
      <p:cxnSp>
        <p:nvCxnSpPr>
          <p:cNvPr id="32" name="Straight Arrow Connector 31">
            <a:extLst>
              <a:ext uri="{FF2B5EF4-FFF2-40B4-BE49-F238E27FC236}">
                <a16:creationId xmlns:a16="http://schemas.microsoft.com/office/drawing/2014/main" id="{A37205F0-29D8-4141-B55B-F73C9DBD576E}"/>
              </a:ext>
            </a:extLst>
          </p:cNvPr>
          <p:cNvCxnSpPr>
            <a:cxnSpLocks/>
          </p:cNvCxnSpPr>
          <p:nvPr/>
        </p:nvCxnSpPr>
        <p:spPr bwMode="gray">
          <a:xfrm>
            <a:off x="9683264" y="4899916"/>
            <a:ext cx="942032" cy="487280"/>
          </a:xfrm>
          <a:prstGeom prst="straightConnector1">
            <a:avLst/>
          </a:prstGeom>
          <a:ln w="19050">
            <a:solidFill>
              <a:srgbClr val="EC7061"/>
            </a:solidFill>
            <a:tailEnd type="triangle"/>
          </a:ln>
        </p:spPr>
        <p:style>
          <a:lnRef idx="1">
            <a:schemeClr val="accent1"/>
          </a:lnRef>
          <a:fillRef idx="0">
            <a:schemeClr val="accent1"/>
          </a:fillRef>
          <a:effectRef idx="0">
            <a:schemeClr val="accent1"/>
          </a:effectRef>
          <a:fontRef idx="minor">
            <a:schemeClr val="tx1"/>
          </a:fontRef>
        </p:style>
      </p:cxnSp>
      <p:cxnSp>
        <p:nvCxnSpPr>
          <p:cNvPr id="34" name="Straight Arrow Connector 33">
            <a:extLst>
              <a:ext uri="{FF2B5EF4-FFF2-40B4-BE49-F238E27FC236}">
                <a16:creationId xmlns:a16="http://schemas.microsoft.com/office/drawing/2014/main" id="{148E4876-B5DC-46F6-8FF5-AFE7561345A1}"/>
              </a:ext>
            </a:extLst>
          </p:cNvPr>
          <p:cNvCxnSpPr>
            <a:cxnSpLocks/>
          </p:cNvCxnSpPr>
          <p:nvPr/>
        </p:nvCxnSpPr>
        <p:spPr bwMode="gray">
          <a:xfrm flipV="1">
            <a:off x="9450700" y="3818155"/>
            <a:ext cx="0" cy="385907"/>
          </a:xfrm>
          <a:prstGeom prst="straightConnector1">
            <a:avLst/>
          </a:prstGeom>
          <a:ln w="19050">
            <a:prstDash val="dash"/>
            <a:tailEnd type="triangle"/>
          </a:ln>
        </p:spPr>
        <p:style>
          <a:lnRef idx="1">
            <a:schemeClr val="accent1"/>
          </a:lnRef>
          <a:fillRef idx="0">
            <a:schemeClr val="accent1"/>
          </a:fillRef>
          <a:effectRef idx="0">
            <a:schemeClr val="accent1"/>
          </a:effectRef>
          <a:fontRef idx="minor">
            <a:schemeClr val="tx1"/>
          </a:fontRef>
        </p:style>
      </p:cxnSp>
      <p:sp>
        <p:nvSpPr>
          <p:cNvPr id="31" name="矩形: 圆角 52">
            <a:extLst>
              <a:ext uri="{FF2B5EF4-FFF2-40B4-BE49-F238E27FC236}">
                <a16:creationId xmlns:a16="http://schemas.microsoft.com/office/drawing/2014/main" id="{C9704405-4654-434B-AA7F-8FE1F63DE05C}"/>
              </a:ext>
            </a:extLst>
          </p:cNvPr>
          <p:cNvSpPr/>
          <p:nvPr/>
        </p:nvSpPr>
        <p:spPr bwMode="gray">
          <a:xfrm>
            <a:off x="6257333" y="2835160"/>
            <a:ext cx="1075547" cy="1250963"/>
          </a:xfrm>
          <a:prstGeom prst="roundRect">
            <a:avLst>
              <a:gd name="adj" fmla="val 3125"/>
            </a:avLst>
          </a:prstGeom>
          <a:solidFill>
            <a:schemeClr val="bg1"/>
          </a:solid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gn="ctr" fontAlgn="ctr"/>
            <a:r>
              <a:rPr lang="en-US" sz="105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IGMP Group</a:t>
            </a:r>
          </a:p>
        </p:txBody>
      </p:sp>
      <p:graphicFrame>
        <p:nvGraphicFramePr>
          <p:cNvPr id="33" name="Table 38">
            <a:extLst>
              <a:ext uri="{FF2B5EF4-FFF2-40B4-BE49-F238E27FC236}">
                <a16:creationId xmlns:a16="http://schemas.microsoft.com/office/drawing/2014/main" id="{380924E7-B331-4028-8207-47DD9245154B}"/>
              </a:ext>
            </a:extLst>
          </p:cNvPr>
          <p:cNvGraphicFramePr>
            <a:graphicFrameLocks noGrp="1"/>
          </p:cNvGraphicFramePr>
          <p:nvPr>
            <p:extLst>
              <p:ext uri="{D42A27DB-BD31-4B8C-83A1-F6EECF244321}">
                <p14:modId xmlns:p14="http://schemas.microsoft.com/office/powerpoint/2010/main" val="2421373577"/>
              </p:ext>
            </p:extLst>
          </p:nvPr>
        </p:nvGraphicFramePr>
        <p:xfrm>
          <a:off x="6419187" y="3098631"/>
          <a:ext cx="751837" cy="850872"/>
        </p:xfrm>
        <a:graphic>
          <a:graphicData uri="http://schemas.openxmlformats.org/drawingml/2006/table">
            <a:tbl>
              <a:tblPr firstRow="1" bandRow="1">
                <a:tableStyleId>{72833802-FEF1-4C79-8D5D-14CF1EAF98D9}</a:tableStyleId>
              </a:tblPr>
              <a:tblGrid>
                <a:gridCol w="751837">
                  <a:extLst>
                    <a:ext uri="{9D8B030D-6E8A-4147-A177-3AD203B41FA5}">
                      <a16:colId xmlns:a16="http://schemas.microsoft.com/office/drawing/2014/main" val="2036062193"/>
                    </a:ext>
                  </a:extLst>
                </a:gridCol>
              </a:tblGrid>
              <a:tr h="282796">
                <a:tc>
                  <a:txBody>
                    <a:bodyPr/>
                    <a:lstStyle/>
                    <a:p>
                      <a:pPr algn="ctr" fontAlgn="ctr"/>
                      <a:r>
                        <a:rPr lang="en-US" sz="1050" dirty="0">
                          <a:latin typeface="Huawei Sans" panose="020C0503030203020204" pitchFamily="34" charset="0"/>
                        </a:rPr>
                        <a:t>Multicast Group</a:t>
                      </a:r>
                    </a:p>
                  </a:txBody>
                  <a:tcPr marL="19050" marR="19050" marT="19050" marB="1905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extLst>
                  <a:ext uri="{0D108BD9-81ED-4DB2-BD59-A6C34878D82A}">
                    <a16:rowId xmlns:a16="http://schemas.microsoft.com/office/drawing/2014/main" val="3015372963"/>
                  </a:ext>
                </a:extLst>
              </a:tr>
              <a:tr h="246366">
                <a:tc>
                  <a:txBody>
                    <a:bodyPr/>
                    <a:lstStyle/>
                    <a:p>
                      <a:pPr algn="ctr" fontAlgn="ctr"/>
                      <a:r>
                        <a:rPr lang="en-US" sz="1050">
                          <a:latin typeface="Huawei Sans" panose="020C0503030203020204" pitchFamily="34" charset="0"/>
                        </a:rPr>
                        <a:t>G1</a:t>
                      </a:r>
                    </a:p>
                  </a:txBody>
                  <a:tcPr marL="19050" marR="19050" marT="19050" marB="1905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4FBFE"/>
                    </a:solidFill>
                  </a:tcPr>
                </a:tc>
                <a:extLst>
                  <a:ext uri="{0D108BD9-81ED-4DB2-BD59-A6C34878D82A}">
                    <a16:rowId xmlns:a16="http://schemas.microsoft.com/office/drawing/2014/main" val="726405233"/>
                  </a:ext>
                </a:extLst>
              </a:tr>
              <a:tr h="246366">
                <a:tc>
                  <a:txBody>
                    <a:bodyPr/>
                    <a:lstStyle/>
                    <a:p>
                      <a:pPr algn="ctr" fontAlgn="ctr"/>
                      <a:r>
                        <a:rPr lang="en-US" sz="1050" dirty="0">
                          <a:latin typeface="Huawei Sans" panose="020C0503030203020204" pitchFamily="34" charset="0"/>
                        </a:rPr>
                        <a:t>G2</a:t>
                      </a:r>
                    </a:p>
                  </a:txBody>
                  <a:tcPr marL="19050" marR="19050" marT="19050" marB="1905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4FBFE"/>
                    </a:solidFill>
                  </a:tcPr>
                </a:tc>
                <a:extLst>
                  <a:ext uri="{0D108BD9-81ED-4DB2-BD59-A6C34878D82A}">
                    <a16:rowId xmlns:a16="http://schemas.microsoft.com/office/drawing/2014/main" val="2785373829"/>
                  </a:ext>
                </a:extLst>
              </a:tr>
            </a:tbl>
          </a:graphicData>
        </a:graphic>
      </p:graphicFrame>
    </p:spTree>
    <p:extLst>
      <p:ext uri="{BB962C8B-B14F-4D97-AF65-F5344CB8AC3E}">
        <p14:creationId xmlns:p14="http://schemas.microsoft.com/office/powerpoint/2010/main" val="179186173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B1D063ED-30D4-4836-994F-D9E501D6B78A}"/>
              </a:ext>
            </a:extLst>
          </p:cNvPr>
          <p:cNvSpPr>
            <a:spLocks noGrp="1"/>
          </p:cNvSpPr>
          <p:nvPr>
            <p:ph type="body" sz="quarter" idx="10"/>
          </p:nvPr>
        </p:nvSpPr>
        <p:spPr bwMode="gray"/>
        <p:txBody>
          <a:bodyPr wrap="square">
            <a:noAutofit/>
          </a:bodyPr>
          <a:lstStyle/>
          <a:p>
            <a:pPr fontAlgn="ctr"/>
            <a:r>
              <a:rPr lang="en-US" sz="1800">
                <a:latin typeface="Huawei Sans" panose="020C0503030203020204" pitchFamily="34" charset="0"/>
              </a:rPr>
              <a:t>IGMP generates IGMP routing entries and IGMP group entries, based on which multicast routing entries are generated.</a:t>
            </a:r>
          </a:p>
          <a:p>
            <a:pPr fontAlgn="ctr"/>
            <a:endParaRPr lang="en-US" sz="1800" dirty="0">
              <a:latin typeface="Huawei Sans" panose="020C0503030203020204" pitchFamily="34" charset="0"/>
            </a:endParaRPr>
          </a:p>
          <a:p>
            <a:pPr fontAlgn="ctr"/>
            <a:endParaRPr lang="en-US" sz="1800" dirty="0">
              <a:latin typeface="Huawei Sans" panose="020C0503030203020204" pitchFamily="34" charset="0"/>
            </a:endParaRPr>
          </a:p>
        </p:txBody>
      </p:sp>
      <p:sp>
        <p:nvSpPr>
          <p:cNvPr id="2" name="Title 1">
            <a:extLst>
              <a:ext uri="{FF2B5EF4-FFF2-40B4-BE49-F238E27FC236}">
                <a16:creationId xmlns:a16="http://schemas.microsoft.com/office/drawing/2014/main" id="{1461C3DF-8336-4927-B515-4B292FEE0B27}"/>
              </a:ext>
            </a:extLst>
          </p:cNvPr>
          <p:cNvSpPr>
            <a:spLocks noGrp="1"/>
          </p:cNvSpPr>
          <p:nvPr>
            <p:ph type="title"/>
          </p:nvPr>
        </p:nvSpPr>
        <p:spPr bwMode="gray"/>
        <p:txBody>
          <a:bodyPr wrap="square">
            <a:noAutofit/>
          </a:bodyPr>
          <a:lstStyle/>
          <a:p>
            <a:pPr fontAlgn="ctr"/>
            <a:r>
              <a:rPr lang="en-US">
                <a:latin typeface="Huawei Sans" panose="020C0503030203020204" pitchFamily="34" charset="0"/>
              </a:rPr>
              <a:t>IGMP Group Entries and Routing Entries</a:t>
            </a:r>
          </a:p>
        </p:txBody>
      </p:sp>
      <p:sp>
        <p:nvSpPr>
          <p:cNvPr id="6" name="Text Placeholder 2">
            <a:extLst>
              <a:ext uri="{FF2B5EF4-FFF2-40B4-BE49-F238E27FC236}">
                <a16:creationId xmlns:a16="http://schemas.microsoft.com/office/drawing/2014/main" id="{FEDEF08D-6F3B-439F-B913-9831631168EC}"/>
              </a:ext>
            </a:extLst>
          </p:cNvPr>
          <p:cNvSpPr txBox="1">
            <a:spLocks/>
          </p:cNvSpPr>
          <p:nvPr/>
        </p:nvSpPr>
        <p:spPr bwMode="gray">
          <a:xfrm>
            <a:off x="6049347" y="2035204"/>
            <a:ext cx="5627683" cy="3681565"/>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mn-lt"/>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lvl="1" fontAlgn="ctr"/>
            <a:r>
              <a:rPr lang="en-US" sz="1600" b="1" dirty="0">
                <a:solidFill>
                  <a:srgbClr val="EC7061"/>
                </a:solidFill>
                <a:latin typeface="Huawei Sans" panose="020C0503030203020204" pitchFamily="34" charset="0"/>
              </a:rPr>
              <a:t>IGMP routing entries</a:t>
            </a:r>
            <a:r>
              <a:rPr lang="en-US" sz="1600" dirty="0">
                <a:latin typeface="Huawei Sans" panose="020C0503030203020204" pitchFamily="34" charset="0"/>
              </a:rPr>
              <a:t> are used to extend the outbound interfaces of multicast routing entries.</a:t>
            </a:r>
          </a:p>
          <a:p>
            <a:pPr lvl="1" fontAlgn="ctr"/>
            <a:r>
              <a:rPr lang="en-US" sz="1600" dirty="0">
                <a:latin typeface="Huawei Sans" panose="020C0503030203020204" pitchFamily="34" charset="0"/>
              </a:rPr>
              <a:t>An IGMP routing entry is as follows:</a:t>
            </a:r>
            <a:endParaRPr lang="en-US" sz="1800" dirty="0">
              <a:latin typeface="Huawei Sans" panose="020C0503030203020204" pitchFamily="34" charset="0"/>
            </a:endParaRPr>
          </a:p>
          <a:p>
            <a:pPr fontAlgn="ctr"/>
            <a:endParaRPr lang="en-US" sz="1800" dirty="0">
              <a:latin typeface="Huawei Sans" panose="020C0503030203020204" pitchFamily="34" charset="0"/>
            </a:endParaRPr>
          </a:p>
          <a:p>
            <a:pPr fontAlgn="ctr"/>
            <a:endParaRPr lang="en-US" sz="1800" dirty="0">
              <a:latin typeface="Huawei Sans" panose="020C0503030203020204" pitchFamily="34" charset="0"/>
            </a:endParaRPr>
          </a:p>
          <a:p>
            <a:pPr fontAlgn="ctr"/>
            <a:endParaRPr lang="en-US" sz="1800" dirty="0">
              <a:latin typeface="Huawei Sans" panose="020C0503030203020204" pitchFamily="34" charset="0"/>
            </a:endParaRPr>
          </a:p>
        </p:txBody>
      </p:sp>
      <p:sp>
        <p:nvSpPr>
          <p:cNvPr id="4" name="Rectangle 3">
            <a:extLst>
              <a:ext uri="{FF2B5EF4-FFF2-40B4-BE49-F238E27FC236}">
                <a16:creationId xmlns:a16="http://schemas.microsoft.com/office/drawing/2014/main" id="{DDE79D1D-7D98-4885-AFAC-EA94D48A0DAE}"/>
              </a:ext>
            </a:extLst>
          </p:cNvPr>
          <p:cNvSpPr/>
          <p:nvPr/>
        </p:nvSpPr>
        <p:spPr bwMode="gray">
          <a:xfrm>
            <a:off x="6238938" y="4411107"/>
            <a:ext cx="5484746" cy="1442803"/>
          </a:xfrm>
          <a:prstGeom prst="rect">
            <a:avLst/>
          </a:prstGeom>
          <a:solidFill>
            <a:srgbClr val="F4FBFE"/>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fontAlgn="ctr"/>
            <a:r>
              <a:rPr lang="en-US" sz="1400" dirty="0">
                <a:solidFill>
                  <a:schemeClr val="tx1"/>
                </a:solidFill>
                <a:latin typeface="Huawei Sans" panose="020C0503030203020204" pitchFamily="34" charset="0"/>
              </a:rPr>
              <a:t>00001. (*, 239.0.0.1)       </a:t>
            </a:r>
            <a:r>
              <a:rPr lang="en-US" sz="1400" dirty="0">
                <a:solidFill>
                  <a:srgbClr val="8BC9A0"/>
                </a:solidFill>
                <a:latin typeface="Huawei Sans" panose="020C0503030203020204" pitchFamily="34" charset="0"/>
              </a:rPr>
              <a:t>//Receives multicast data from any multicast source.</a:t>
            </a:r>
          </a:p>
          <a:p>
            <a:pPr fontAlgn="ctr"/>
            <a:r>
              <a:rPr lang="en-US" sz="1400" dirty="0">
                <a:solidFill>
                  <a:schemeClr val="tx1"/>
                </a:solidFill>
                <a:latin typeface="Huawei Sans" panose="020C0503030203020204" pitchFamily="34" charset="0"/>
              </a:rPr>
              <a:t>       List of 1 downstream interface</a:t>
            </a:r>
          </a:p>
          <a:p>
            <a:pPr fontAlgn="ctr"/>
            <a:r>
              <a:rPr lang="en-US" sz="1400" dirty="0">
                <a:solidFill>
                  <a:schemeClr val="tx1"/>
                </a:solidFill>
                <a:latin typeface="Huawei Sans" panose="020C0503030203020204" pitchFamily="34" charset="0"/>
              </a:rPr>
              <a:t>        GigabitEthernet1/0/0 (192.168.1.254) </a:t>
            </a:r>
            <a:r>
              <a:rPr lang="en-US" sz="1400" dirty="0">
                <a:solidFill>
                  <a:srgbClr val="8BC9A0"/>
                </a:solidFill>
                <a:latin typeface="Huawei Sans" panose="020C0503030203020204" pitchFamily="34" charset="0"/>
              </a:rPr>
              <a:t>//Outbound interface</a:t>
            </a:r>
          </a:p>
          <a:p>
            <a:pPr fontAlgn="ctr"/>
            <a:r>
              <a:rPr lang="en-US" sz="1400" dirty="0">
                <a:solidFill>
                  <a:schemeClr val="tx1"/>
                </a:solidFill>
                <a:latin typeface="Huawei Sans" panose="020C0503030203020204" pitchFamily="34" charset="0"/>
              </a:rPr>
              <a:t>                   Protocol: IGMP </a:t>
            </a:r>
          </a:p>
        </p:txBody>
      </p:sp>
      <p:sp>
        <p:nvSpPr>
          <p:cNvPr id="7" name="Text Placeholder 2">
            <a:extLst>
              <a:ext uri="{FF2B5EF4-FFF2-40B4-BE49-F238E27FC236}">
                <a16:creationId xmlns:a16="http://schemas.microsoft.com/office/drawing/2014/main" id="{B48DE3AA-F924-4225-A569-C4C7EC5434CE}"/>
              </a:ext>
            </a:extLst>
          </p:cNvPr>
          <p:cNvSpPr txBox="1">
            <a:spLocks/>
          </p:cNvSpPr>
          <p:nvPr/>
        </p:nvSpPr>
        <p:spPr bwMode="gray">
          <a:xfrm>
            <a:off x="421663" y="2036729"/>
            <a:ext cx="5627683" cy="3681565"/>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mn-lt"/>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lvl="1" fontAlgn="ctr"/>
            <a:r>
              <a:rPr lang="en-US" sz="1600" dirty="0">
                <a:latin typeface="Huawei Sans" panose="020C0503030203020204" pitchFamily="34" charset="0"/>
              </a:rPr>
              <a:t>An </a:t>
            </a:r>
            <a:r>
              <a:rPr lang="en-US" sz="1600" b="1" dirty="0">
                <a:solidFill>
                  <a:srgbClr val="EC7061"/>
                </a:solidFill>
                <a:latin typeface="Huawei Sans" panose="020C0503030203020204" pitchFamily="34" charset="0"/>
              </a:rPr>
              <a:t>IGMP group entry</a:t>
            </a:r>
            <a:r>
              <a:rPr lang="en-US" sz="1600" dirty="0">
                <a:latin typeface="Huawei Sans" panose="020C0503030203020204" pitchFamily="34" charset="0"/>
              </a:rPr>
              <a:t> is created when an IGMP Report message is received from a host. This entry is used to maintain group joining information and instruct multicast routing protocols (such as PIM) to create a </a:t>
            </a:r>
            <a:r>
              <a:rPr lang="en-US" sz="1600">
                <a:latin typeface="Huawei Sans" panose="020C0503030203020204" pitchFamily="34" charset="0"/>
              </a:rPr>
              <a:t>corresponding (*, G</a:t>
            </a:r>
            <a:r>
              <a:rPr lang="en-US" sz="1600" dirty="0">
                <a:latin typeface="Huawei Sans" panose="020C0503030203020204" pitchFamily="34" charset="0"/>
              </a:rPr>
              <a:t>) entry.</a:t>
            </a:r>
          </a:p>
          <a:p>
            <a:pPr lvl="1" fontAlgn="ctr"/>
            <a:r>
              <a:rPr lang="en-US" sz="1600" dirty="0">
                <a:latin typeface="Huawei Sans" panose="020C0503030203020204" pitchFamily="34" charset="0"/>
              </a:rPr>
              <a:t>An IGMP group entry is as follows:</a:t>
            </a:r>
            <a:endParaRPr lang="en-US" sz="1800" dirty="0">
              <a:latin typeface="Huawei Sans" panose="020C0503030203020204" pitchFamily="34" charset="0"/>
            </a:endParaRPr>
          </a:p>
          <a:p>
            <a:pPr fontAlgn="ctr"/>
            <a:endParaRPr lang="en-US" sz="1800" dirty="0">
              <a:latin typeface="Huawei Sans" panose="020C0503030203020204" pitchFamily="34" charset="0"/>
            </a:endParaRPr>
          </a:p>
          <a:p>
            <a:pPr fontAlgn="ctr"/>
            <a:endParaRPr lang="en-US" sz="1800" dirty="0">
              <a:latin typeface="Huawei Sans" panose="020C0503030203020204" pitchFamily="34" charset="0"/>
            </a:endParaRPr>
          </a:p>
          <a:p>
            <a:pPr fontAlgn="ctr"/>
            <a:endParaRPr lang="en-US" sz="1800" dirty="0">
              <a:latin typeface="Huawei Sans" panose="020C0503030203020204" pitchFamily="34" charset="0"/>
            </a:endParaRPr>
          </a:p>
        </p:txBody>
      </p:sp>
      <p:sp>
        <p:nvSpPr>
          <p:cNvPr id="5" name="Rectangle 4">
            <a:extLst>
              <a:ext uri="{FF2B5EF4-FFF2-40B4-BE49-F238E27FC236}">
                <a16:creationId xmlns:a16="http://schemas.microsoft.com/office/drawing/2014/main" id="{300132B0-360F-4DE5-8563-43ECAC4EEA6D}"/>
              </a:ext>
            </a:extLst>
          </p:cNvPr>
          <p:cNvSpPr/>
          <p:nvPr/>
        </p:nvSpPr>
        <p:spPr bwMode="gray">
          <a:xfrm>
            <a:off x="558103" y="4411107"/>
            <a:ext cx="5448106" cy="1442803"/>
          </a:xfrm>
          <a:prstGeom prst="rect">
            <a:avLst/>
          </a:prstGeom>
          <a:solidFill>
            <a:srgbClr val="F4FBFE"/>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fontAlgn="ctr"/>
            <a:r>
              <a:rPr lang="en-US" sz="1400" dirty="0">
                <a:solidFill>
                  <a:schemeClr val="tx1"/>
                </a:solidFill>
                <a:latin typeface="Huawei Sans" panose="020C0503030203020204" pitchFamily="34" charset="0"/>
              </a:rPr>
              <a:t> GigabitEthernet1/0/0(192.168.1.254):</a:t>
            </a:r>
          </a:p>
          <a:p>
            <a:pPr fontAlgn="ctr"/>
            <a:r>
              <a:rPr lang="en-US" sz="1400" dirty="0">
                <a:solidFill>
                  <a:schemeClr val="tx1"/>
                </a:solidFill>
                <a:latin typeface="Huawei Sans" panose="020C0503030203020204" pitchFamily="34" charset="0"/>
              </a:rPr>
              <a:t>  Total 1 IGMP Group reported</a:t>
            </a:r>
          </a:p>
          <a:p>
            <a:pPr fontAlgn="ctr"/>
            <a:r>
              <a:rPr lang="en-US" sz="1400" dirty="0">
                <a:solidFill>
                  <a:schemeClr val="tx1"/>
                </a:solidFill>
                <a:latin typeface="Huawei Sans" panose="020C0503030203020204" pitchFamily="34" charset="0"/>
              </a:rPr>
              <a:t>   Group Address   Last Reporter   Uptime      Expires</a:t>
            </a:r>
          </a:p>
          <a:p>
            <a:pPr fontAlgn="ctr"/>
            <a:r>
              <a:rPr lang="en-US" sz="1400" dirty="0">
                <a:solidFill>
                  <a:schemeClr val="tx1"/>
                </a:solidFill>
                <a:latin typeface="Huawei Sans" panose="020C0503030203020204" pitchFamily="34" charset="0"/>
              </a:rPr>
              <a:t>   239.0.0.1           192.168.1.1      00:02:04     00:01:17</a:t>
            </a:r>
          </a:p>
          <a:p>
            <a:pPr fontAlgn="ctr"/>
            <a:r>
              <a:rPr lang="en-US" sz="1400" dirty="0">
                <a:solidFill>
                  <a:srgbClr val="8BC9A0"/>
                </a:solidFill>
                <a:latin typeface="Huawei Sans" panose="020C0503030203020204" pitchFamily="34" charset="0"/>
              </a:rPr>
              <a:t>  (Multicast group)      (IP address of a group member)</a:t>
            </a:r>
          </a:p>
        </p:txBody>
      </p:sp>
    </p:spTree>
    <p:extLst>
      <p:ext uri="{BB962C8B-B14F-4D97-AF65-F5344CB8AC3E}">
        <p14:creationId xmlns:p14="http://schemas.microsoft.com/office/powerpoint/2010/main" val="1793477811"/>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LIDE.ICON" val="#399011;"/>
</p:tagLst>
</file>

<file path=ppt/theme/theme1.xml><?xml version="1.0" encoding="utf-8"?>
<a:theme xmlns:a="http://schemas.openxmlformats.org/drawingml/2006/main" name="2_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2C5B4B712841F4C8A7AAEE2CD191271" ma:contentTypeVersion="0" ma:contentTypeDescription="Create a new document." ma:contentTypeScope="" ma:versionID="2e6df93c5ac01bc0ba5a39bebe33c6df">
  <xsd:schema xmlns:xsd="http://www.w3.org/2001/XMLSchema" xmlns:xs="http://www.w3.org/2001/XMLSchema" xmlns:p="http://schemas.microsoft.com/office/2006/metadata/properties" targetNamespace="http://schemas.microsoft.com/office/2006/metadata/properties" ma:root="true" ma:fieldsID="c64490b4aec6201516c3a874156f37b2">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419DF5BC-4E00-4D31-8DE6-0A5C57C4BFCE}"/>
</file>

<file path=customXml/itemProps2.xml><?xml version="1.0" encoding="utf-8"?>
<ds:datastoreItem xmlns:ds="http://schemas.openxmlformats.org/officeDocument/2006/customXml" ds:itemID="{06F697B0-DA83-459B-9440-FF1696A64F6C}"/>
</file>

<file path=customXml/itemProps3.xml><?xml version="1.0" encoding="utf-8"?>
<ds:datastoreItem xmlns:ds="http://schemas.openxmlformats.org/officeDocument/2006/customXml" ds:itemID="{72984261-4850-4B42-97C8-E1005EEA73C5}"/>
</file>

<file path=docProps/app.xml><?xml version="1.0" encoding="utf-8"?>
<Properties xmlns="http://schemas.openxmlformats.org/officeDocument/2006/extended-properties" xmlns:vt="http://schemas.openxmlformats.org/officeDocument/2006/docPropsVTypes">
  <Template/>
  <TotalTime>12232</TotalTime>
  <Words>9452</Words>
  <Application>Microsoft Office PowerPoint</Application>
  <PresentationFormat>Widescreen</PresentationFormat>
  <Paragraphs>1159</Paragraphs>
  <Slides>50</Slides>
  <Notes>50</Notes>
  <HiddenSlides>1</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50</vt:i4>
      </vt:variant>
    </vt:vector>
  </HeadingPairs>
  <TitlesOfParts>
    <vt:vector size="56" baseType="lpstr">
      <vt:lpstr>微软雅黑</vt:lpstr>
      <vt:lpstr>方正兰亭黑简体</vt:lpstr>
      <vt:lpstr>Arial</vt:lpstr>
      <vt:lpstr>Huawei Sans</vt:lpstr>
      <vt:lpstr>Wingdings</vt:lpstr>
      <vt:lpstr>2_自定义设计方案</vt:lpstr>
      <vt:lpstr>PowerPoint Presentation</vt:lpstr>
      <vt:lpstr>IGMP Implementation and Configurations</vt:lpstr>
      <vt:lpstr>PowerPoint Presentation</vt:lpstr>
      <vt:lpstr>PowerPoint Presentation</vt:lpstr>
      <vt:lpstr>PowerPoint Presentation</vt:lpstr>
      <vt:lpstr>Demands of Forwarding on a Multicast Network</vt:lpstr>
      <vt:lpstr>Multicast Group Member Discovery</vt:lpstr>
      <vt:lpstr>IGMP Overview</vt:lpstr>
      <vt:lpstr>IGMP Group Entries and Routing Entries</vt:lpstr>
      <vt:lpstr>IGMP Entries and Multicast Routing Entries</vt:lpstr>
      <vt:lpstr>PowerPoint Presentation</vt:lpstr>
      <vt:lpstr>Basic Concepts of IGMPv1</vt:lpstr>
      <vt:lpstr>IGMPv1 Message Format</vt:lpstr>
      <vt:lpstr>IGMPv1 Group Joining Mechanism</vt:lpstr>
      <vt:lpstr>IGMPv1 Querier Election Mechanism</vt:lpstr>
      <vt:lpstr>IGMPv1 Group Leaving Mechanism</vt:lpstr>
      <vt:lpstr>IGMPv2</vt:lpstr>
      <vt:lpstr>IGMPv2 Message Format</vt:lpstr>
      <vt:lpstr>IGMPv2 Querier Election Mechanism</vt:lpstr>
      <vt:lpstr>IGMPv2 Group Leaving mechanism</vt:lpstr>
      <vt:lpstr>Demand for the SSM Model</vt:lpstr>
      <vt:lpstr>IGMPv3</vt:lpstr>
      <vt:lpstr>IGMPv3 Query Message Format</vt:lpstr>
      <vt:lpstr>IGMPv3 Report Message Format</vt:lpstr>
      <vt:lpstr>IGMPv3 Report Message Format</vt:lpstr>
      <vt:lpstr>IGMPv3 Group Joining Mechanism</vt:lpstr>
      <vt:lpstr>IGMPv3 Group Leaving Mechanism</vt:lpstr>
      <vt:lpstr>Differences Between IGMP Versions</vt:lpstr>
      <vt:lpstr>PowerPoint Presentation</vt:lpstr>
      <vt:lpstr>Problem Accompanying Multicast Forwarding on the Ethernet Network</vt:lpstr>
      <vt:lpstr>IGMP Snooping Introduction</vt:lpstr>
      <vt:lpstr>IGMP Snooping Port and Forwarding Table Introduction</vt:lpstr>
      <vt:lpstr>Implementation of IGMP Snooping — Forwarding Entry Generation</vt:lpstr>
      <vt:lpstr>Implementation of IGMP Snooping — Forwarding Entry Maintenance</vt:lpstr>
      <vt:lpstr>PowerPoint Presentation</vt:lpstr>
      <vt:lpstr>IGMP SSM Mapping Introduction</vt:lpstr>
      <vt:lpstr>Implementation of IGMP SSM Mapping</vt:lpstr>
      <vt:lpstr>PowerPoint Presentation</vt:lpstr>
      <vt:lpstr>IGMP Proxy Introduction</vt:lpstr>
      <vt:lpstr>Basic Concepts of IGMP Proxy</vt:lpstr>
      <vt:lpstr>Implementation of IGMP Proxy – Group Joining</vt:lpstr>
      <vt:lpstr>Implementation of IGMP Proxy – Group Leaving</vt:lpstr>
      <vt:lpstr>PowerPoint Presentation</vt:lpstr>
      <vt:lpstr>Basic Configurations of IGMP (1)</vt:lpstr>
      <vt:lpstr>Basic Configurations of IGMP (2)</vt:lpstr>
      <vt:lpstr>IGMP Basis Experiment</vt:lpstr>
      <vt:lpstr>IGMP Configuration Verification</vt:lpstr>
      <vt:lpstr>PowerPoint Presentation</vt:lpstr>
      <vt:lpstr>PowerPoint Presentation</vt:lpstr>
      <vt:lpstr>PowerPoint Presentation</vt:lpstr>
    </vt:vector>
  </TitlesOfParts>
  <Company>Huawei Technologies Co.,Ltd.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fanyan (A)</dc:creator>
  <cp:lastModifiedBy>Wu Monk</cp:lastModifiedBy>
  <cp:revision>552</cp:revision>
  <dcterms:created xsi:type="dcterms:W3CDTF">2018-11-29T10:16:29Z</dcterms:created>
  <dcterms:modified xsi:type="dcterms:W3CDTF">2020-08-17T03:18:56Z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(3)lZp+7ofdSZqhuqjYPy0SF89d0k1rVUfe1jQbizCoeZdeyNQazq62bDxkWO8lrumUsEa46gjk
JnIDwK4q2PrtM2K/o3Bw50OoKXYbR4i51W/+Sv+MlDdT+xYQvM14A9SKasLskJEU7sqD7PD1
Q+fbiXVKQAHjEs+MJ4aUGPa3NllighWgbNW1ManBeqhV0ETUvQ7MwFv7TtJC6/KuDKMBTeY3
36RYQItjgRDmyEzxjC</vt:lpwstr>
  </property>
  <property fmtid="{D5CDD505-2E9C-101B-9397-08002B2CF9AE}" pid="3" name="_2015_ms_pID_7253431">
    <vt:lpwstr>C4lGJAEtcxZhlny2JJA0MY3cMzvX9OIoQhSBv5AYjfuXqdhOvEBI/Q
mqFBTSbPadc7n1S/9a9JM0FHa5UE5maAjYHSZqhJvvDrRXckavbuxu+jxAAaDGloOsCWlO04
kS0LobtotsEzdGeVqZQq3zk4mV8M2TeK9lAWpYjrB5tsivGPtegDN8u1mCctHrEG5D3l1Snl
fY3yiax9Scb7GFck4wUnjmtk+7oZA3zIUMZh</vt:lpwstr>
  </property>
  <property fmtid="{D5CDD505-2E9C-101B-9397-08002B2CF9AE}" pid="4" name="_2015_ms_pID_7253432">
    <vt:lpwstr>OQ==</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1594867406</vt:lpwstr>
  </property>
  <property fmtid="{D5CDD505-2E9C-101B-9397-08002B2CF9AE}" pid="9" name="ContentTypeId">
    <vt:lpwstr>0x01010002C5B4B712841F4C8A7AAEE2CD191271</vt:lpwstr>
  </property>
</Properties>
</file>